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49" r:id="rId3"/>
    <p:sldId id="357" r:id="rId4"/>
    <p:sldId id="270" r:id="rId5"/>
    <p:sldId id="264" r:id="rId6"/>
    <p:sldId id="274" r:id="rId7"/>
    <p:sldId id="265" r:id="rId8"/>
    <p:sldId id="266" r:id="rId9"/>
    <p:sldId id="354" r:id="rId10"/>
    <p:sldId id="259" r:id="rId11"/>
    <p:sldId id="261" r:id="rId12"/>
    <p:sldId id="348" r:id="rId13"/>
    <p:sldId id="268" r:id="rId14"/>
    <p:sldId id="341" r:id="rId15"/>
    <p:sldId id="317" r:id="rId16"/>
    <p:sldId id="333" r:id="rId17"/>
    <p:sldId id="329" r:id="rId18"/>
    <p:sldId id="318" r:id="rId19"/>
    <p:sldId id="336" r:id="rId20"/>
    <p:sldId id="337" r:id="rId21"/>
    <p:sldId id="353" r:id="rId22"/>
    <p:sldId id="350" r:id="rId23"/>
    <p:sldId id="351" r:id="rId24"/>
    <p:sldId id="352" r:id="rId25"/>
    <p:sldId id="272" r:id="rId26"/>
    <p:sldId id="267" r:id="rId27"/>
    <p:sldId id="262" r:id="rId28"/>
    <p:sldId id="263" r:id="rId29"/>
    <p:sldId id="271" r:id="rId30"/>
    <p:sldId id="343" r:id="rId31"/>
    <p:sldId id="355" r:id="rId32"/>
    <p:sldId id="345" r:id="rId33"/>
    <p:sldId id="258" r:id="rId34"/>
    <p:sldId id="346" r:id="rId35"/>
    <p:sldId id="356" r:id="rId36"/>
    <p:sldId id="301" r:id="rId37"/>
    <p:sldId id="276" r:id="rId38"/>
    <p:sldId id="358" r:id="rId39"/>
  </p:sldIdLst>
  <p:sldSz cx="22759988" cy="9752013"/>
  <p:notesSz cx="6858000" cy="9144000"/>
  <p:defaultTextStyle>
    <a:defPPr>
      <a:defRPr lang="en-US"/>
    </a:defPPr>
    <a:lvl1pPr marL="0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1pPr>
    <a:lvl2pPr marL="780258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2pPr>
    <a:lvl3pPr marL="1560515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3pPr>
    <a:lvl4pPr marL="2340773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4pPr>
    <a:lvl5pPr marL="3121030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5pPr>
    <a:lvl6pPr marL="3901288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6pPr>
    <a:lvl7pPr marL="4681545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7pPr>
    <a:lvl8pPr marL="5461803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8pPr>
    <a:lvl9pPr marL="6242060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7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37" d="100"/>
          <a:sy n="37" d="100"/>
        </p:scale>
        <p:origin x="72" y="115"/>
      </p:cViewPr>
      <p:guideLst>
        <p:guide orient="horz" pos="3071"/>
        <p:guide pos="7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55.png"/><Relationship Id="rId6" Type="http://schemas.openxmlformats.org/officeDocument/2006/relationships/image" Target="../media/image48.sv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CC007-EA8B-4DAE-8440-7E262E62380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390447E-E7A9-4189-B290-55F927457D0E}">
      <dgm:prSet custT="1"/>
      <dgm:spPr/>
      <dgm:t>
        <a:bodyPr/>
        <a:lstStyle/>
        <a:p>
          <a:r>
            <a:rPr lang="es-MX" sz="4400" dirty="0"/>
            <a:t>Conocimiento del jugador</a:t>
          </a:r>
          <a:endParaRPr lang="en-US" sz="4400" dirty="0"/>
        </a:p>
      </dgm:t>
    </dgm:pt>
    <dgm:pt modelId="{5453F2B5-3183-4BC9-B3E1-665184F210F6}" type="parTrans" cxnId="{7CDBDD49-B12F-444A-8ECD-E56D11CA5535}">
      <dgm:prSet/>
      <dgm:spPr/>
      <dgm:t>
        <a:bodyPr/>
        <a:lstStyle/>
        <a:p>
          <a:endParaRPr lang="en-US"/>
        </a:p>
      </dgm:t>
    </dgm:pt>
    <dgm:pt modelId="{C2B5A527-F73B-4894-AA75-5864EE1BB52C}" type="sibTrans" cxnId="{7CDBDD49-B12F-444A-8ECD-E56D11CA5535}">
      <dgm:prSet/>
      <dgm:spPr/>
      <dgm:t>
        <a:bodyPr/>
        <a:lstStyle/>
        <a:p>
          <a:endParaRPr lang="en-US"/>
        </a:p>
      </dgm:t>
    </dgm:pt>
    <dgm:pt modelId="{DB84E905-D650-42A7-877D-AB6AAE53324A}">
      <dgm:prSet custT="1"/>
      <dgm:spPr/>
      <dgm:t>
        <a:bodyPr/>
        <a:lstStyle/>
        <a:p>
          <a:r>
            <a:rPr lang="es-MX" sz="4400" dirty="0"/>
            <a:t>“Vuelo bajo el radar”</a:t>
          </a:r>
          <a:endParaRPr lang="en-US" sz="4400" dirty="0"/>
        </a:p>
      </dgm:t>
    </dgm:pt>
    <dgm:pt modelId="{21B6B9BB-CEFA-4D3E-8FCC-D92420BBAA08}" type="parTrans" cxnId="{68ED81D9-67AF-4B64-B783-73244D32B9B6}">
      <dgm:prSet/>
      <dgm:spPr/>
      <dgm:t>
        <a:bodyPr/>
        <a:lstStyle/>
        <a:p>
          <a:endParaRPr lang="en-US"/>
        </a:p>
      </dgm:t>
    </dgm:pt>
    <dgm:pt modelId="{2DB5A741-ADF0-42AE-BF15-3472B3E4AF49}" type="sibTrans" cxnId="{68ED81D9-67AF-4B64-B783-73244D32B9B6}">
      <dgm:prSet/>
      <dgm:spPr/>
      <dgm:t>
        <a:bodyPr/>
        <a:lstStyle/>
        <a:p>
          <a:endParaRPr lang="en-US"/>
        </a:p>
      </dgm:t>
    </dgm:pt>
    <dgm:pt modelId="{6E933FF1-EC3E-4994-AD9D-C6FFF31FD04C}">
      <dgm:prSet custT="1"/>
      <dgm:spPr/>
      <dgm:t>
        <a:bodyPr/>
        <a:lstStyle/>
        <a:p>
          <a:r>
            <a:rPr lang="es-MX" sz="4400" dirty="0"/>
            <a:t>Comportamiento en el juego</a:t>
          </a:r>
          <a:endParaRPr lang="en-US" sz="4400" dirty="0"/>
        </a:p>
      </dgm:t>
    </dgm:pt>
    <dgm:pt modelId="{CC020500-16FA-43E7-930C-27FFF931A47A}" type="parTrans" cxnId="{94760ED1-5AB7-45AB-B053-EC957F4E37A7}">
      <dgm:prSet/>
      <dgm:spPr/>
      <dgm:t>
        <a:bodyPr/>
        <a:lstStyle/>
        <a:p>
          <a:endParaRPr lang="en-US"/>
        </a:p>
      </dgm:t>
    </dgm:pt>
    <dgm:pt modelId="{1A153740-325B-47DA-BE1B-E637F70621A3}" type="sibTrans" cxnId="{94760ED1-5AB7-45AB-B053-EC957F4E37A7}">
      <dgm:prSet/>
      <dgm:spPr/>
      <dgm:t>
        <a:bodyPr/>
        <a:lstStyle/>
        <a:p>
          <a:endParaRPr lang="en-US"/>
        </a:p>
      </dgm:t>
    </dgm:pt>
    <dgm:pt modelId="{C9FA1B75-A6D9-4EA7-ADBC-DD5F4DE3D772}">
      <dgm:prSet custT="1"/>
      <dgm:spPr/>
      <dgm:t>
        <a:bodyPr/>
        <a:lstStyle/>
        <a:p>
          <a:r>
            <a:rPr lang="es-MX" sz="4400" dirty="0"/>
            <a:t>Comportamiento en las apuestas</a:t>
          </a:r>
          <a:endParaRPr lang="en-US" sz="4400" dirty="0"/>
        </a:p>
      </dgm:t>
    </dgm:pt>
    <dgm:pt modelId="{E51A6DCA-6C36-4FA8-92E4-E9E1AD83D13E}" type="parTrans" cxnId="{7449250A-E016-42B2-8F16-21240236BD34}">
      <dgm:prSet/>
      <dgm:spPr/>
      <dgm:t>
        <a:bodyPr/>
        <a:lstStyle/>
        <a:p>
          <a:endParaRPr lang="en-US"/>
        </a:p>
      </dgm:t>
    </dgm:pt>
    <dgm:pt modelId="{0CDD5602-8BEF-4CDA-96AD-4A6F36BE1F18}" type="sibTrans" cxnId="{7449250A-E016-42B2-8F16-21240236BD34}">
      <dgm:prSet/>
      <dgm:spPr/>
      <dgm:t>
        <a:bodyPr/>
        <a:lstStyle/>
        <a:p>
          <a:endParaRPr lang="en-US"/>
        </a:p>
      </dgm:t>
    </dgm:pt>
    <dgm:pt modelId="{CE4F72C0-6128-4358-B3CF-5919B11CE330}">
      <dgm:prSet custT="1"/>
      <dgm:spPr/>
      <dgm:t>
        <a:bodyPr/>
        <a:lstStyle/>
        <a:p>
          <a:r>
            <a:rPr lang="es-MX" sz="4400" dirty="0"/>
            <a:t>Actividad en la caja</a:t>
          </a:r>
          <a:endParaRPr lang="en-US" sz="4400" dirty="0"/>
        </a:p>
      </dgm:t>
    </dgm:pt>
    <dgm:pt modelId="{0C6D9F49-F794-4454-B897-6BDF42D5D86E}" type="parTrans" cxnId="{C3D98E7A-BB75-4C61-8D87-718395FBA4A0}">
      <dgm:prSet/>
      <dgm:spPr/>
      <dgm:t>
        <a:bodyPr/>
        <a:lstStyle/>
        <a:p>
          <a:endParaRPr lang="en-US"/>
        </a:p>
      </dgm:t>
    </dgm:pt>
    <dgm:pt modelId="{1BAA8D10-AB9B-462C-90E2-736AA100A2D0}" type="sibTrans" cxnId="{C3D98E7A-BB75-4C61-8D87-718395FBA4A0}">
      <dgm:prSet/>
      <dgm:spPr/>
      <dgm:t>
        <a:bodyPr/>
        <a:lstStyle/>
        <a:p>
          <a:endParaRPr lang="en-US"/>
        </a:p>
      </dgm:t>
    </dgm:pt>
    <dgm:pt modelId="{2FB5EA85-9F8D-4648-BA07-90919035AFDA}">
      <dgm:prSet custT="1"/>
      <dgm:spPr/>
      <dgm:t>
        <a:bodyPr/>
        <a:lstStyle/>
        <a:p>
          <a:r>
            <a:rPr lang="es-MX" sz="4400" dirty="0"/>
            <a:t>Información externa</a:t>
          </a:r>
          <a:endParaRPr lang="en-US" sz="4400" dirty="0"/>
        </a:p>
      </dgm:t>
    </dgm:pt>
    <dgm:pt modelId="{C1B6BE04-824F-4EFC-8180-B4134D03B6AA}" type="parTrans" cxnId="{71DA55B3-EEAE-42AB-B602-C3CEC93B5623}">
      <dgm:prSet/>
      <dgm:spPr/>
      <dgm:t>
        <a:bodyPr/>
        <a:lstStyle/>
        <a:p>
          <a:endParaRPr lang="en-US"/>
        </a:p>
      </dgm:t>
    </dgm:pt>
    <dgm:pt modelId="{4C8D6A1E-7915-494B-B23F-BAB3E1AEF57A}" type="sibTrans" cxnId="{71DA55B3-EEAE-42AB-B602-C3CEC93B5623}">
      <dgm:prSet/>
      <dgm:spPr/>
      <dgm:t>
        <a:bodyPr/>
        <a:lstStyle/>
        <a:p>
          <a:endParaRPr lang="en-US"/>
        </a:p>
      </dgm:t>
    </dgm:pt>
    <dgm:pt modelId="{CB0CE960-BECF-40A7-8C4F-38E2D2467865}" type="pres">
      <dgm:prSet presAssocID="{CD5CC007-EA8B-4DAE-8440-7E262E623807}" presName="root" presStyleCnt="0">
        <dgm:presLayoutVars>
          <dgm:dir/>
          <dgm:resizeHandles val="exact"/>
        </dgm:presLayoutVars>
      </dgm:prSet>
      <dgm:spPr/>
    </dgm:pt>
    <dgm:pt modelId="{17E48F20-2252-4CCB-8CFC-2170F2BD5E1F}" type="pres">
      <dgm:prSet presAssocID="{3390447E-E7A9-4189-B290-55F927457D0E}" presName="compNode" presStyleCnt="0"/>
      <dgm:spPr/>
    </dgm:pt>
    <dgm:pt modelId="{62A911AD-C3BC-4FF2-BEEB-86D10A4D05DF}" type="pres">
      <dgm:prSet presAssocID="{3390447E-E7A9-4189-B290-55F927457D0E}" presName="bgRect" presStyleLbl="bgShp" presStyleIdx="0" presStyleCnt="6"/>
      <dgm:spPr/>
    </dgm:pt>
    <dgm:pt modelId="{83B97769-3788-4C79-A729-E581ECE2693C}" type="pres">
      <dgm:prSet presAssocID="{3390447E-E7A9-4189-B290-55F927457D0E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ss Pieces"/>
        </a:ext>
      </dgm:extLst>
    </dgm:pt>
    <dgm:pt modelId="{895A2902-88FE-47B6-914F-B7AC114B2A7D}" type="pres">
      <dgm:prSet presAssocID="{3390447E-E7A9-4189-B290-55F927457D0E}" presName="spaceRect" presStyleCnt="0"/>
      <dgm:spPr/>
    </dgm:pt>
    <dgm:pt modelId="{A4254EA8-EEDD-43B1-9F99-A57F02647FBC}" type="pres">
      <dgm:prSet presAssocID="{3390447E-E7A9-4189-B290-55F927457D0E}" presName="parTx" presStyleLbl="revTx" presStyleIdx="0" presStyleCnt="6">
        <dgm:presLayoutVars>
          <dgm:chMax val="0"/>
          <dgm:chPref val="0"/>
        </dgm:presLayoutVars>
      </dgm:prSet>
      <dgm:spPr/>
    </dgm:pt>
    <dgm:pt modelId="{6E3F8F54-585D-44DD-B187-72BB52946DE1}" type="pres">
      <dgm:prSet presAssocID="{C2B5A527-F73B-4894-AA75-5864EE1BB52C}" presName="sibTrans" presStyleCnt="0"/>
      <dgm:spPr/>
    </dgm:pt>
    <dgm:pt modelId="{2054D186-9715-4868-BA52-69448518F7D3}" type="pres">
      <dgm:prSet presAssocID="{DB84E905-D650-42A7-877D-AB6AAE53324A}" presName="compNode" presStyleCnt="0"/>
      <dgm:spPr/>
    </dgm:pt>
    <dgm:pt modelId="{B79B6787-B68D-4475-9A2C-BA22D5026FC9}" type="pres">
      <dgm:prSet presAssocID="{DB84E905-D650-42A7-877D-AB6AAE53324A}" presName="bgRect" presStyleLbl="bgShp" presStyleIdx="1" presStyleCnt="6"/>
      <dgm:spPr>
        <a:solidFill>
          <a:schemeClr val="bg2">
            <a:lumMod val="50000"/>
          </a:schemeClr>
        </a:solidFill>
      </dgm:spPr>
    </dgm:pt>
    <dgm:pt modelId="{1E33B4FC-095A-4D5D-8784-AFF576E90824}" type="pres">
      <dgm:prSet presAssocID="{DB84E905-D650-42A7-877D-AB6AAE53324A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icopter"/>
        </a:ext>
      </dgm:extLst>
    </dgm:pt>
    <dgm:pt modelId="{A21B62ED-28B6-47B4-AA91-BEDC7D4552AF}" type="pres">
      <dgm:prSet presAssocID="{DB84E905-D650-42A7-877D-AB6AAE53324A}" presName="spaceRect" presStyleCnt="0"/>
      <dgm:spPr/>
    </dgm:pt>
    <dgm:pt modelId="{2D1C9065-5F48-4535-8917-5B0753CA61A6}" type="pres">
      <dgm:prSet presAssocID="{DB84E905-D650-42A7-877D-AB6AAE53324A}" presName="parTx" presStyleLbl="revTx" presStyleIdx="1" presStyleCnt="6">
        <dgm:presLayoutVars>
          <dgm:chMax val="0"/>
          <dgm:chPref val="0"/>
        </dgm:presLayoutVars>
      </dgm:prSet>
      <dgm:spPr/>
    </dgm:pt>
    <dgm:pt modelId="{376B40E9-7806-4312-ABCC-71604F9F222E}" type="pres">
      <dgm:prSet presAssocID="{2DB5A741-ADF0-42AE-BF15-3472B3E4AF49}" presName="sibTrans" presStyleCnt="0"/>
      <dgm:spPr/>
    </dgm:pt>
    <dgm:pt modelId="{0D67DAF1-0B41-482C-BFA6-1BA74BD3FF4C}" type="pres">
      <dgm:prSet presAssocID="{6E933FF1-EC3E-4994-AD9D-C6FFF31FD04C}" presName="compNode" presStyleCnt="0"/>
      <dgm:spPr/>
    </dgm:pt>
    <dgm:pt modelId="{A3FCD078-507F-44CB-9956-0E1ACE0A6999}" type="pres">
      <dgm:prSet presAssocID="{6E933FF1-EC3E-4994-AD9D-C6FFF31FD04C}" presName="bgRect" presStyleLbl="bgShp" presStyleIdx="2" presStyleCnt="6"/>
      <dgm:spPr>
        <a:solidFill>
          <a:srgbClr val="002060"/>
        </a:solidFill>
      </dgm:spPr>
    </dgm:pt>
    <dgm:pt modelId="{82EB40ED-0E60-4403-850F-AEFE676E743E}" type="pres">
      <dgm:prSet presAssocID="{6E933FF1-EC3E-4994-AD9D-C6FFF31FD04C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1F46E0E6-2BA6-40D8-8461-714CFFC99F27}" type="pres">
      <dgm:prSet presAssocID="{6E933FF1-EC3E-4994-AD9D-C6FFF31FD04C}" presName="spaceRect" presStyleCnt="0"/>
      <dgm:spPr/>
    </dgm:pt>
    <dgm:pt modelId="{81691EE4-CAF1-42FD-983C-0107212AA93D}" type="pres">
      <dgm:prSet presAssocID="{6E933FF1-EC3E-4994-AD9D-C6FFF31FD04C}" presName="parTx" presStyleLbl="revTx" presStyleIdx="2" presStyleCnt="6">
        <dgm:presLayoutVars>
          <dgm:chMax val="0"/>
          <dgm:chPref val="0"/>
        </dgm:presLayoutVars>
      </dgm:prSet>
      <dgm:spPr/>
    </dgm:pt>
    <dgm:pt modelId="{BACA0068-B925-4542-94E0-10E26C732191}" type="pres">
      <dgm:prSet presAssocID="{1A153740-325B-47DA-BE1B-E637F70621A3}" presName="sibTrans" presStyleCnt="0"/>
      <dgm:spPr/>
    </dgm:pt>
    <dgm:pt modelId="{D3AB99C7-D397-40DB-8DBE-E4756B40E559}" type="pres">
      <dgm:prSet presAssocID="{C9FA1B75-A6D9-4EA7-ADBC-DD5F4DE3D772}" presName="compNode" presStyleCnt="0"/>
      <dgm:spPr/>
    </dgm:pt>
    <dgm:pt modelId="{1891151C-3079-42F4-BA63-7850DE849286}" type="pres">
      <dgm:prSet presAssocID="{C9FA1B75-A6D9-4EA7-ADBC-DD5F4DE3D772}" presName="bgRect" presStyleLbl="bgShp" presStyleIdx="3" presStyleCnt="6"/>
      <dgm:spPr/>
    </dgm:pt>
    <dgm:pt modelId="{4DAE4F5D-0A1E-4AC7-AA10-8314D46455FA}" type="pres">
      <dgm:prSet presAssocID="{C9FA1B75-A6D9-4EA7-ADBC-DD5F4DE3D772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FFEF48DF-0B6F-40EF-ACF7-2378A257A05B}" type="pres">
      <dgm:prSet presAssocID="{C9FA1B75-A6D9-4EA7-ADBC-DD5F4DE3D772}" presName="spaceRect" presStyleCnt="0"/>
      <dgm:spPr/>
    </dgm:pt>
    <dgm:pt modelId="{30999EB8-C8FF-499A-AB3E-0F421F257264}" type="pres">
      <dgm:prSet presAssocID="{C9FA1B75-A6D9-4EA7-ADBC-DD5F4DE3D772}" presName="parTx" presStyleLbl="revTx" presStyleIdx="3" presStyleCnt="6">
        <dgm:presLayoutVars>
          <dgm:chMax val="0"/>
          <dgm:chPref val="0"/>
        </dgm:presLayoutVars>
      </dgm:prSet>
      <dgm:spPr/>
    </dgm:pt>
    <dgm:pt modelId="{2B091070-6C68-4345-9CC7-ADBCA519539D}" type="pres">
      <dgm:prSet presAssocID="{0CDD5602-8BEF-4CDA-96AD-4A6F36BE1F18}" presName="sibTrans" presStyleCnt="0"/>
      <dgm:spPr/>
    </dgm:pt>
    <dgm:pt modelId="{E5B202A3-A76C-4267-A32F-5C32EEF9C17D}" type="pres">
      <dgm:prSet presAssocID="{CE4F72C0-6128-4358-B3CF-5919B11CE330}" presName="compNode" presStyleCnt="0"/>
      <dgm:spPr/>
    </dgm:pt>
    <dgm:pt modelId="{57AF3A75-5211-4D8F-8067-46913C84F7EC}" type="pres">
      <dgm:prSet presAssocID="{CE4F72C0-6128-4358-B3CF-5919B11CE330}" presName="bgRect" presStyleLbl="bgShp" presStyleIdx="4" presStyleCnt="6"/>
      <dgm:spPr/>
    </dgm:pt>
    <dgm:pt modelId="{5D461192-8518-4947-9B02-4B2D970F0924}" type="pres">
      <dgm:prSet presAssocID="{CE4F72C0-6128-4358-B3CF-5919B11CE330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9A1B5252-0C46-4D41-91C8-84E3ADCF013E}" type="pres">
      <dgm:prSet presAssocID="{CE4F72C0-6128-4358-B3CF-5919B11CE330}" presName="spaceRect" presStyleCnt="0"/>
      <dgm:spPr/>
    </dgm:pt>
    <dgm:pt modelId="{8850911F-69B8-4D6C-843A-C0E4CE123065}" type="pres">
      <dgm:prSet presAssocID="{CE4F72C0-6128-4358-B3CF-5919B11CE330}" presName="parTx" presStyleLbl="revTx" presStyleIdx="4" presStyleCnt="6">
        <dgm:presLayoutVars>
          <dgm:chMax val="0"/>
          <dgm:chPref val="0"/>
        </dgm:presLayoutVars>
      </dgm:prSet>
      <dgm:spPr/>
    </dgm:pt>
    <dgm:pt modelId="{218F7A64-588D-4207-9B6B-3502437FC303}" type="pres">
      <dgm:prSet presAssocID="{1BAA8D10-AB9B-462C-90E2-736AA100A2D0}" presName="sibTrans" presStyleCnt="0"/>
      <dgm:spPr/>
    </dgm:pt>
    <dgm:pt modelId="{FBF208D4-0B52-48DD-BB7D-00B60B30E45B}" type="pres">
      <dgm:prSet presAssocID="{2FB5EA85-9F8D-4648-BA07-90919035AFDA}" presName="compNode" presStyleCnt="0"/>
      <dgm:spPr/>
    </dgm:pt>
    <dgm:pt modelId="{1C23E821-E0E6-4F05-A866-6F2DE761DEFD}" type="pres">
      <dgm:prSet presAssocID="{2FB5EA85-9F8D-4648-BA07-90919035AFDA}" presName="bgRect" presStyleLbl="bgShp" presStyleIdx="5" presStyleCnt="6"/>
      <dgm:spPr/>
    </dgm:pt>
    <dgm:pt modelId="{C0816FC9-C79B-4AC7-AC5D-48DA8AAE640E}" type="pres">
      <dgm:prSet presAssocID="{2FB5EA85-9F8D-4648-BA07-90919035AFDA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ormation"/>
        </a:ext>
      </dgm:extLst>
    </dgm:pt>
    <dgm:pt modelId="{BC302D7F-31A7-40EF-A1E4-9BF07C587E61}" type="pres">
      <dgm:prSet presAssocID="{2FB5EA85-9F8D-4648-BA07-90919035AFDA}" presName="spaceRect" presStyleCnt="0"/>
      <dgm:spPr/>
    </dgm:pt>
    <dgm:pt modelId="{EBDF2259-8B5F-4527-872F-3E6A89A6E70F}" type="pres">
      <dgm:prSet presAssocID="{2FB5EA85-9F8D-4648-BA07-90919035AFD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449250A-E016-42B2-8F16-21240236BD34}" srcId="{CD5CC007-EA8B-4DAE-8440-7E262E623807}" destId="{C9FA1B75-A6D9-4EA7-ADBC-DD5F4DE3D772}" srcOrd="3" destOrd="0" parTransId="{E51A6DCA-6C36-4FA8-92E4-E9E1AD83D13E}" sibTransId="{0CDD5602-8BEF-4CDA-96AD-4A6F36BE1F18}"/>
    <dgm:cxn modelId="{F507A620-C21E-43BC-83A8-3B70A31DC2F3}" type="presOf" srcId="{2FB5EA85-9F8D-4648-BA07-90919035AFDA}" destId="{EBDF2259-8B5F-4527-872F-3E6A89A6E70F}" srcOrd="0" destOrd="0" presId="urn:microsoft.com/office/officeart/2018/2/layout/IconVerticalSolidList"/>
    <dgm:cxn modelId="{A18C2863-03AC-442A-B9FB-32FFA8B70421}" type="presOf" srcId="{6E933FF1-EC3E-4994-AD9D-C6FFF31FD04C}" destId="{81691EE4-CAF1-42FD-983C-0107212AA93D}" srcOrd="0" destOrd="0" presId="urn:microsoft.com/office/officeart/2018/2/layout/IconVerticalSolidList"/>
    <dgm:cxn modelId="{600D4148-EC28-464D-A0C6-E996D4C24F43}" type="presOf" srcId="{3390447E-E7A9-4189-B290-55F927457D0E}" destId="{A4254EA8-EEDD-43B1-9F99-A57F02647FBC}" srcOrd="0" destOrd="0" presId="urn:microsoft.com/office/officeart/2018/2/layout/IconVerticalSolidList"/>
    <dgm:cxn modelId="{7CDBDD49-B12F-444A-8ECD-E56D11CA5535}" srcId="{CD5CC007-EA8B-4DAE-8440-7E262E623807}" destId="{3390447E-E7A9-4189-B290-55F927457D0E}" srcOrd="0" destOrd="0" parTransId="{5453F2B5-3183-4BC9-B3E1-665184F210F6}" sibTransId="{C2B5A527-F73B-4894-AA75-5864EE1BB52C}"/>
    <dgm:cxn modelId="{C3D98E7A-BB75-4C61-8D87-718395FBA4A0}" srcId="{CD5CC007-EA8B-4DAE-8440-7E262E623807}" destId="{CE4F72C0-6128-4358-B3CF-5919B11CE330}" srcOrd="4" destOrd="0" parTransId="{0C6D9F49-F794-4454-B897-6BDF42D5D86E}" sibTransId="{1BAA8D10-AB9B-462C-90E2-736AA100A2D0}"/>
    <dgm:cxn modelId="{381DB97E-7E20-4AAB-88F6-BD13CBD5FCA7}" type="presOf" srcId="{DB84E905-D650-42A7-877D-AB6AAE53324A}" destId="{2D1C9065-5F48-4535-8917-5B0753CA61A6}" srcOrd="0" destOrd="0" presId="urn:microsoft.com/office/officeart/2018/2/layout/IconVerticalSolidList"/>
    <dgm:cxn modelId="{9B844595-D500-48DB-AEB9-F0F61EE5A7A3}" type="presOf" srcId="{CE4F72C0-6128-4358-B3CF-5919B11CE330}" destId="{8850911F-69B8-4D6C-843A-C0E4CE123065}" srcOrd="0" destOrd="0" presId="urn:microsoft.com/office/officeart/2018/2/layout/IconVerticalSolidList"/>
    <dgm:cxn modelId="{A137919F-600E-4DF7-A888-1098C28A609D}" type="presOf" srcId="{C9FA1B75-A6D9-4EA7-ADBC-DD5F4DE3D772}" destId="{30999EB8-C8FF-499A-AB3E-0F421F257264}" srcOrd="0" destOrd="0" presId="urn:microsoft.com/office/officeart/2018/2/layout/IconVerticalSolidList"/>
    <dgm:cxn modelId="{71DA55B3-EEAE-42AB-B602-C3CEC93B5623}" srcId="{CD5CC007-EA8B-4DAE-8440-7E262E623807}" destId="{2FB5EA85-9F8D-4648-BA07-90919035AFDA}" srcOrd="5" destOrd="0" parTransId="{C1B6BE04-824F-4EFC-8180-B4134D03B6AA}" sibTransId="{4C8D6A1E-7915-494B-B23F-BAB3E1AEF57A}"/>
    <dgm:cxn modelId="{94760ED1-5AB7-45AB-B053-EC957F4E37A7}" srcId="{CD5CC007-EA8B-4DAE-8440-7E262E623807}" destId="{6E933FF1-EC3E-4994-AD9D-C6FFF31FD04C}" srcOrd="2" destOrd="0" parTransId="{CC020500-16FA-43E7-930C-27FFF931A47A}" sibTransId="{1A153740-325B-47DA-BE1B-E637F70621A3}"/>
    <dgm:cxn modelId="{68ED81D9-67AF-4B64-B783-73244D32B9B6}" srcId="{CD5CC007-EA8B-4DAE-8440-7E262E623807}" destId="{DB84E905-D650-42A7-877D-AB6AAE53324A}" srcOrd="1" destOrd="0" parTransId="{21B6B9BB-CEFA-4D3E-8FCC-D92420BBAA08}" sibTransId="{2DB5A741-ADF0-42AE-BF15-3472B3E4AF49}"/>
    <dgm:cxn modelId="{D35A06FA-078C-4C71-9F70-E707DD081185}" type="presOf" srcId="{CD5CC007-EA8B-4DAE-8440-7E262E623807}" destId="{CB0CE960-BECF-40A7-8C4F-38E2D2467865}" srcOrd="0" destOrd="0" presId="urn:microsoft.com/office/officeart/2018/2/layout/IconVerticalSolidList"/>
    <dgm:cxn modelId="{CC0A2DBA-F7E7-4AD3-8912-E08EEA94CCC7}" type="presParOf" srcId="{CB0CE960-BECF-40A7-8C4F-38E2D2467865}" destId="{17E48F20-2252-4CCB-8CFC-2170F2BD5E1F}" srcOrd="0" destOrd="0" presId="urn:microsoft.com/office/officeart/2018/2/layout/IconVerticalSolidList"/>
    <dgm:cxn modelId="{B5C6AA74-A356-4025-B726-44D029D2CBEC}" type="presParOf" srcId="{17E48F20-2252-4CCB-8CFC-2170F2BD5E1F}" destId="{62A911AD-C3BC-4FF2-BEEB-86D10A4D05DF}" srcOrd="0" destOrd="0" presId="urn:microsoft.com/office/officeart/2018/2/layout/IconVerticalSolidList"/>
    <dgm:cxn modelId="{28AB4E1C-AA04-4230-BB4D-DF8791587C21}" type="presParOf" srcId="{17E48F20-2252-4CCB-8CFC-2170F2BD5E1F}" destId="{83B97769-3788-4C79-A729-E581ECE2693C}" srcOrd="1" destOrd="0" presId="urn:microsoft.com/office/officeart/2018/2/layout/IconVerticalSolidList"/>
    <dgm:cxn modelId="{FAB9849B-BC71-4AC9-AD92-0F229C2E0192}" type="presParOf" srcId="{17E48F20-2252-4CCB-8CFC-2170F2BD5E1F}" destId="{895A2902-88FE-47B6-914F-B7AC114B2A7D}" srcOrd="2" destOrd="0" presId="urn:microsoft.com/office/officeart/2018/2/layout/IconVerticalSolidList"/>
    <dgm:cxn modelId="{04B3966D-CFA8-454F-91C9-DD9407E41049}" type="presParOf" srcId="{17E48F20-2252-4CCB-8CFC-2170F2BD5E1F}" destId="{A4254EA8-EEDD-43B1-9F99-A57F02647FBC}" srcOrd="3" destOrd="0" presId="urn:microsoft.com/office/officeart/2018/2/layout/IconVerticalSolidList"/>
    <dgm:cxn modelId="{97C9E4CF-ADF7-4970-9374-D428B87CD319}" type="presParOf" srcId="{CB0CE960-BECF-40A7-8C4F-38E2D2467865}" destId="{6E3F8F54-585D-44DD-B187-72BB52946DE1}" srcOrd="1" destOrd="0" presId="urn:microsoft.com/office/officeart/2018/2/layout/IconVerticalSolidList"/>
    <dgm:cxn modelId="{826B620C-790D-48FD-B1B4-562B882BC416}" type="presParOf" srcId="{CB0CE960-BECF-40A7-8C4F-38E2D2467865}" destId="{2054D186-9715-4868-BA52-69448518F7D3}" srcOrd="2" destOrd="0" presId="urn:microsoft.com/office/officeart/2018/2/layout/IconVerticalSolidList"/>
    <dgm:cxn modelId="{1134F15E-F070-45BD-96B1-842AC8264D1D}" type="presParOf" srcId="{2054D186-9715-4868-BA52-69448518F7D3}" destId="{B79B6787-B68D-4475-9A2C-BA22D5026FC9}" srcOrd="0" destOrd="0" presId="urn:microsoft.com/office/officeart/2018/2/layout/IconVerticalSolidList"/>
    <dgm:cxn modelId="{0C935D00-0AEB-40CE-8DC5-F1C4C4ACC8BE}" type="presParOf" srcId="{2054D186-9715-4868-BA52-69448518F7D3}" destId="{1E33B4FC-095A-4D5D-8784-AFF576E90824}" srcOrd="1" destOrd="0" presId="urn:microsoft.com/office/officeart/2018/2/layout/IconVerticalSolidList"/>
    <dgm:cxn modelId="{BBD68C3D-B155-4FCC-B5F2-624BC6B4AC7F}" type="presParOf" srcId="{2054D186-9715-4868-BA52-69448518F7D3}" destId="{A21B62ED-28B6-47B4-AA91-BEDC7D4552AF}" srcOrd="2" destOrd="0" presId="urn:microsoft.com/office/officeart/2018/2/layout/IconVerticalSolidList"/>
    <dgm:cxn modelId="{80F8327A-2D11-44D2-858E-E1DE63A7E640}" type="presParOf" srcId="{2054D186-9715-4868-BA52-69448518F7D3}" destId="{2D1C9065-5F48-4535-8917-5B0753CA61A6}" srcOrd="3" destOrd="0" presId="urn:microsoft.com/office/officeart/2018/2/layout/IconVerticalSolidList"/>
    <dgm:cxn modelId="{97DBC2E6-62FA-432E-9C57-28D351F6C8F1}" type="presParOf" srcId="{CB0CE960-BECF-40A7-8C4F-38E2D2467865}" destId="{376B40E9-7806-4312-ABCC-71604F9F222E}" srcOrd="3" destOrd="0" presId="urn:microsoft.com/office/officeart/2018/2/layout/IconVerticalSolidList"/>
    <dgm:cxn modelId="{B6A130B1-7D27-46F1-B630-E8224FC34CEC}" type="presParOf" srcId="{CB0CE960-BECF-40A7-8C4F-38E2D2467865}" destId="{0D67DAF1-0B41-482C-BFA6-1BA74BD3FF4C}" srcOrd="4" destOrd="0" presId="urn:microsoft.com/office/officeart/2018/2/layout/IconVerticalSolidList"/>
    <dgm:cxn modelId="{C5776CF1-6477-42E0-9BF2-633546CC6468}" type="presParOf" srcId="{0D67DAF1-0B41-482C-BFA6-1BA74BD3FF4C}" destId="{A3FCD078-507F-44CB-9956-0E1ACE0A6999}" srcOrd="0" destOrd="0" presId="urn:microsoft.com/office/officeart/2018/2/layout/IconVerticalSolidList"/>
    <dgm:cxn modelId="{9AE0B5FF-0374-476D-9D38-C6EAA4EAB988}" type="presParOf" srcId="{0D67DAF1-0B41-482C-BFA6-1BA74BD3FF4C}" destId="{82EB40ED-0E60-4403-850F-AEFE676E743E}" srcOrd="1" destOrd="0" presId="urn:microsoft.com/office/officeart/2018/2/layout/IconVerticalSolidList"/>
    <dgm:cxn modelId="{6B128DF9-5DB5-4449-84A4-E92421D3CEF2}" type="presParOf" srcId="{0D67DAF1-0B41-482C-BFA6-1BA74BD3FF4C}" destId="{1F46E0E6-2BA6-40D8-8461-714CFFC99F27}" srcOrd="2" destOrd="0" presId="urn:microsoft.com/office/officeart/2018/2/layout/IconVerticalSolidList"/>
    <dgm:cxn modelId="{5AFC858C-CDFE-43BF-B8A6-298120580AA5}" type="presParOf" srcId="{0D67DAF1-0B41-482C-BFA6-1BA74BD3FF4C}" destId="{81691EE4-CAF1-42FD-983C-0107212AA93D}" srcOrd="3" destOrd="0" presId="urn:microsoft.com/office/officeart/2018/2/layout/IconVerticalSolidList"/>
    <dgm:cxn modelId="{5881720D-9EA9-4D6B-8D66-6E5103C2BDA0}" type="presParOf" srcId="{CB0CE960-BECF-40A7-8C4F-38E2D2467865}" destId="{BACA0068-B925-4542-94E0-10E26C732191}" srcOrd="5" destOrd="0" presId="urn:microsoft.com/office/officeart/2018/2/layout/IconVerticalSolidList"/>
    <dgm:cxn modelId="{AD52778B-FE7A-408E-A0E9-42AD6B76C93A}" type="presParOf" srcId="{CB0CE960-BECF-40A7-8C4F-38E2D2467865}" destId="{D3AB99C7-D397-40DB-8DBE-E4756B40E559}" srcOrd="6" destOrd="0" presId="urn:microsoft.com/office/officeart/2018/2/layout/IconVerticalSolidList"/>
    <dgm:cxn modelId="{A9C16000-0937-4297-A327-199A2362846E}" type="presParOf" srcId="{D3AB99C7-D397-40DB-8DBE-E4756B40E559}" destId="{1891151C-3079-42F4-BA63-7850DE849286}" srcOrd="0" destOrd="0" presId="urn:microsoft.com/office/officeart/2018/2/layout/IconVerticalSolidList"/>
    <dgm:cxn modelId="{8BC2E71F-43AF-4D06-87C2-8F594F510A01}" type="presParOf" srcId="{D3AB99C7-D397-40DB-8DBE-E4756B40E559}" destId="{4DAE4F5D-0A1E-4AC7-AA10-8314D46455FA}" srcOrd="1" destOrd="0" presId="urn:microsoft.com/office/officeart/2018/2/layout/IconVerticalSolidList"/>
    <dgm:cxn modelId="{27868DAD-893F-40DB-881D-1DFD2B0841F6}" type="presParOf" srcId="{D3AB99C7-D397-40DB-8DBE-E4756B40E559}" destId="{FFEF48DF-0B6F-40EF-ACF7-2378A257A05B}" srcOrd="2" destOrd="0" presId="urn:microsoft.com/office/officeart/2018/2/layout/IconVerticalSolidList"/>
    <dgm:cxn modelId="{F549AD98-AACD-4765-97AD-EA3CEAD0303D}" type="presParOf" srcId="{D3AB99C7-D397-40DB-8DBE-E4756B40E559}" destId="{30999EB8-C8FF-499A-AB3E-0F421F257264}" srcOrd="3" destOrd="0" presId="urn:microsoft.com/office/officeart/2018/2/layout/IconVerticalSolidList"/>
    <dgm:cxn modelId="{FD4A9772-F7EB-43D7-9CD2-6AA5071D9939}" type="presParOf" srcId="{CB0CE960-BECF-40A7-8C4F-38E2D2467865}" destId="{2B091070-6C68-4345-9CC7-ADBCA519539D}" srcOrd="7" destOrd="0" presId="urn:microsoft.com/office/officeart/2018/2/layout/IconVerticalSolidList"/>
    <dgm:cxn modelId="{98D9BF46-D8BD-4335-8F92-8218413A850A}" type="presParOf" srcId="{CB0CE960-BECF-40A7-8C4F-38E2D2467865}" destId="{E5B202A3-A76C-4267-A32F-5C32EEF9C17D}" srcOrd="8" destOrd="0" presId="urn:microsoft.com/office/officeart/2018/2/layout/IconVerticalSolidList"/>
    <dgm:cxn modelId="{7EBB0E86-3199-47CF-81B3-25722263CDBB}" type="presParOf" srcId="{E5B202A3-A76C-4267-A32F-5C32EEF9C17D}" destId="{57AF3A75-5211-4D8F-8067-46913C84F7EC}" srcOrd="0" destOrd="0" presId="urn:microsoft.com/office/officeart/2018/2/layout/IconVerticalSolidList"/>
    <dgm:cxn modelId="{740336EC-6D01-4919-A51A-54188C057972}" type="presParOf" srcId="{E5B202A3-A76C-4267-A32F-5C32EEF9C17D}" destId="{5D461192-8518-4947-9B02-4B2D970F0924}" srcOrd="1" destOrd="0" presId="urn:microsoft.com/office/officeart/2018/2/layout/IconVerticalSolidList"/>
    <dgm:cxn modelId="{31719B6F-04C5-4177-9AF7-A0A959D0669D}" type="presParOf" srcId="{E5B202A3-A76C-4267-A32F-5C32EEF9C17D}" destId="{9A1B5252-0C46-4D41-91C8-84E3ADCF013E}" srcOrd="2" destOrd="0" presId="urn:microsoft.com/office/officeart/2018/2/layout/IconVerticalSolidList"/>
    <dgm:cxn modelId="{3BA0FF09-F53F-462C-8F91-64C6DFE0BB1E}" type="presParOf" srcId="{E5B202A3-A76C-4267-A32F-5C32EEF9C17D}" destId="{8850911F-69B8-4D6C-843A-C0E4CE123065}" srcOrd="3" destOrd="0" presId="urn:microsoft.com/office/officeart/2018/2/layout/IconVerticalSolidList"/>
    <dgm:cxn modelId="{89F89F51-6B9C-4E39-BF59-F91BC5EC6B8D}" type="presParOf" srcId="{CB0CE960-BECF-40A7-8C4F-38E2D2467865}" destId="{218F7A64-588D-4207-9B6B-3502437FC303}" srcOrd="9" destOrd="0" presId="urn:microsoft.com/office/officeart/2018/2/layout/IconVerticalSolidList"/>
    <dgm:cxn modelId="{1717ECE0-72EF-4B52-A466-D5C06D354D41}" type="presParOf" srcId="{CB0CE960-BECF-40A7-8C4F-38E2D2467865}" destId="{FBF208D4-0B52-48DD-BB7D-00B60B30E45B}" srcOrd="10" destOrd="0" presId="urn:microsoft.com/office/officeart/2018/2/layout/IconVerticalSolidList"/>
    <dgm:cxn modelId="{BE1E4544-C175-4CF9-9907-4AA71E9402DF}" type="presParOf" srcId="{FBF208D4-0B52-48DD-BB7D-00B60B30E45B}" destId="{1C23E821-E0E6-4F05-A866-6F2DE761DEFD}" srcOrd="0" destOrd="0" presId="urn:microsoft.com/office/officeart/2018/2/layout/IconVerticalSolidList"/>
    <dgm:cxn modelId="{18042E2A-E285-42DD-BD17-051F9118E336}" type="presParOf" srcId="{FBF208D4-0B52-48DD-BB7D-00B60B30E45B}" destId="{C0816FC9-C79B-4AC7-AC5D-48DA8AAE640E}" srcOrd="1" destOrd="0" presId="urn:microsoft.com/office/officeart/2018/2/layout/IconVerticalSolidList"/>
    <dgm:cxn modelId="{E19E7797-1358-4B4F-ABC7-E098686E55A1}" type="presParOf" srcId="{FBF208D4-0B52-48DD-BB7D-00B60B30E45B}" destId="{BC302D7F-31A7-40EF-A1E4-9BF07C587E61}" srcOrd="2" destOrd="0" presId="urn:microsoft.com/office/officeart/2018/2/layout/IconVerticalSolidList"/>
    <dgm:cxn modelId="{F19A17E9-EA42-4687-B2AE-50FA2C823830}" type="presParOf" srcId="{FBF208D4-0B52-48DD-BB7D-00B60B30E45B}" destId="{EBDF2259-8B5F-4527-872F-3E6A89A6E7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911AD-C3BC-4FF2-BEEB-86D10A4D05DF}">
      <dsp:nvSpPr>
        <dsp:cNvPr id="0" name=""/>
        <dsp:cNvSpPr/>
      </dsp:nvSpPr>
      <dsp:spPr>
        <a:xfrm>
          <a:off x="0" y="2707"/>
          <a:ext cx="9262285" cy="11536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97769-3788-4C79-A729-E581ECE2693C}">
      <dsp:nvSpPr>
        <dsp:cNvPr id="0" name=""/>
        <dsp:cNvSpPr/>
      </dsp:nvSpPr>
      <dsp:spPr>
        <a:xfrm>
          <a:off x="348964" y="262267"/>
          <a:ext cx="634480" cy="63448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54EA8-EEDD-43B1-9F99-A57F02647FBC}">
      <dsp:nvSpPr>
        <dsp:cNvPr id="0" name=""/>
        <dsp:cNvSpPr/>
      </dsp:nvSpPr>
      <dsp:spPr>
        <a:xfrm>
          <a:off x="1332409" y="2707"/>
          <a:ext cx="7929875" cy="115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89" tIns="122089" rIns="122089" bIns="122089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Conocimiento del jugador</a:t>
          </a:r>
          <a:endParaRPr lang="en-US" sz="4400" kern="1200" dirty="0"/>
        </a:p>
      </dsp:txBody>
      <dsp:txXfrm>
        <a:off x="1332409" y="2707"/>
        <a:ext cx="7929875" cy="1153600"/>
      </dsp:txXfrm>
    </dsp:sp>
    <dsp:sp modelId="{B79B6787-B68D-4475-9A2C-BA22D5026FC9}">
      <dsp:nvSpPr>
        <dsp:cNvPr id="0" name=""/>
        <dsp:cNvSpPr/>
      </dsp:nvSpPr>
      <dsp:spPr>
        <a:xfrm>
          <a:off x="0" y="1444708"/>
          <a:ext cx="9262285" cy="11536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3B4FC-095A-4D5D-8784-AFF576E90824}">
      <dsp:nvSpPr>
        <dsp:cNvPr id="0" name=""/>
        <dsp:cNvSpPr/>
      </dsp:nvSpPr>
      <dsp:spPr>
        <a:xfrm>
          <a:off x="348964" y="1704268"/>
          <a:ext cx="634480" cy="63448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C9065-5F48-4535-8917-5B0753CA61A6}">
      <dsp:nvSpPr>
        <dsp:cNvPr id="0" name=""/>
        <dsp:cNvSpPr/>
      </dsp:nvSpPr>
      <dsp:spPr>
        <a:xfrm>
          <a:off x="1332409" y="1444708"/>
          <a:ext cx="7929875" cy="115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89" tIns="122089" rIns="122089" bIns="122089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“Vuelo bajo el radar”</a:t>
          </a:r>
          <a:endParaRPr lang="en-US" sz="4400" kern="1200" dirty="0"/>
        </a:p>
      </dsp:txBody>
      <dsp:txXfrm>
        <a:off x="1332409" y="1444708"/>
        <a:ext cx="7929875" cy="1153600"/>
      </dsp:txXfrm>
    </dsp:sp>
    <dsp:sp modelId="{A3FCD078-507F-44CB-9956-0E1ACE0A6999}">
      <dsp:nvSpPr>
        <dsp:cNvPr id="0" name=""/>
        <dsp:cNvSpPr/>
      </dsp:nvSpPr>
      <dsp:spPr>
        <a:xfrm>
          <a:off x="0" y="2886709"/>
          <a:ext cx="9262285" cy="1153600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B40ED-0E60-4403-850F-AEFE676E743E}">
      <dsp:nvSpPr>
        <dsp:cNvPr id="0" name=""/>
        <dsp:cNvSpPr/>
      </dsp:nvSpPr>
      <dsp:spPr>
        <a:xfrm>
          <a:off x="348964" y="3146269"/>
          <a:ext cx="634480" cy="63448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91EE4-CAF1-42FD-983C-0107212AA93D}">
      <dsp:nvSpPr>
        <dsp:cNvPr id="0" name=""/>
        <dsp:cNvSpPr/>
      </dsp:nvSpPr>
      <dsp:spPr>
        <a:xfrm>
          <a:off x="1332409" y="2886709"/>
          <a:ext cx="7929875" cy="115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89" tIns="122089" rIns="122089" bIns="122089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Comportamiento en el juego</a:t>
          </a:r>
          <a:endParaRPr lang="en-US" sz="4400" kern="1200" dirty="0"/>
        </a:p>
      </dsp:txBody>
      <dsp:txXfrm>
        <a:off x="1332409" y="2886709"/>
        <a:ext cx="7929875" cy="1153600"/>
      </dsp:txXfrm>
    </dsp:sp>
    <dsp:sp modelId="{1891151C-3079-42F4-BA63-7850DE849286}">
      <dsp:nvSpPr>
        <dsp:cNvPr id="0" name=""/>
        <dsp:cNvSpPr/>
      </dsp:nvSpPr>
      <dsp:spPr>
        <a:xfrm>
          <a:off x="0" y="4328710"/>
          <a:ext cx="9262285" cy="11536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E4F5D-0A1E-4AC7-AA10-8314D46455FA}">
      <dsp:nvSpPr>
        <dsp:cNvPr id="0" name=""/>
        <dsp:cNvSpPr/>
      </dsp:nvSpPr>
      <dsp:spPr>
        <a:xfrm>
          <a:off x="348964" y="4588270"/>
          <a:ext cx="634480" cy="63448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99EB8-C8FF-499A-AB3E-0F421F257264}">
      <dsp:nvSpPr>
        <dsp:cNvPr id="0" name=""/>
        <dsp:cNvSpPr/>
      </dsp:nvSpPr>
      <dsp:spPr>
        <a:xfrm>
          <a:off x="1332409" y="4328710"/>
          <a:ext cx="7929875" cy="115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89" tIns="122089" rIns="122089" bIns="122089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Comportamiento en las apuestas</a:t>
          </a:r>
          <a:endParaRPr lang="en-US" sz="4400" kern="1200" dirty="0"/>
        </a:p>
      </dsp:txBody>
      <dsp:txXfrm>
        <a:off x="1332409" y="4328710"/>
        <a:ext cx="7929875" cy="1153600"/>
      </dsp:txXfrm>
    </dsp:sp>
    <dsp:sp modelId="{57AF3A75-5211-4D8F-8067-46913C84F7EC}">
      <dsp:nvSpPr>
        <dsp:cNvPr id="0" name=""/>
        <dsp:cNvSpPr/>
      </dsp:nvSpPr>
      <dsp:spPr>
        <a:xfrm>
          <a:off x="0" y="5770711"/>
          <a:ext cx="9262285" cy="11536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61192-8518-4947-9B02-4B2D970F0924}">
      <dsp:nvSpPr>
        <dsp:cNvPr id="0" name=""/>
        <dsp:cNvSpPr/>
      </dsp:nvSpPr>
      <dsp:spPr>
        <a:xfrm>
          <a:off x="348964" y="6030271"/>
          <a:ext cx="634480" cy="63448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0911F-69B8-4D6C-843A-C0E4CE123065}">
      <dsp:nvSpPr>
        <dsp:cNvPr id="0" name=""/>
        <dsp:cNvSpPr/>
      </dsp:nvSpPr>
      <dsp:spPr>
        <a:xfrm>
          <a:off x="1332409" y="5770711"/>
          <a:ext cx="7929875" cy="115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89" tIns="122089" rIns="122089" bIns="122089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Actividad en la caja</a:t>
          </a:r>
          <a:endParaRPr lang="en-US" sz="4400" kern="1200" dirty="0"/>
        </a:p>
      </dsp:txBody>
      <dsp:txXfrm>
        <a:off x="1332409" y="5770711"/>
        <a:ext cx="7929875" cy="1153600"/>
      </dsp:txXfrm>
    </dsp:sp>
    <dsp:sp modelId="{1C23E821-E0E6-4F05-A866-6F2DE761DEFD}">
      <dsp:nvSpPr>
        <dsp:cNvPr id="0" name=""/>
        <dsp:cNvSpPr/>
      </dsp:nvSpPr>
      <dsp:spPr>
        <a:xfrm>
          <a:off x="0" y="7212712"/>
          <a:ext cx="9262285" cy="11536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16FC9-C79B-4AC7-AC5D-48DA8AAE640E}">
      <dsp:nvSpPr>
        <dsp:cNvPr id="0" name=""/>
        <dsp:cNvSpPr/>
      </dsp:nvSpPr>
      <dsp:spPr>
        <a:xfrm>
          <a:off x="348964" y="7472273"/>
          <a:ext cx="634480" cy="634480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F2259-8B5F-4527-872F-3E6A89A6E70F}">
      <dsp:nvSpPr>
        <dsp:cNvPr id="0" name=""/>
        <dsp:cNvSpPr/>
      </dsp:nvSpPr>
      <dsp:spPr>
        <a:xfrm>
          <a:off x="1332409" y="7212712"/>
          <a:ext cx="7929875" cy="115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89" tIns="122089" rIns="122089" bIns="122089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Información externa</a:t>
          </a:r>
          <a:endParaRPr lang="en-US" sz="4400" kern="1200" dirty="0"/>
        </a:p>
      </dsp:txBody>
      <dsp:txXfrm>
        <a:off x="1332409" y="7212712"/>
        <a:ext cx="7929875" cy="115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545A0-1823-4D58-92C4-B4D481A81DD2}" type="datetimeFigureOut">
              <a:rPr lang="es-MX" smtClean="0"/>
              <a:t>26/08/2019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72009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D7EAF-E97C-4703-AC60-31C1348960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933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Objeto único (que</a:t>
            </a:r>
            <a:r>
              <a:rPr lang="es-CO" baseline="0" dirty="0"/>
              <a:t> existe en la vida real)  - que cuenta con un set de atributos o características que lo describen – personas – empresas – productos.</a:t>
            </a:r>
          </a:p>
          <a:p>
            <a:r>
              <a:rPr lang="en-US" dirty="0"/>
              <a:t>That single entity may have multiple references across data sources, such as a person with two different email addresses, a company with two different phone numbers, or a product listed on two different websites.</a:t>
            </a:r>
          </a:p>
          <a:p>
            <a:endParaRPr lang="es-CO" dirty="0"/>
          </a:p>
          <a:p>
            <a:r>
              <a:rPr lang="es-CO" dirty="0"/>
              <a:t>El vínculo puede sacar </a:t>
            </a:r>
            <a:r>
              <a:rPr lang="es-CO" b="1" dirty="0"/>
              <a:t>provecho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41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Características que describen y permiten identificar a una entidad</a:t>
            </a:r>
          </a:p>
          <a:p>
            <a:endParaRPr lang="es-CO" dirty="0"/>
          </a:p>
          <a:p>
            <a:r>
              <a:rPr lang="es-CO" b="1" dirty="0"/>
              <a:t>Conocimiento del</a:t>
            </a:r>
            <a:r>
              <a:rPr lang="es-CO" b="1" baseline="0" dirty="0"/>
              <a:t> cliente: </a:t>
            </a:r>
            <a:r>
              <a:rPr lang="es-CO" b="0" baseline="0" dirty="0"/>
              <a:t>Integración de información dispuesta en diferentes fuentes para tener una visión completa del cliente, por ejemplo </a:t>
            </a:r>
            <a:r>
              <a:rPr lang="es-CO" b="0" baseline="0" dirty="0" err="1"/>
              <a:t>PQR’s</a:t>
            </a:r>
            <a:r>
              <a:rPr lang="es-CO" b="0" baseline="0" dirty="0"/>
              <a:t> y redes sociales.</a:t>
            </a:r>
            <a:endParaRPr lang="es-CO" b="1" baseline="0" dirty="0"/>
          </a:p>
          <a:p>
            <a:r>
              <a:rPr lang="es-CO" b="1" baseline="0" dirty="0"/>
              <a:t>Relación comercial con el cliente: </a:t>
            </a:r>
            <a:r>
              <a:rPr lang="es-CO" b="0" baseline="0" dirty="0"/>
              <a:t>Evitar situaciones donde se ofrece al mismo cliente un servicio que ya adquirió, clientes versus bases de prospectos. </a:t>
            </a:r>
            <a:endParaRPr lang="es-CO" b="1" baseline="0" dirty="0"/>
          </a:p>
          <a:p>
            <a:r>
              <a:rPr lang="es-CO" b="1" baseline="0" dirty="0"/>
              <a:t>Acceso a servicios públicos y subsidios: </a:t>
            </a:r>
            <a:r>
              <a:rPr lang="es-CO" b="0" baseline="0" dirty="0"/>
              <a:t>Control sobre la entrega de recursos públicos y asignación de subsidios (no entregar a la misma persona 2 veces el mismo subsidio)</a:t>
            </a:r>
            <a:endParaRPr lang="es-CO" b="1" baseline="0" dirty="0"/>
          </a:p>
          <a:p>
            <a:r>
              <a:rPr lang="es-CO" b="1" baseline="0" dirty="0"/>
              <a:t>Prevención de lavado de activos y Prevención de Fraude:</a:t>
            </a:r>
            <a:r>
              <a:rPr lang="es-CO" b="0" baseline="0" dirty="0"/>
              <a:t> Identificar casos de suplantación o modificación de información (por ejemplo: se modifica un digito del número de la cedula, se modifica un digito del </a:t>
            </a:r>
            <a:r>
              <a:rPr lang="es-CO" b="0" baseline="0" dirty="0" err="1"/>
              <a:t>telefono</a:t>
            </a:r>
            <a:r>
              <a:rPr lang="es-CO" b="0" baseline="0" dirty="0"/>
              <a:t>)</a:t>
            </a:r>
            <a:endParaRPr lang="es-CO" b="1" dirty="0"/>
          </a:p>
          <a:p>
            <a:endParaRPr lang="es-CO" dirty="0"/>
          </a:p>
          <a:p>
            <a:r>
              <a:rPr lang="es-CO" b="1" dirty="0"/>
              <a:t>Ejemplo</a:t>
            </a:r>
            <a:r>
              <a:rPr lang="es-CO" b="1" baseline="0" dirty="0"/>
              <a:t> práctico: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dirty="0"/>
              <a:t>Una empresa cuenta con una base de datos de prospectos para lanzar una campaña comercial por mail y mensajes de texto.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dirty="0">
                <a:solidFill>
                  <a:srgbClr val="CC3300"/>
                </a:solidFill>
              </a:rPr>
              <a:t>El director ha solicitado excluir los clientes contactados en la campaña del mes anterior. </a:t>
            </a:r>
            <a:r>
              <a:rPr lang="es-ES" sz="1200" b="0" dirty="0">
                <a:solidFill>
                  <a:srgbClr val="CC0066"/>
                </a:solidFill>
              </a:rPr>
              <a:t>Se debe verificar que la base de prospectos no tenga duplicados.</a:t>
            </a:r>
            <a:r>
              <a:rPr lang="es-ES" sz="1200" b="1" dirty="0">
                <a:solidFill>
                  <a:srgbClr val="CC0066"/>
                </a:solidFill>
              </a:rPr>
              <a:t> </a:t>
            </a:r>
            <a:r>
              <a:rPr lang="es-ES" sz="1200" b="0" dirty="0">
                <a:solidFill>
                  <a:schemeClr val="accent1"/>
                </a:solidFill>
              </a:rPr>
              <a:t>La base de prospectos no incluye números de identificación.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dirty="0">
              <a:solidFill>
                <a:srgbClr val="CC0066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dirty="0">
              <a:solidFill>
                <a:srgbClr val="CC33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dirty="0">
              <a:solidFill>
                <a:srgbClr val="CC3300"/>
              </a:solidFill>
            </a:endParaRPr>
          </a:p>
          <a:p>
            <a:endParaRPr lang="es-CO" dirty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41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Caracteristicas</a:t>
            </a:r>
            <a:r>
              <a:rPr lang="es-CO" dirty="0"/>
              <a:t> que describen y permiten identificar a una entidad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41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Objeto único (que</a:t>
            </a:r>
            <a:r>
              <a:rPr lang="es-CO" baseline="0" dirty="0"/>
              <a:t> existe en la vida real)  - que cuenta con un set de atributos o características que lo describen – personas – empresas - productos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41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ANÁLISIS DUPLICADOS: </a:t>
            </a:r>
            <a:r>
              <a:rPr lang="es-C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Identificación registros que pueden hacer referencia a una misma entidad en diferentes fuentes.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IDENTIFICACION DE ENLACES: </a:t>
            </a:r>
            <a:r>
              <a:rPr lang="es-C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Identificación entidades que pueden estar relacionadas.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RESOLUCION DE ENTIDADES: </a:t>
            </a:r>
            <a:r>
              <a:rPr lang="es-C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¿Quién es Quién?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DISOLUCION DE ENTIDADES: </a:t>
            </a:r>
            <a:r>
              <a:rPr lang="es-C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Remediar afirmaciones anteriores con nuevos datos.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11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E42B-2AC8-49A1-B033-07714B5DF15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90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4999" y="1595990"/>
            <a:ext cx="17069991" cy="3395145"/>
          </a:xfrm>
        </p:spPr>
        <p:txBody>
          <a:bodyPr anchor="b"/>
          <a:lstStyle>
            <a:lvl1pPr algn="ctr">
              <a:defRPr sz="853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999" y="5122065"/>
            <a:ext cx="17069991" cy="2354478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7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9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87617" y="519205"/>
            <a:ext cx="4907622" cy="82643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4749" y="519205"/>
            <a:ext cx="14438367" cy="826438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3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2"/>
          <p:cNvSpPr>
            <a:spLocks noGrp="1"/>
          </p:cNvSpPr>
          <p:nvPr>
            <p:ph type="dt" sz="half" idx="10"/>
          </p:nvPr>
        </p:nvSpPr>
        <p:spPr>
          <a:xfrm>
            <a:off x="1564749" y="9038672"/>
            <a:ext cx="5120997" cy="519204"/>
          </a:xfrm>
          <a:prstGeom prst="rect">
            <a:avLst/>
          </a:prstGeom>
        </p:spPr>
        <p:txBody>
          <a:bodyPr/>
          <a:lstStyle/>
          <a:p>
            <a:fld id="{99B7BD49-BD57-4C00-A9F4-7F383A13DF97}" type="datetimeFigureOut">
              <a:rPr lang="es-CO" smtClean="0"/>
              <a:pPr/>
              <a:t>26/08/2019</a:t>
            </a:fld>
            <a:endParaRPr lang="es-CO"/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7539246" y="9038672"/>
            <a:ext cx="7681496" cy="519204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6074242" y="9038672"/>
            <a:ext cx="5120997" cy="519204"/>
          </a:xfrm>
          <a:prstGeom prst="rect">
            <a:avLst/>
          </a:prstGeom>
        </p:spPr>
        <p:txBody>
          <a:bodyPr/>
          <a:lstStyle/>
          <a:p>
            <a:fld id="{31B86DD4-A4F4-485E-8505-2CFD8194279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5903" y="9690298"/>
            <a:ext cx="22831798" cy="8413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819978" y="1336853"/>
            <a:ext cx="8304293" cy="738794"/>
          </a:xfrm>
          <a:prstGeom prst="rect">
            <a:avLst/>
          </a:prstGeom>
        </p:spPr>
        <p:txBody>
          <a:bodyPr anchor="b"/>
          <a:lstStyle>
            <a:lvl1pPr algn="l">
              <a:defRPr lang="es-ES" sz="5688" b="1" kern="120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0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819976" y="2280347"/>
            <a:ext cx="7362498" cy="451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s-ES" sz="1991" kern="12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8456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Dr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" y="1"/>
            <a:ext cx="12724011" cy="9752012"/>
          </a:xfrm>
        </p:spPr>
        <p:txBody>
          <a:bodyPr/>
          <a:lstStyle>
            <a:lvl1pPr marL="0" indent="0">
              <a:buNone/>
              <a:defRPr sz="5500"/>
            </a:lvl1pPr>
            <a:lvl2pPr marL="780258" indent="0">
              <a:buNone/>
              <a:defRPr sz="4800"/>
            </a:lvl2pPr>
            <a:lvl3pPr marL="1560515" indent="0">
              <a:buNone/>
              <a:defRPr sz="4100"/>
            </a:lvl3pPr>
            <a:lvl4pPr marL="2340773" indent="0">
              <a:buNone/>
              <a:defRPr sz="3400"/>
            </a:lvl4pPr>
            <a:lvl5pPr marL="3121030" indent="0">
              <a:buNone/>
              <a:defRPr sz="3400"/>
            </a:lvl5pPr>
            <a:lvl6pPr marL="3901288" indent="0">
              <a:buNone/>
              <a:defRPr sz="3400"/>
            </a:lvl6pPr>
            <a:lvl7pPr marL="4681545" indent="0">
              <a:buNone/>
              <a:defRPr sz="3400"/>
            </a:lvl7pPr>
            <a:lvl8pPr marL="5461803" indent="0">
              <a:buNone/>
              <a:defRPr sz="3400"/>
            </a:lvl8pPr>
            <a:lvl9pPr marL="6242060" indent="0">
              <a:buNone/>
              <a:defRPr sz="34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3924571" y="3116161"/>
            <a:ext cx="7050547" cy="5828787"/>
          </a:xfrm>
        </p:spPr>
        <p:txBody>
          <a:bodyPr/>
          <a:lstStyle>
            <a:lvl1pPr marL="0" indent="0">
              <a:buNone/>
              <a:defRPr sz="2700"/>
            </a:lvl1pPr>
            <a:lvl2pPr marL="780258" indent="0">
              <a:buNone/>
              <a:defRPr sz="2400"/>
            </a:lvl2pPr>
            <a:lvl3pPr marL="1560515" indent="0">
              <a:buNone/>
              <a:defRPr sz="2000"/>
            </a:lvl3pPr>
            <a:lvl4pPr marL="2340773" indent="0">
              <a:buNone/>
              <a:defRPr sz="1700"/>
            </a:lvl4pPr>
            <a:lvl5pPr marL="3121030" indent="0">
              <a:buNone/>
              <a:defRPr sz="1700"/>
            </a:lvl5pPr>
            <a:lvl6pPr marL="3901288" indent="0">
              <a:buNone/>
              <a:defRPr sz="1700"/>
            </a:lvl6pPr>
            <a:lvl7pPr marL="4681545" indent="0">
              <a:buNone/>
              <a:defRPr sz="1700"/>
            </a:lvl7pPr>
            <a:lvl8pPr marL="5461803" indent="0">
              <a:buNone/>
              <a:defRPr sz="1700"/>
            </a:lvl8pPr>
            <a:lvl9pPr marL="6242060" indent="0">
              <a:buNone/>
              <a:defRPr sz="17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3945555" y="2280347"/>
            <a:ext cx="7362498" cy="451122"/>
          </a:xfrm>
        </p:spPr>
        <p:txBody>
          <a:bodyPr>
            <a:normAutofit/>
          </a:bodyPr>
          <a:lstStyle>
            <a:lvl1pPr marL="0" indent="0">
              <a:buNone/>
              <a:defRPr lang="es-ES" sz="2400" kern="12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80258" indent="0">
              <a:buNone/>
              <a:defRPr sz="2400"/>
            </a:lvl2pPr>
            <a:lvl3pPr marL="1560515" indent="0">
              <a:buNone/>
              <a:defRPr sz="2000"/>
            </a:lvl3pPr>
            <a:lvl4pPr marL="2340773" indent="0">
              <a:buNone/>
              <a:defRPr sz="1700"/>
            </a:lvl4pPr>
            <a:lvl5pPr marL="3121030" indent="0">
              <a:buNone/>
              <a:defRPr sz="1700"/>
            </a:lvl5pPr>
            <a:lvl6pPr marL="3901288" indent="0">
              <a:buNone/>
              <a:defRPr sz="1700"/>
            </a:lvl6pPr>
            <a:lvl7pPr marL="4681545" indent="0">
              <a:buNone/>
              <a:defRPr sz="1700"/>
            </a:lvl7pPr>
            <a:lvl8pPr marL="5461803" indent="0">
              <a:buNone/>
              <a:defRPr sz="1700"/>
            </a:lvl8pPr>
            <a:lvl9pPr marL="6242060" indent="0">
              <a:buNone/>
              <a:defRPr sz="17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3945556" y="1336853"/>
            <a:ext cx="8274863" cy="738794"/>
          </a:xfrm>
        </p:spPr>
        <p:txBody>
          <a:bodyPr anchor="b"/>
          <a:lstStyle>
            <a:lvl1pPr algn="l">
              <a:defRPr lang="es-ES" sz="6800" b="1" kern="120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9927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9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895" y="2431232"/>
            <a:ext cx="19630490" cy="4056566"/>
          </a:xfrm>
        </p:spPr>
        <p:txBody>
          <a:bodyPr anchor="b"/>
          <a:lstStyle>
            <a:lvl1pPr>
              <a:defRPr sz="853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2895" y="6526175"/>
            <a:ext cx="19630490" cy="2133252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13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5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4749" y="2596022"/>
            <a:ext cx="9672995" cy="61875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22244" y="2596022"/>
            <a:ext cx="9672995" cy="61875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3" y="519205"/>
            <a:ext cx="19630490" cy="1884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7715" y="2390598"/>
            <a:ext cx="9628541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7715" y="3562194"/>
            <a:ext cx="9628541" cy="523945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22244" y="2390598"/>
            <a:ext cx="9675959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22244" y="3562194"/>
            <a:ext cx="9675959" cy="523945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5" y="650134"/>
            <a:ext cx="7340688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5959" y="1404110"/>
            <a:ext cx="11522244" cy="6930250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7715" y="2925604"/>
            <a:ext cx="7340688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8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5" y="650134"/>
            <a:ext cx="7340688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75959" y="1404110"/>
            <a:ext cx="11522244" cy="6930250"/>
          </a:xfrm>
        </p:spPr>
        <p:txBody>
          <a:bodyPr anchor="t"/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7715" y="2925604"/>
            <a:ext cx="7340688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4749" y="519205"/>
            <a:ext cx="19630490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4749" y="2596022"/>
            <a:ext cx="19630490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4749" y="9038672"/>
            <a:ext cx="5120997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F51EF-E3C2-4C0E-9130-E249D98C9E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39246" y="9038672"/>
            <a:ext cx="7681496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74242" y="9038672"/>
            <a:ext cx="5120997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867472B-2FA3-4A35-8C53-5260E381C7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286" y="187087"/>
            <a:ext cx="1755809" cy="13168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8D46D3B-5F75-42F1-A5A9-1144E581363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680443"/>
            <a:ext cx="22907296" cy="1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ergio.Gutierrez@informese.c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russels.ftistratcomm.com/wp-content/uploads/sites/5/2015/07/shutterstock_258177479-1.jpg">
            <a:extLst>
              <a:ext uri="{FF2B5EF4-FFF2-40B4-BE49-F238E27FC236}">
                <a16:creationId xmlns:a16="http://schemas.microsoft.com/office/drawing/2014/main" id="{74FCB986-B9DC-4BA9-BB6C-1C135342C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27" y="41319"/>
            <a:ext cx="22667495" cy="95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0F6419E-3DE6-4097-971D-A3FA2772B060}"/>
              </a:ext>
            </a:extLst>
          </p:cNvPr>
          <p:cNvSpPr/>
          <p:nvPr/>
        </p:nvSpPr>
        <p:spPr>
          <a:xfrm>
            <a:off x="44365" y="6063916"/>
            <a:ext cx="22667495" cy="3561347"/>
          </a:xfrm>
          <a:custGeom>
            <a:avLst/>
            <a:gdLst>
              <a:gd name="connsiteX0" fmla="*/ 0 w 12192000"/>
              <a:gd name="connsiteY0" fmla="*/ 0 h 2728452"/>
              <a:gd name="connsiteX1" fmla="*/ 12192000 w 12192000"/>
              <a:gd name="connsiteY1" fmla="*/ 0 h 2728452"/>
              <a:gd name="connsiteX2" fmla="*/ 12192000 w 12192000"/>
              <a:gd name="connsiteY2" fmla="*/ 2728452 h 2728452"/>
              <a:gd name="connsiteX3" fmla="*/ 0 w 12192000"/>
              <a:gd name="connsiteY3" fmla="*/ 2728452 h 2728452"/>
              <a:gd name="connsiteX4" fmla="*/ 0 w 12192000"/>
              <a:gd name="connsiteY4" fmla="*/ 0 h 2728452"/>
              <a:gd name="connsiteX0" fmla="*/ 0 w 12192000"/>
              <a:gd name="connsiteY0" fmla="*/ 899652 h 2728452"/>
              <a:gd name="connsiteX1" fmla="*/ 12192000 w 12192000"/>
              <a:gd name="connsiteY1" fmla="*/ 0 h 2728452"/>
              <a:gd name="connsiteX2" fmla="*/ 12192000 w 12192000"/>
              <a:gd name="connsiteY2" fmla="*/ 2728452 h 2728452"/>
              <a:gd name="connsiteX3" fmla="*/ 0 w 12192000"/>
              <a:gd name="connsiteY3" fmla="*/ 2728452 h 2728452"/>
              <a:gd name="connsiteX4" fmla="*/ 0 w 12192000"/>
              <a:gd name="connsiteY4" fmla="*/ 899652 h 2728452"/>
              <a:gd name="connsiteX0" fmla="*/ 0 w 12192000"/>
              <a:gd name="connsiteY0" fmla="*/ 796414 h 2625214"/>
              <a:gd name="connsiteX1" fmla="*/ 12192000 w 12192000"/>
              <a:gd name="connsiteY1" fmla="*/ 0 h 2625214"/>
              <a:gd name="connsiteX2" fmla="*/ 12192000 w 12192000"/>
              <a:gd name="connsiteY2" fmla="*/ 2625214 h 2625214"/>
              <a:gd name="connsiteX3" fmla="*/ 0 w 12192000"/>
              <a:gd name="connsiteY3" fmla="*/ 2625214 h 2625214"/>
              <a:gd name="connsiteX4" fmla="*/ 0 w 12192000"/>
              <a:gd name="connsiteY4" fmla="*/ 796414 h 26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25214">
                <a:moveTo>
                  <a:pt x="0" y="796414"/>
                </a:moveTo>
                <a:lnTo>
                  <a:pt x="12192000" y="0"/>
                </a:lnTo>
                <a:lnTo>
                  <a:pt x="12192000" y="2625214"/>
                </a:lnTo>
                <a:lnTo>
                  <a:pt x="0" y="2625214"/>
                </a:lnTo>
                <a:lnTo>
                  <a:pt x="0" y="7964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B28A69-7F07-4F82-B2E5-4A09247CBF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080" y="7390883"/>
            <a:ext cx="5520736" cy="16927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9FD98C-BFE6-4113-B940-78501C613EF6}"/>
              </a:ext>
            </a:extLst>
          </p:cNvPr>
          <p:cNvSpPr txBox="1"/>
          <p:nvPr/>
        </p:nvSpPr>
        <p:spPr>
          <a:xfrm>
            <a:off x="12801600" y="6545805"/>
            <a:ext cx="83378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Sergio Gutiérrez Bonnet</a:t>
            </a:r>
          </a:p>
          <a:p>
            <a:r>
              <a:rPr lang="es-MX" sz="3600" dirty="0"/>
              <a:t>Presidente</a:t>
            </a:r>
          </a:p>
          <a:p>
            <a:r>
              <a:rPr lang="es-MX" sz="3600" dirty="0">
                <a:hlinkClick r:id="rId4"/>
              </a:rPr>
              <a:t>Sergio.Gutierrez@informese.co</a:t>
            </a:r>
            <a:endParaRPr lang="es-MX" sz="3600" dirty="0"/>
          </a:p>
          <a:p>
            <a:r>
              <a:rPr lang="es-MX" sz="3600" dirty="0"/>
              <a:t>LinkedIn: </a:t>
            </a:r>
            <a:r>
              <a:rPr lang="es-MX" sz="3600" dirty="0" err="1"/>
              <a:t>SGutierrezBonnet</a:t>
            </a:r>
            <a:endParaRPr lang="es-MX" sz="3600" dirty="0"/>
          </a:p>
          <a:p>
            <a:r>
              <a:rPr lang="es-MX" sz="3600" dirty="0"/>
              <a:t>Tel +57 – 1 - 6358585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81193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CA448-C1B0-4AAC-93B1-AADC6D7B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Objetivos IA - </a:t>
            </a:r>
            <a:br>
              <a:rPr lang="es-MX" sz="6100" b="1" dirty="0">
                <a:latin typeface="Calibri" panose="020F0502020204030204" pitchFamily="34" charset="0"/>
              </a:rPr>
            </a:br>
            <a:r>
              <a:rPr lang="es-MX" sz="6100" b="1" dirty="0">
                <a:latin typeface="Calibri" panose="020F0502020204030204" pitchFamily="34" charset="0"/>
              </a:rPr>
              <a:t>Automatización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7C1AAC-C5E8-4CBB-9482-56F285853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955" y="3400068"/>
            <a:ext cx="19630490" cy="4088557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Reducir costos conocidos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Mayor velocidad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Estandarización = Confiabilidad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Repetición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Pruebas o registros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s-MX" sz="4000" dirty="0"/>
          </a:p>
        </p:txBody>
      </p:sp>
      <p:pic>
        <p:nvPicPr>
          <p:cNvPr id="6" name="Marcador de contenido 3" descr="Imagen que contiene electrónica&#10;&#10;Descripción generada automáticamente">
            <a:extLst>
              <a:ext uri="{FF2B5EF4-FFF2-40B4-BE49-F238E27FC236}">
                <a16:creationId xmlns:a16="http://schemas.microsoft.com/office/drawing/2014/main" id="{96DE62D7-896A-4D92-8DFC-C1AEA62AC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t="9414" r="21735" b="10420"/>
          <a:stretch/>
        </p:blipFill>
        <p:spPr>
          <a:xfrm>
            <a:off x="10994140" y="0"/>
            <a:ext cx="11765854" cy="96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2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D5B41-ABA9-41EA-8A2E-5285A488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Cumplimiento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ECA117-FACA-4166-998E-8EA97431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749" y="2258565"/>
            <a:ext cx="19630490" cy="6187563"/>
          </a:xfrm>
        </p:spPr>
        <p:txBody>
          <a:bodyPr>
            <a:normAutofit/>
          </a:bodyPr>
          <a:lstStyle/>
          <a:p>
            <a:endParaRPr lang="es-MX" sz="4800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800" dirty="0"/>
              <a:t>AmericanGaming.org</a:t>
            </a:r>
          </a:p>
          <a:p>
            <a:pPr lvl="1">
              <a:buFont typeface="Wingdings" pitchFamily="2" charset="2"/>
              <a:buChar char="ü"/>
            </a:pPr>
            <a:r>
              <a:rPr lang="en-US" sz="4400" dirty="0"/>
              <a:t>Best Practices for Anti-Money Laundering Compliance 2017</a:t>
            </a:r>
          </a:p>
          <a:p>
            <a:pPr lvl="1">
              <a:buFont typeface="Wingdings" pitchFamily="2" charset="2"/>
              <a:buChar char="ü"/>
            </a:pPr>
            <a:r>
              <a:rPr lang="en-US" sz="4400" dirty="0"/>
              <a:t>FINCEN </a:t>
            </a:r>
            <a:r>
              <a:rPr lang="es-MX" sz="4400" dirty="0"/>
              <a:t>FIN-2008-G007</a:t>
            </a:r>
          </a:p>
          <a:p>
            <a:pPr marL="0" indent="0">
              <a:buNone/>
            </a:pPr>
            <a:endParaRPr lang="es-MX" sz="4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A0FA02-6EFC-46A0-8E18-9C13C798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" y="5998595"/>
            <a:ext cx="222218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5EE8A36D-A469-42AD-BE0C-0151B2B8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Conocimiento del jugador</a:t>
            </a:r>
          </a:p>
        </p:txBody>
      </p:sp>
      <p:pic>
        <p:nvPicPr>
          <p:cNvPr id="5" name="Marcador de contenido 4" descr="Imagen que contiene edificio, exterior, persona, calle&#10;&#10;Descripción generada automáticamente">
            <a:extLst>
              <a:ext uri="{FF2B5EF4-FFF2-40B4-BE49-F238E27FC236}">
                <a16:creationId xmlns:a16="http://schemas.microsoft.com/office/drawing/2014/main" id="{E8655358-3B78-48F8-B616-033316BECF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9" t="7315" b="4878"/>
          <a:stretch/>
        </p:blipFill>
        <p:spPr>
          <a:xfrm>
            <a:off x="8624749" y="0"/>
            <a:ext cx="14195204" cy="9688949"/>
          </a:xfr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450C30F-9704-4FC7-8C63-FE8AFB6B4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7715" y="3995057"/>
            <a:ext cx="7340688" cy="4350590"/>
          </a:xfrm>
        </p:spPr>
        <p:txBody>
          <a:bodyPr>
            <a:normAutofit/>
          </a:bodyPr>
          <a:lstStyle/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Verificación de entidad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¿Con quiénes juega?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Registro de actividad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Juego en equipo</a:t>
            </a:r>
          </a:p>
        </p:txBody>
      </p: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146DB3DA-A238-4C0B-A851-4CCADB65A58C}"/>
              </a:ext>
            </a:extLst>
          </p:cNvPr>
          <p:cNvSpPr/>
          <p:nvPr/>
        </p:nvSpPr>
        <p:spPr>
          <a:xfrm>
            <a:off x="15722351" y="2796847"/>
            <a:ext cx="5551714" cy="3185411"/>
          </a:xfrm>
          <a:prstGeom prst="wedgeEllipseCallout">
            <a:avLst>
              <a:gd name="adj1" fmla="val -16715"/>
              <a:gd name="adj2" fmla="val 7446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dirty="0">
                <a:solidFill>
                  <a:schemeClr val="bg1"/>
                </a:solidFill>
              </a:rPr>
              <a:t>¿Quién es él?</a:t>
            </a:r>
          </a:p>
        </p:txBody>
      </p:sp>
    </p:spTree>
    <p:extLst>
      <p:ext uri="{BB962C8B-B14F-4D97-AF65-F5344CB8AC3E}">
        <p14:creationId xmlns:p14="http://schemas.microsoft.com/office/powerpoint/2010/main" val="37725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945CC-D2E2-4588-A660-126B3102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Resolución de entidades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78C477-81A3-475F-B550-B105F4B5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9276" y="3599652"/>
            <a:ext cx="9613003" cy="3936266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Identificar quién es quién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Identificar quién se relaciona con quién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Variaciones de identificaciones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Variaciones entre fuentes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Diferencias intencionales o no</a:t>
            </a:r>
          </a:p>
          <a:p>
            <a:endParaRPr lang="es-MX" dirty="0"/>
          </a:p>
        </p:txBody>
      </p:sp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8B9F819-ED46-41C2-A323-AE5B93BD6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7923" y="1350191"/>
            <a:ext cx="6777377" cy="90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38344" y="2329647"/>
            <a:ext cx="7043120" cy="655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sp>
        <p:nvSpPr>
          <p:cNvPr id="13" name="12 Rectángulo"/>
          <p:cNvSpPr/>
          <p:nvPr/>
        </p:nvSpPr>
        <p:spPr>
          <a:xfrm>
            <a:off x="4110499" y="923640"/>
            <a:ext cx="1059687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688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rPr>
              <a:t>¿Usted sabe </a:t>
            </a:r>
            <a:r>
              <a:rPr lang="es-CO" sz="6826" dirty="0">
                <a:solidFill>
                  <a:srgbClr val="7D0314"/>
                </a:solidFill>
                <a:latin typeface="Helvetica" panose="020B0604020202020204" pitchFamily="34" charset="0"/>
              </a:rPr>
              <a:t>Quién soy yo?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639787" y="5553484"/>
            <a:ext cx="5716697" cy="166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413" dirty="0">
                <a:latin typeface="Helvetica" pitchFamily="34" charset="0"/>
              </a:rPr>
              <a:t>¿Soy una </a:t>
            </a:r>
            <a:r>
              <a:rPr lang="es-CO" sz="5119" b="1" dirty="0">
                <a:solidFill>
                  <a:srgbClr val="6C3155"/>
                </a:solidFill>
                <a:latin typeface="Helvetica" pitchFamily="34" charset="0"/>
              </a:rPr>
              <a:t>figura pública?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2124570" y="2105311"/>
            <a:ext cx="7923880" cy="96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982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rPr>
              <a:t>Soy </a:t>
            </a:r>
            <a:r>
              <a:rPr lang="es-CO" sz="4550" dirty="0">
                <a:solidFill>
                  <a:srgbClr val="F72C41"/>
                </a:solidFill>
                <a:latin typeface="Helvetica" panose="020B0604020202020204" pitchFamily="34" charset="0"/>
              </a:rPr>
              <a:t>1</a:t>
            </a:r>
            <a:r>
              <a:rPr lang="es-CO" sz="3982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rPr>
              <a:t> registro entre </a:t>
            </a:r>
            <a:r>
              <a:rPr lang="es-CO" sz="5688" dirty="0">
                <a:solidFill>
                  <a:srgbClr val="952E50"/>
                </a:solidFill>
                <a:latin typeface="Helvetica" panose="020B0604020202020204" pitchFamily="34" charset="0"/>
              </a:rPr>
              <a:t>millones.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0496039" y="3595980"/>
            <a:ext cx="712463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413" dirty="0">
                <a:solidFill>
                  <a:srgbClr val="4A345B"/>
                </a:solidFill>
                <a:latin typeface="Helvetica" pitchFamily="34" charset="0"/>
              </a:rPr>
              <a:t>Estoy</a:t>
            </a:r>
            <a:r>
              <a:rPr lang="es-CO" sz="3413" dirty="0">
                <a:solidFill>
                  <a:schemeClr val="accent2"/>
                </a:solidFill>
                <a:latin typeface="Helvetica" pitchFamily="34" charset="0"/>
              </a:rPr>
              <a:t> </a:t>
            </a:r>
            <a:r>
              <a:rPr lang="es-CO" sz="4368" dirty="0">
                <a:latin typeface="Helvetica" pitchFamily="34" charset="0"/>
              </a:rPr>
              <a:t>en </a:t>
            </a:r>
            <a:r>
              <a:rPr lang="es-CO" sz="4550" b="1" dirty="0">
                <a:solidFill>
                  <a:srgbClr val="952E50"/>
                </a:solidFill>
                <a:latin typeface="Helvetica" pitchFamily="34" charset="0"/>
              </a:rPr>
              <a:t>múltiples  fuentes</a:t>
            </a:r>
            <a:r>
              <a:rPr lang="es-CO" sz="4368" b="1" dirty="0">
                <a:solidFill>
                  <a:srgbClr val="952E50"/>
                </a:solidFill>
                <a:latin typeface="Helvetica" pitchFamily="34" charset="0"/>
              </a:rPr>
              <a:t>. </a:t>
            </a:r>
            <a:endParaRPr lang="es-CO" sz="4368" dirty="0">
              <a:solidFill>
                <a:srgbClr val="952E50"/>
              </a:solidFill>
              <a:latin typeface="Helvetica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5549402" y="5870000"/>
            <a:ext cx="4802918" cy="764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368" dirty="0">
                <a:latin typeface="Helvetica" pitchFamily="34" charset="0"/>
              </a:rPr>
              <a:t>¿Soy su </a:t>
            </a:r>
            <a:r>
              <a:rPr lang="es-CO" sz="3413" b="1" dirty="0">
                <a:solidFill>
                  <a:srgbClr val="7D0314"/>
                </a:solidFill>
                <a:latin typeface="Helvetica" pitchFamily="34" charset="0"/>
              </a:rPr>
              <a:t>proveedor?</a:t>
            </a:r>
            <a:endParaRPr lang="es-CO" sz="4368" dirty="0">
              <a:solidFill>
                <a:srgbClr val="7D0314"/>
              </a:solidFill>
              <a:latin typeface="Helvetica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2682146" y="4596696"/>
            <a:ext cx="4325223" cy="764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4368" dirty="0">
                <a:solidFill>
                  <a:schemeClr val="bg2">
                    <a:lumMod val="10000"/>
                  </a:schemeClr>
                </a:solidFill>
                <a:latin typeface="Helvetica" pitchFamily="34" charset="0"/>
              </a:rPr>
              <a:t>¿Soy su </a:t>
            </a:r>
            <a:r>
              <a:rPr lang="es-CO" sz="3982" b="1" dirty="0">
                <a:solidFill>
                  <a:srgbClr val="7D0314"/>
                </a:solidFill>
                <a:latin typeface="Helvetica" pitchFamily="34" charset="0"/>
              </a:rPr>
              <a:t>cliente?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3444125" y="7240813"/>
            <a:ext cx="6142649" cy="216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368" dirty="0">
                <a:latin typeface="Helvetica" pitchFamily="34" charset="0"/>
              </a:rPr>
              <a:t>¿Soy representante legal de un </a:t>
            </a:r>
            <a:r>
              <a:rPr lang="es-CO" sz="4550" b="1" dirty="0">
                <a:solidFill>
                  <a:srgbClr val="6C3155"/>
                </a:solidFill>
                <a:latin typeface="Helvetica" pitchFamily="34" charset="0"/>
              </a:rPr>
              <a:t>cliente estratégico</a:t>
            </a:r>
            <a:r>
              <a:rPr lang="es-CO" sz="3413" b="1" dirty="0">
                <a:solidFill>
                  <a:srgbClr val="6C3155"/>
                </a:solidFill>
                <a:latin typeface="Helvetica" pitchFamily="34" charset="0"/>
              </a:rPr>
              <a:t>?</a:t>
            </a:r>
          </a:p>
        </p:txBody>
      </p:sp>
      <p:pic>
        <p:nvPicPr>
          <p:cNvPr id="20" name="19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20" y="2353143"/>
            <a:ext cx="4699118" cy="581967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48" y="2242139"/>
            <a:ext cx="4869253" cy="648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74414" y="-151064"/>
            <a:ext cx="17877906" cy="982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sp>
        <p:nvSpPr>
          <p:cNvPr id="29" name="28 Rectángulo"/>
          <p:cNvSpPr/>
          <p:nvPr/>
        </p:nvSpPr>
        <p:spPr>
          <a:xfrm>
            <a:off x="6622559" y="787898"/>
            <a:ext cx="1059687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100" dirty="0">
                <a:latin typeface="Calibri" panose="020F0502020204030204" pitchFamily="34" charset="0"/>
                <a:ea typeface="+mj-ea"/>
                <a:cs typeface="+mj-cs"/>
              </a:rPr>
              <a:t>Entonces,</a:t>
            </a:r>
          </a:p>
        </p:txBody>
      </p:sp>
      <p:pic>
        <p:nvPicPr>
          <p:cNvPr id="30" name="29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660" y="3773103"/>
            <a:ext cx="3386290" cy="4193792"/>
          </a:xfrm>
          <a:prstGeom prst="rect">
            <a:avLst/>
          </a:prstGeom>
        </p:spPr>
      </p:pic>
      <p:sp>
        <p:nvSpPr>
          <p:cNvPr id="32" name="31 Rectángulo"/>
          <p:cNvSpPr/>
          <p:nvPr/>
        </p:nvSpPr>
        <p:spPr>
          <a:xfrm>
            <a:off x="7746157" y="1595852"/>
            <a:ext cx="7819669" cy="88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982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rPr>
              <a:t>¿usted sabe </a:t>
            </a:r>
            <a:r>
              <a:rPr lang="es-CO" sz="5119" b="1" dirty="0">
                <a:solidFill>
                  <a:srgbClr val="7D0314"/>
                </a:solidFill>
                <a:latin typeface="Helvetica" panose="020B0604020202020204" pitchFamily="34" charset="0"/>
              </a:rPr>
              <a:t>quién soy yo?</a:t>
            </a:r>
          </a:p>
        </p:txBody>
      </p:sp>
    </p:spTree>
    <p:extLst>
      <p:ext uri="{BB962C8B-B14F-4D97-AF65-F5344CB8AC3E}">
        <p14:creationId xmlns:p14="http://schemas.microsoft.com/office/powerpoint/2010/main" val="255667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8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9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92"/>
                                  </p:iterate>
                                  <p:childTnLst>
                                    <p:set>
                                      <p:cBhvr override="childStyle">
                                        <p:cTn id="69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3" grpId="0" animBg="1"/>
      <p:bldP spid="29" grpId="0"/>
      <p:bldP spid="32" grpId="0"/>
      <p:bldP spid="32" grpId="1"/>
      <p:bldP spid="3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3" y="2839822"/>
            <a:ext cx="6874943" cy="515620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594" y="2839822"/>
            <a:ext cx="6026158" cy="5156207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8674625" y="4583424"/>
            <a:ext cx="1857932" cy="166900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sp>
        <p:nvSpPr>
          <p:cNvPr id="7" name="6 Elipse"/>
          <p:cNvSpPr/>
          <p:nvPr/>
        </p:nvSpPr>
        <p:spPr>
          <a:xfrm>
            <a:off x="5139982" y="4583424"/>
            <a:ext cx="1857932" cy="166900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cxnSp>
        <p:nvCxnSpPr>
          <p:cNvPr id="10" name="9 Conector recto"/>
          <p:cNvCxnSpPr/>
          <p:nvPr/>
        </p:nvCxnSpPr>
        <p:spPr>
          <a:xfrm>
            <a:off x="10532556" y="5417925"/>
            <a:ext cx="4735305" cy="1180451"/>
          </a:xfrm>
          <a:prstGeom prst="line">
            <a:avLst/>
          </a:prstGeom>
          <a:ln w="38100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15423118" y="4735306"/>
            <a:ext cx="1416709" cy="3473851"/>
          </a:xfrm>
          <a:prstGeom prst="rect">
            <a:avLst/>
          </a:prstGeom>
          <a:noFill/>
          <a:ln w="57150">
            <a:solidFill>
              <a:srgbClr val="00B8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sp>
        <p:nvSpPr>
          <p:cNvPr id="15" name="14 Elipse"/>
          <p:cNvSpPr/>
          <p:nvPr/>
        </p:nvSpPr>
        <p:spPr>
          <a:xfrm>
            <a:off x="7816320" y="5979321"/>
            <a:ext cx="1684686" cy="1669002"/>
          </a:xfrm>
          <a:prstGeom prst="ellipse">
            <a:avLst/>
          </a:prstGeom>
          <a:noFill/>
          <a:ln w="38100">
            <a:solidFill>
              <a:srgbClr val="6C315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9501005" y="7313060"/>
            <a:ext cx="5493668" cy="1"/>
          </a:xfrm>
          <a:prstGeom prst="line">
            <a:avLst/>
          </a:prstGeom>
          <a:ln w="38100">
            <a:solidFill>
              <a:srgbClr val="00B8B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curvado"/>
          <p:cNvCxnSpPr/>
          <p:nvPr/>
        </p:nvCxnSpPr>
        <p:spPr>
          <a:xfrm rot="5400000" flipH="1" flipV="1">
            <a:off x="9490306" y="6170234"/>
            <a:ext cx="883446" cy="656879"/>
          </a:xfrm>
          <a:prstGeom prst="curvedConnector3">
            <a:avLst>
              <a:gd name="adj1" fmla="val -525"/>
            </a:avLst>
          </a:prstGeom>
          <a:ln w="38100">
            <a:solidFill>
              <a:srgbClr val="CC33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7146387" y="4583424"/>
            <a:ext cx="1339867" cy="1669002"/>
          </a:xfrm>
          <a:prstGeom prst="ellipse">
            <a:avLst/>
          </a:prstGeom>
          <a:solidFill>
            <a:srgbClr val="EC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sp>
        <p:nvSpPr>
          <p:cNvPr id="6" name="5 Distinto de"/>
          <p:cNvSpPr/>
          <p:nvPr/>
        </p:nvSpPr>
        <p:spPr>
          <a:xfrm>
            <a:off x="7080364" y="5175338"/>
            <a:ext cx="1405890" cy="485175"/>
          </a:xfrm>
          <a:prstGeom prst="mathNotEqual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>
              <a:solidFill>
                <a:srgbClr val="CC3300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0B945CC-D2E2-4588-A660-126B3102E1E3}"/>
              </a:ext>
            </a:extLst>
          </p:cNvPr>
          <p:cNvSpPr txBox="1">
            <a:spLocks/>
          </p:cNvSpPr>
          <p:nvPr/>
        </p:nvSpPr>
        <p:spPr>
          <a:xfrm>
            <a:off x="1564749" y="519205"/>
            <a:ext cx="19630490" cy="1884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5688" b="1" kern="120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s-MX" sz="6100" dirty="0"/>
              <a:t>¿Qué es una entidad?</a:t>
            </a:r>
          </a:p>
        </p:txBody>
      </p:sp>
    </p:spTree>
    <p:extLst>
      <p:ext uri="{BB962C8B-B14F-4D97-AF65-F5344CB8AC3E}">
        <p14:creationId xmlns:p14="http://schemas.microsoft.com/office/powerpoint/2010/main" val="15046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5" grpId="0" animBg="1"/>
      <p:bldP spid="1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819978" y="1336853"/>
            <a:ext cx="12505622" cy="738794"/>
          </a:xfrm>
        </p:spPr>
        <p:txBody>
          <a:bodyPr>
            <a:normAutofit fontScale="90000"/>
          </a:bodyPr>
          <a:lstStyle/>
          <a:p>
            <a:r>
              <a:rPr lang="es-CO" dirty="0"/>
              <a:t>Elemento básico para el análisis correcto</a:t>
            </a:r>
          </a:p>
        </p:txBody>
      </p:sp>
      <p:pic>
        <p:nvPicPr>
          <p:cNvPr id="12" name="11 Marcador de posición de imagen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7142" r="8046" b="8046"/>
          <a:stretch/>
        </p:blipFill>
        <p:spPr>
          <a:xfrm>
            <a:off x="2836799" y="2171236"/>
            <a:ext cx="2620295" cy="2620295"/>
          </a:xfrm>
          <a:prstGeom prst="ellipse">
            <a:avLst/>
          </a:prstGeom>
        </p:spPr>
      </p:pic>
      <p:pic>
        <p:nvPicPr>
          <p:cNvPr id="13" name="12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2695" y="5728414"/>
            <a:ext cx="2670453" cy="2670453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pic>
        <p:nvPicPr>
          <p:cNvPr id="16" name="15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1" r="30501"/>
          <a:stretch>
            <a:fillRect/>
          </a:stretch>
        </p:blipFill>
        <p:spPr>
          <a:xfrm>
            <a:off x="15980564" y="5682431"/>
            <a:ext cx="2762418" cy="2762418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pic>
        <p:nvPicPr>
          <p:cNvPr id="31" name="30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r="10827"/>
          <a:stretch>
            <a:fillRect/>
          </a:stretch>
        </p:blipFill>
        <p:spPr>
          <a:xfrm>
            <a:off x="11541119" y="2171236"/>
            <a:ext cx="2971481" cy="2971481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sp>
        <p:nvSpPr>
          <p:cNvPr id="9" name="8 CuadroTexto"/>
          <p:cNvSpPr txBox="1"/>
          <p:nvPr/>
        </p:nvSpPr>
        <p:spPr>
          <a:xfrm>
            <a:off x="2716101" y="5083688"/>
            <a:ext cx="304339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Conocimiento del cliente </a:t>
            </a:r>
            <a:endParaRPr lang="en-US" sz="3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457671" y="8445381"/>
            <a:ext cx="304339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Prevención de lavado de activos</a:t>
            </a:r>
            <a:endParaRPr lang="en-US" sz="3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1485234" y="5045939"/>
            <a:ext cx="301420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Relación comercial con el cliente</a:t>
            </a:r>
            <a:endParaRPr lang="en-US" sz="32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5840073" y="8504983"/>
            <a:ext cx="304339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Prevención de Fraude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2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Redes sociales</a:t>
            </a:r>
          </a:p>
        </p:txBody>
      </p:sp>
      <p:pic>
        <p:nvPicPr>
          <p:cNvPr id="12" name="11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17" y="2279893"/>
            <a:ext cx="2180658" cy="2180658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pic>
        <p:nvPicPr>
          <p:cNvPr id="13" name="12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86" y="4802065"/>
            <a:ext cx="2079076" cy="2081332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pic>
        <p:nvPicPr>
          <p:cNvPr id="31" name="30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48" y="6967653"/>
            <a:ext cx="2507984" cy="2507982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pic>
        <p:nvPicPr>
          <p:cNvPr id="14" name="11 Marcador de posición de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919" y="1858109"/>
            <a:ext cx="2180186" cy="2180186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sp>
        <p:nvSpPr>
          <p:cNvPr id="4" name="3 CuadroTexto"/>
          <p:cNvSpPr txBox="1"/>
          <p:nvPr/>
        </p:nvSpPr>
        <p:spPr>
          <a:xfrm>
            <a:off x="7230129" y="3625483"/>
            <a:ext cx="5760738" cy="4424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2275" dirty="0"/>
              <a:t>No hay dónde parquear </a:t>
            </a:r>
            <a:r>
              <a:rPr lang="es-CO" sz="2275" b="1" dirty="0"/>
              <a:t>#Lo PEOR</a:t>
            </a:r>
            <a:endParaRPr lang="en-US" sz="2275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316160" y="6186235"/>
            <a:ext cx="5877180" cy="792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sz="2275" dirty="0"/>
              <a:t>Las máquinas no funcionan correctamente. </a:t>
            </a:r>
            <a:r>
              <a:rPr lang="es-CO" sz="2275" b="1" dirty="0"/>
              <a:t>Ni se acerquen!</a:t>
            </a:r>
            <a:endParaRPr lang="en-US" sz="2275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316159" y="8974808"/>
            <a:ext cx="5838367" cy="4424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2275" dirty="0"/>
              <a:t>Jamás podría recomendar este lugar. </a:t>
            </a:r>
            <a:r>
              <a:rPr lang="es-CO" sz="2275" b="1" dirty="0"/>
              <a:t>#EW</a:t>
            </a:r>
            <a:endParaRPr lang="en-US" sz="2275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202584" y="1655599"/>
            <a:ext cx="5788283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2800" dirty="0"/>
              <a:t>@Ana28</a:t>
            </a:r>
          </a:p>
          <a:p>
            <a:r>
              <a:rPr lang="es-CO" sz="2800" b="1" dirty="0"/>
              <a:t>Ana Pérez</a:t>
            </a:r>
          </a:p>
          <a:p>
            <a:r>
              <a:rPr lang="es-CO" sz="2800" b="1" dirty="0"/>
              <a:t>25 </a:t>
            </a:r>
            <a:r>
              <a:rPr lang="es-CO" sz="3200" b="1" dirty="0"/>
              <a:t>años</a:t>
            </a:r>
            <a:r>
              <a:rPr lang="es-CO" sz="2800" b="1" dirty="0"/>
              <a:t> y contando!!</a:t>
            </a:r>
          </a:p>
          <a:p>
            <a:r>
              <a:rPr lang="es-CO" sz="2800" b="1" dirty="0"/>
              <a:t>Bogotá</a:t>
            </a:r>
            <a:endParaRPr lang="en-US" sz="28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313381" y="4564683"/>
            <a:ext cx="58383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3200" dirty="0"/>
              <a:t>Paula Pérez</a:t>
            </a:r>
          </a:p>
          <a:p>
            <a:r>
              <a:rPr lang="es-CO" sz="3200" b="1" dirty="0"/>
              <a:t>A_Pau@Hotmail.com</a:t>
            </a:r>
          </a:p>
          <a:p>
            <a:r>
              <a:rPr lang="es-CO" sz="3200" b="1" dirty="0"/>
              <a:t>Bogotá</a:t>
            </a:r>
            <a:endParaRPr lang="en-US" sz="3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313381" y="7103944"/>
            <a:ext cx="581896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2800" dirty="0"/>
              <a:t>@</a:t>
            </a:r>
            <a:r>
              <a:rPr lang="es-CO" sz="2800" dirty="0" err="1"/>
              <a:t>AnitaP</a:t>
            </a:r>
            <a:endParaRPr lang="es-CO" sz="2400" dirty="0"/>
          </a:p>
          <a:p>
            <a:r>
              <a:rPr lang="es-CO" sz="2800" b="1" dirty="0"/>
              <a:t>Ana P. Pérez</a:t>
            </a:r>
          </a:p>
          <a:p>
            <a:r>
              <a:rPr lang="es-CO" sz="2800" b="1" dirty="0"/>
              <a:t>25/01/1993</a:t>
            </a:r>
          </a:p>
          <a:p>
            <a:r>
              <a:rPr lang="es-CO" sz="2800" b="1" dirty="0"/>
              <a:t>Bogotá </a:t>
            </a:r>
            <a:endParaRPr lang="en-US" sz="2800" b="1" dirty="0"/>
          </a:p>
        </p:txBody>
      </p:sp>
      <p:pic>
        <p:nvPicPr>
          <p:cNvPr id="22" name="11 Marcador de posición de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67" y="4346327"/>
            <a:ext cx="2180186" cy="2180186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  <p:pic>
        <p:nvPicPr>
          <p:cNvPr id="23" name="11 Marcador de posición de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67" y="6794622"/>
            <a:ext cx="2180186" cy="2180186"/>
          </a:xfrm>
          <a:custGeom>
            <a:avLst/>
            <a:gdLst>
              <a:gd name="connsiteX0" fmla="*/ 544286 w 1088572"/>
              <a:gd name="connsiteY0" fmla="*/ 0 h 1088572"/>
              <a:gd name="connsiteX1" fmla="*/ 1088572 w 1088572"/>
              <a:gd name="connsiteY1" fmla="*/ 544286 h 1088572"/>
              <a:gd name="connsiteX2" fmla="*/ 544286 w 1088572"/>
              <a:gd name="connsiteY2" fmla="*/ 1088572 h 1088572"/>
              <a:gd name="connsiteX3" fmla="*/ 0 w 1088572"/>
              <a:gd name="connsiteY3" fmla="*/ 544286 h 1088572"/>
              <a:gd name="connsiteX4" fmla="*/ 544286 w 1088572"/>
              <a:gd name="connsiteY4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2" h="1088572">
                <a:moveTo>
                  <a:pt x="544286" y="0"/>
                </a:moveTo>
                <a:cubicBezTo>
                  <a:pt x="844887" y="0"/>
                  <a:pt x="1088572" y="243685"/>
                  <a:pt x="1088572" y="544286"/>
                </a:cubicBezTo>
                <a:cubicBezTo>
                  <a:pt x="1088572" y="844887"/>
                  <a:pt x="844887" y="1088572"/>
                  <a:pt x="544286" y="1088572"/>
                </a:cubicBezTo>
                <a:cubicBezTo>
                  <a:pt x="243685" y="1088572"/>
                  <a:pt x="0" y="844887"/>
                  <a:pt x="0" y="544286"/>
                </a:cubicBezTo>
                <a:cubicBezTo>
                  <a:pt x="0" y="243685"/>
                  <a:pt x="243685" y="0"/>
                  <a:pt x="54428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00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929E-6 3.16374E-6 L -0.00118 -0.249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4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115E-7 0.25 L 0.00221 0.026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1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Subtítulo"/>
          <p:cNvSpPr txBox="1">
            <a:spLocks/>
          </p:cNvSpPr>
          <p:nvPr/>
        </p:nvSpPr>
        <p:spPr>
          <a:xfrm>
            <a:off x="5700471" y="3163339"/>
            <a:ext cx="11488680" cy="4230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6257" b="1" dirty="0">
                <a:solidFill>
                  <a:srgbClr val="CC3300"/>
                </a:solidFill>
              </a:rPr>
              <a:t>Resolver</a:t>
            </a:r>
            <a:r>
              <a:rPr lang="es-ES" sz="5688" b="1" dirty="0"/>
              <a:t> en el mayor grado posible, la </a:t>
            </a:r>
            <a:r>
              <a:rPr lang="es-ES" sz="6257" b="1" dirty="0">
                <a:solidFill>
                  <a:srgbClr val="CC3300"/>
                </a:solidFill>
              </a:rPr>
              <a:t>ambigüedad </a:t>
            </a:r>
            <a:r>
              <a:rPr lang="es-ES" sz="5688" b="1" dirty="0"/>
              <a:t> asociada a registros que representan </a:t>
            </a:r>
            <a:r>
              <a:rPr lang="es-ES" sz="6257" b="1" dirty="0">
                <a:solidFill>
                  <a:srgbClr val="CC3300"/>
                </a:solidFill>
              </a:rPr>
              <a:t>entidades</a:t>
            </a:r>
            <a:r>
              <a:rPr lang="es-ES" sz="6257" b="1" dirty="0">
                <a:solidFill>
                  <a:srgbClr val="7D0314"/>
                </a:solidFill>
              </a:rPr>
              <a:t> </a:t>
            </a:r>
            <a:r>
              <a:rPr lang="es-ES" sz="5688" b="1" dirty="0"/>
              <a:t>almacenadas en </a:t>
            </a:r>
            <a:r>
              <a:rPr lang="es-ES" sz="6257" b="1" dirty="0">
                <a:solidFill>
                  <a:srgbClr val="CC3300"/>
                </a:solidFill>
              </a:rPr>
              <a:t>diferentes fuentes de datos </a:t>
            </a:r>
          </a:p>
        </p:txBody>
      </p:sp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1819978" y="1336853"/>
            <a:ext cx="12505622" cy="738794"/>
          </a:xfrm>
        </p:spPr>
        <p:txBody>
          <a:bodyPr>
            <a:normAutofit fontScale="90000"/>
          </a:bodyPr>
          <a:lstStyle/>
          <a:p>
            <a:r>
              <a:rPr lang="es-CO" dirty="0"/>
              <a:t>¿Qué se busca?</a:t>
            </a:r>
          </a:p>
        </p:txBody>
      </p:sp>
    </p:spTree>
    <p:extLst>
      <p:ext uri="{BB962C8B-B14F-4D97-AF65-F5344CB8AC3E}">
        <p14:creationId xmlns:p14="http://schemas.microsoft.com/office/powerpoint/2010/main" val="29974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19B9FF4-445A-4A5E-8942-947B5A85EB86}"/>
              </a:ext>
            </a:extLst>
          </p:cNvPr>
          <p:cNvSpPr txBox="1"/>
          <p:nvPr/>
        </p:nvSpPr>
        <p:spPr>
          <a:xfrm>
            <a:off x="8174150" y="2070301"/>
            <a:ext cx="6401624" cy="967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688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Resolución y enlaces</a:t>
            </a:r>
          </a:p>
        </p:txBody>
      </p:sp>
      <p:sp>
        <p:nvSpPr>
          <p:cNvPr id="14" name="13 Forma libre"/>
          <p:cNvSpPr/>
          <p:nvPr/>
        </p:nvSpPr>
        <p:spPr>
          <a:xfrm>
            <a:off x="4814611" y="3317044"/>
            <a:ext cx="3667981" cy="2657079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 lnSpcReduction="10000"/>
          </a:bodyPr>
          <a:lstStyle/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275" dirty="0">
              <a:solidFill>
                <a:schemeClr val="tx1"/>
              </a:solidFill>
            </a:endParaRP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Laura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 err="1">
                <a:solidFill>
                  <a:schemeClr val="tx1"/>
                </a:solidFill>
              </a:rPr>
              <a:t>Av</a:t>
            </a:r>
            <a:r>
              <a:rPr lang="es-CO" sz="2275" b="1" dirty="0">
                <a:solidFill>
                  <a:schemeClr val="tx1"/>
                </a:solidFill>
              </a:rPr>
              <a:t> 19 # 78.11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12-10-78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dirty="0">
                <a:solidFill>
                  <a:schemeClr val="tx1"/>
                </a:solidFill>
              </a:rPr>
              <a:t>l.perez@gmail.com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6698745</a:t>
            </a:r>
          </a:p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75" dirty="0">
              <a:solidFill>
                <a:schemeClr val="tx1"/>
              </a:solidFill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9528874" y="3317043"/>
            <a:ext cx="3667981" cy="2657079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/>
          </a:bodyPr>
          <a:lstStyle/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275" dirty="0">
              <a:solidFill>
                <a:schemeClr val="tx1"/>
              </a:solidFill>
            </a:endParaRP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Laura Marcela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dirty="0" err="1">
                <a:solidFill>
                  <a:schemeClr val="tx1"/>
                </a:solidFill>
              </a:rPr>
              <a:t>cll</a:t>
            </a:r>
            <a:r>
              <a:rPr lang="es-CO" sz="2275" dirty="0">
                <a:solidFill>
                  <a:schemeClr val="tx1"/>
                </a:solidFill>
              </a:rPr>
              <a:t> 147 # 45-03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10-12-78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dirty="0">
                <a:solidFill>
                  <a:schemeClr val="tx1"/>
                </a:solidFill>
              </a:rPr>
              <a:t>4563245</a:t>
            </a:r>
          </a:p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75" dirty="0">
              <a:solidFill>
                <a:schemeClr val="tx1"/>
              </a:solidFill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14656796" y="3355899"/>
            <a:ext cx="3667981" cy="2657079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/>
          </a:bodyPr>
          <a:lstStyle/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275" dirty="0">
              <a:solidFill>
                <a:schemeClr val="tx1"/>
              </a:solidFill>
            </a:endParaRP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Laura M.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 err="1">
                <a:solidFill>
                  <a:schemeClr val="tx1"/>
                </a:solidFill>
              </a:rPr>
              <a:t>Av</a:t>
            </a:r>
            <a:r>
              <a:rPr lang="es-CO" sz="2275" b="1" dirty="0">
                <a:solidFill>
                  <a:schemeClr val="tx1"/>
                </a:solidFill>
              </a:rPr>
              <a:t> 19 #N.78-11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6-69-874-5</a:t>
            </a:r>
          </a:p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75" dirty="0">
              <a:solidFill>
                <a:schemeClr val="tx1"/>
              </a:solidFill>
            </a:endParaRPr>
          </a:p>
        </p:txBody>
      </p:sp>
      <p:sp>
        <p:nvSpPr>
          <p:cNvPr id="20" name="19 Forma libre"/>
          <p:cNvSpPr/>
          <p:nvPr/>
        </p:nvSpPr>
        <p:spPr>
          <a:xfrm>
            <a:off x="9528872" y="6431865"/>
            <a:ext cx="3667981" cy="2657079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/>
          </a:bodyPr>
          <a:lstStyle/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Juan Manuel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 err="1">
                <a:solidFill>
                  <a:schemeClr val="tx1"/>
                </a:solidFill>
              </a:rPr>
              <a:t>Av</a:t>
            </a:r>
            <a:r>
              <a:rPr lang="es-CO" sz="2275" b="1" dirty="0">
                <a:solidFill>
                  <a:schemeClr val="tx1"/>
                </a:solidFill>
              </a:rPr>
              <a:t> 19 # 78.11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6698745</a:t>
            </a:r>
          </a:p>
        </p:txBody>
      </p:sp>
      <p:cxnSp>
        <p:nvCxnSpPr>
          <p:cNvPr id="27" name="26 Conector recto de flecha"/>
          <p:cNvCxnSpPr/>
          <p:nvPr/>
        </p:nvCxnSpPr>
        <p:spPr>
          <a:xfrm flipV="1">
            <a:off x="11875529" y="5248039"/>
            <a:ext cx="0" cy="1339084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Forma libre"/>
          <p:cNvSpPr/>
          <p:nvPr/>
        </p:nvSpPr>
        <p:spPr>
          <a:xfrm>
            <a:off x="4814611" y="6431861"/>
            <a:ext cx="3667981" cy="2657079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/>
          </a:bodyPr>
          <a:lstStyle/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Marcela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6697845</a:t>
            </a:r>
          </a:p>
        </p:txBody>
      </p:sp>
      <p:sp>
        <p:nvSpPr>
          <p:cNvPr id="30" name="29 Forma libre"/>
          <p:cNvSpPr/>
          <p:nvPr/>
        </p:nvSpPr>
        <p:spPr>
          <a:xfrm>
            <a:off x="14850865" y="6442745"/>
            <a:ext cx="3667981" cy="2657079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/>
          </a:bodyPr>
          <a:lstStyle/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M.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275" b="1" dirty="0">
                <a:solidFill>
                  <a:schemeClr val="tx1"/>
                </a:solidFill>
              </a:rPr>
              <a:t>mperez@gmail.com</a:t>
            </a:r>
          </a:p>
        </p:txBody>
      </p:sp>
      <p:cxnSp>
        <p:nvCxnSpPr>
          <p:cNvPr id="32" name="31 Conector recto de flecha"/>
          <p:cNvCxnSpPr/>
          <p:nvPr/>
        </p:nvCxnSpPr>
        <p:spPr>
          <a:xfrm flipH="1" flipV="1">
            <a:off x="13479844" y="4977482"/>
            <a:ext cx="737464" cy="718058"/>
          </a:xfrm>
          <a:prstGeom prst="straightConnector1">
            <a:avLst/>
          </a:prstGeom>
          <a:ln w="76200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13408684" y="6064751"/>
            <a:ext cx="716683" cy="737160"/>
          </a:xfrm>
          <a:prstGeom prst="straightConnector1">
            <a:avLst/>
          </a:prstGeom>
          <a:ln w="76200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¿Cómo funciona? </a:t>
            </a:r>
          </a:p>
        </p:txBody>
      </p:sp>
    </p:spTree>
    <p:extLst>
      <p:ext uri="{BB962C8B-B14F-4D97-AF65-F5344CB8AC3E}">
        <p14:creationId xmlns:p14="http://schemas.microsoft.com/office/powerpoint/2010/main" val="22744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9916E-6 -1.21602E-6 L -0.19251 0.003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5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467E-6 -1.54322E-6 L 0.19711 0.003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6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7 -0.01612 L 4.46467E-6 -0.319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15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3777 L -0.00348 -0.1655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" y="-6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7" grpId="0" animBg="1"/>
      <p:bldP spid="17" grpId="1" animBg="1"/>
      <p:bldP spid="20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99360-BED3-4E3D-8C55-CA58D7CC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7200" b="1" dirty="0">
                <a:latin typeface="Calibri" panose="020F0502020204030204" pitchFamily="34" charset="0"/>
              </a:rPr>
              <a:t>Prevención Analítica de Lavado de Dinero</a:t>
            </a:r>
          </a:p>
        </p:txBody>
      </p:sp>
      <p:pic>
        <p:nvPicPr>
          <p:cNvPr id="9" name="Marcador de contenido 8" descr="Imagen que contiene sala, escena, casa de apuestas, interior&#10;&#10;Descripción generada automáticamente">
            <a:extLst>
              <a:ext uri="{FF2B5EF4-FFF2-40B4-BE49-F238E27FC236}">
                <a16:creationId xmlns:a16="http://schemas.microsoft.com/office/drawing/2014/main" id="{9D06CFCC-387A-4C57-8446-05AD1F9D7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90" y="2595563"/>
            <a:ext cx="9313407" cy="6188075"/>
          </a:xfrm>
        </p:spPr>
      </p:pic>
    </p:spTree>
    <p:extLst>
      <p:ext uri="{BB962C8B-B14F-4D97-AF65-F5344CB8AC3E}">
        <p14:creationId xmlns:p14="http://schemas.microsoft.com/office/powerpoint/2010/main" val="37048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/>
          <p:nvPr/>
        </p:nvSpPr>
        <p:spPr>
          <a:xfrm>
            <a:off x="3269107" y="3997413"/>
            <a:ext cx="4901552" cy="2940922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 fontScale="92500" lnSpcReduction="10000"/>
          </a:bodyPr>
          <a:lstStyle/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800" dirty="0">
              <a:solidFill>
                <a:schemeClr val="tx1"/>
              </a:solidFill>
            </a:endParaRP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>
                <a:solidFill>
                  <a:schemeClr val="tx1"/>
                </a:solidFill>
              </a:rPr>
              <a:t>Laura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 err="1">
                <a:solidFill>
                  <a:schemeClr val="tx1"/>
                </a:solidFill>
              </a:rPr>
              <a:t>Av</a:t>
            </a:r>
            <a:r>
              <a:rPr lang="es-CO" sz="2800" b="1" dirty="0">
                <a:solidFill>
                  <a:schemeClr val="tx1"/>
                </a:solidFill>
              </a:rPr>
              <a:t> 19 # 78.11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>
                <a:solidFill>
                  <a:schemeClr val="tx1"/>
                </a:solidFill>
              </a:rPr>
              <a:t>12-10-78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dirty="0">
                <a:solidFill>
                  <a:schemeClr val="tx1"/>
                </a:solidFill>
              </a:rPr>
              <a:t>l.perez@gmail.com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>
                <a:solidFill>
                  <a:schemeClr val="tx1"/>
                </a:solidFill>
              </a:rPr>
              <a:t>6698745</a:t>
            </a:r>
          </a:p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8930426" y="3997412"/>
            <a:ext cx="4901552" cy="2940922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 fontScale="92500" lnSpcReduction="10000"/>
          </a:bodyPr>
          <a:lstStyle/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3200" dirty="0">
              <a:solidFill>
                <a:schemeClr val="tx1"/>
              </a:solidFill>
            </a:endParaRP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b="1" dirty="0">
                <a:solidFill>
                  <a:schemeClr val="tx1"/>
                </a:solidFill>
              </a:rPr>
              <a:t>Laura Marcela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dirty="0" err="1">
                <a:solidFill>
                  <a:schemeClr val="tx1"/>
                </a:solidFill>
              </a:rPr>
              <a:t>cll</a:t>
            </a:r>
            <a:r>
              <a:rPr lang="es-CO" sz="3200" dirty="0">
                <a:solidFill>
                  <a:schemeClr val="tx1"/>
                </a:solidFill>
              </a:rPr>
              <a:t> 147 # 45-03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b="1" dirty="0">
                <a:solidFill>
                  <a:schemeClr val="tx1"/>
                </a:solidFill>
              </a:rPr>
              <a:t>10-12-78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dirty="0">
                <a:solidFill>
                  <a:schemeClr val="tx1"/>
                </a:solidFill>
              </a:rPr>
              <a:t>4563245</a:t>
            </a:r>
          </a:p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14918319" y="4025383"/>
            <a:ext cx="4901552" cy="2940922"/>
          </a:xfrm>
          <a:custGeom>
            <a:avLst/>
            <a:gdLst>
              <a:gd name="connsiteX0" fmla="*/ 0 w 1779984"/>
              <a:gd name="connsiteY0" fmla="*/ 192835 h 1156989"/>
              <a:gd name="connsiteX1" fmla="*/ 192835 w 1779984"/>
              <a:gd name="connsiteY1" fmla="*/ 0 h 1156989"/>
              <a:gd name="connsiteX2" fmla="*/ 1587149 w 1779984"/>
              <a:gd name="connsiteY2" fmla="*/ 0 h 1156989"/>
              <a:gd name="connsiteX3" fmla="*/ 1779984 w 1779984"/>
              <a:gd name="connsiteY3" fmla="*/ 192835 h 1156989"/>
              <a:gd name="connsiteX4" fmla="*/ 1779984 w 1779984"/>
              <a:gd name="connsiteY4" fmla="*/ 964154 h 1156989"/>
              <a:gd name="connsiteX5" fmla="*/ 1587149 w 1779984"/>
              <a:gd name="connsiteY5" fmla="*/ 1156989 h 1156989"/>
              <a:gd name="connsiteX6" fmla="*/ 192835 w 1779984"/>
              <a:gd name="connsiteY6" fmla="*/ 1156989 h 1156989"/>
              <a:gd name="connsiteX7" fmla="*/ 0 w 1779984"/>
              <a:gd name="connsiteY7" fmla="*/ 964154 h 1156989"/>
              <a:gd name="connsiteX8" fmla="*/ 0 w 1779984"/>
              <a:gd name="connsiteY8" fmla="*/ 192835 h 115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9984" h="1156989">
                <a:moveTo>
                  <a:pt x="0" y="192835"/>
                </a:moveTo>
                <a:cubicBezTo>
                  <a:pt x="0" y="86335"/>
                  <a:pt x="86335" y="0"/>
                  <a:pt x="192835" y="0"/>
                </a:cubicBezTo>
                <a:lnTo>
                  <a:pt x="1587149" y="0"/>
                </a:lnTo>
                <a:cubicBezTo>
                  <a:pt x="1693649" y="0"/>
                  <a:pt x="1779984" y="86335"/>
                  <a:pt x="1779984" y="192835"/>
                </a:cubicBezTo>
                <a:lnTo>
                  <a:pt x="1779984" y="964154"/>
                </a:lnTo>
                <a:cubicBezTo>
                  <a:pt x="1779984" y="1070654"/>
                  <a:pt x="1693649" y="1156989"/>
                  <a:pt x="1587149" y="1156989"/>
                </a:cubicBezTo>
                <a:lnTo>
                  <a:pt x="192835" y="1156989"/>
                </a:lnTo>
                <a:cubicBezTo>
                  <a:pt x="86335" y="1156989"/>
                  <a:pt x="0" y="1070654"/>
                  <a:pt x="0" y="964154"/>
                </a:cubicBezTo>
                <a:lnTo>
                  <a:pt x="0" y="1928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83" tIns="102383" rIns="102383" bIns="102383" numCol="1" spcCol="1270" anchor="ctr" anchorCtr="0">
            <a:normAutofit/>
          </a:bodyPr>
          <a:lstStyle/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3200" dirty="0">
              <a:solidFill>
                <a:schemeClr val="tx1"/>
              </a:solidFill>
            </a:endParaRP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b="1" dirty="0">
                <a:solidFill>
                  <a:schemeClr val="tx1"/>
                </a:solidFill>
              </a:rPr>
              <a:t>Laura M. Pérez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b="1" dirty="0" err="1">
                <a:solidFill>
                  <a:schemeClr val="tx1"/>
                </a:solidFill>
              </a:rPr>
              <a:t>Av</a:t>
            </a:r>
            <a:r>
              <a:rPr lang="es-CO" sz="3200" b="1" dirty="0">
                <a:solidFill>
                  <a:schemeClr val="tx1"/>
                </a:solidFill>
              </a:rPr>
              <a:t> 19 #N.78-11</a:t>
            </a:r>
          </a:p>
          <a:p>
            <a:pPr algn="ctr"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200" b="1" dirty="0">
                <a:solidFill>
                  <a:schemeClr val="tx1"/>
                </a:solidFill>
              </a:rPr>
              <a:t>6-69-874-5</a:t>
            </a:r>
          </a:p>
          <a:p>
            <a:pPr defTabSz="23386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2 Multiplicar"/>
          <p:cNvSpPr/>
          <p:nvPr/>
        </p:nvSpPr>
        <p:spPr>
          <a:xfrm>
            <a:off x="7209842" y="4264915"/>
            <a:ext cx="2681401" cy="2461857"/>
          </a:xfrm>
          <a:prstGeom prst="mathMultiply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/>
          </a:p>
        </p:txBody>
      </p:sp>
      <p:sp>
        <p:nvSpPr>
          <p:cNvPr id="4" name="3 Distinto de"/>
          <p:cNvSpPr/>
          <p:nvPr/>
        </p:nvSpPr>
        <p:spPr>
          <a:xfrm>
            <a:off x="13162212" y="4738970"/>
            <a:ext cx="2425874" cy="1513745"/>
          </a:xfrm>
          <a:prstGeom prst="mathNotEqual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68" dirty="0">
              <a:solidFill>
                <a:schemeClr val="tx1"/>
              </a:solidFill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¿Cómo funciona?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19B9FF4-445A-4A5E-8942-947B5A85EB86}"/>
              </a:ext>
            </a:extLst>
          </p:cNvPr>
          <p:cNvSpPr txBox="1"/>
          <p:nvPr/>
        </p:nvSpPr>
        <p:spPr>
          <a:xfrm>
            <a:off x="9687686" y="2070301"/>
            <a:ext cx="3347391" cy="967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688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Disolución</a:t>
            </a:r>
          </a:p>
        </p:txBody>
      </p:sp>
    </p:spTree>
    <p:extLst>
      <p:ext uri="{BB962C8B-B14F-4D97-AF65-F5344CB8AC3E}">
        <p14:creationId xmlns:p14="http://schemas.microsoft.com/office/powerpoint/2010/main" val="244776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4656E-6 -3.85968E-6 L -0.19251 0.003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5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318E-6 3.51783E-6 L 0.19711 0.003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6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2 0.0039 L -0.01395 0.0039 C -0.06438 0.0039 -0.12625 -0.02263 -0.12625 -0.04412 L -0.12625 -0.09182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44" y="-4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4656E-6 -3.85968E-6 L 0.03648 -3.85968E-6 C 0.05287 -3.85968E-6 0.0731 0.06886 0.0731 0.12519 L 0.0731 0.2500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5" y="12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7" grpId="0" animBg="1"/>
      <p:bldP spid="17" grpId="1" animBg="1"/>
      <p:bldP spid="17" grpId="2" animBg="1"/>
      <p:bldP spid="17" grpId="3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Imagen que contiene objeto, telescopio&#10;&#10;Descripción generada automáticamente">
            <a:extLst>
              <a:ext uri="{FF2B5EF4-FFF2-40B4-BE49-F238E27FC236}">
                <a16:creationId xmlns:a16="http://schemas.microsoft.com/office/drawing/2014/main" id="{A8960F2F-B76B-4BC3-9929-C3E7C04009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9" b="29949"/>
          <a:stretch>
            <a:fillRect/>
          </a:stretch>
        </p:blipFill>
        <p:spPr>
          <a:xfrm>
            <a:off x="1434070" y="2680818"/>
            <a:ext cx="10474767" cy="6300227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C43A21-658A-4129-AE76-8EF726DBF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23839" y="4272463"/>
            <a:ext cx="7340688" cy="2979683"/>
          </a:xfrm>
        </p:spPr>
        <p:txBody>
          <a:bodyPr>
            <a:normAutofit/>
          </a:bodyPr>
          <a:lstStyle/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Límites individuales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Límites agregados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Instrucciones de dispersión 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Fondos crédito</a:t>
            </a: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1819978" y="1336853"/>
            <a:ext cx="8304293" cy="738794"/>
          </a:xfrm>
        </p:spPr>
        <p:txBody>
          <a:bodyPr>
            <a:noAutofit/>
          </a:bodyPr>
          <a:lstStyle/>
          <a:p>
            <a:r>
              <a:rPr lang="es-CO" sz="5100" b="1" dirty="0">
                <a:latin typeface="Calibri" panose="020F0502020204030204" pitchFamily="34" charset="0"/>
              </a:rPr>
              <a:t>¿Cómo funciona?</a:t>
            </a:r>
          </a:p>
        </p:txBody>
      </p:sp>
    </p:spTree>
    <p:extLst>
      <p:ext uri="{BB962C8B-B14F-4D97-AF65-F5344CB8AC3E}">
        <p14:creationId xmlns:p14="http://schemas.microsoft.com/office/powerpoint/2010/main" val="249877349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rsona, interior, mesa, hombre&#10;&#10;Descripción generada automáticamente">
            <a:extLst>
              <a:ext uri="{FF2B5EF4-FFF2-40B4-BE49-F238E27FC236}">
                <a16:creationId xmlns:a16="http://schemas.microsoft.com/office/drawing/2014/main" id="{DD003B4E-3F2B-4CAB-939F-759A32B40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888" y="1718396"/>
            <a:ext cx="8399713" cy="6300932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3024426-90EA-4172-B9E7-1AB3B23AD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7715" y="3194019"/>
            <a:ext cx="7340688" cy="4111104"/>
          </a:xfrm>
        </p:spPr>
        <p:txBody>
          <a:bodyPr>
            <a:normAutofit/>
          </a:bodyPr>
          <a:lstStyle/>
          <a:p>
            <a:r>
              <a:rPr lang="es-MX" sz="4000" dirty="0"/>
              <a:t>Cobertura en apuestas de alto monto </a:t>
            </a:r>
          </a:p>
          <a:p>
            <a:r>
              <a:rPr lang="es-MX" sz="4000" dirty="0"/>
              <a:t>	Rojas / Negras</a:t>
            </a:r>
          </a:p>
          <a:p>
            <a:r>
              <a:rPr lang="es-MX" sz="4000" dirty="0"/>
              <a:t>	Pares / Nones</a:t>
            </a:r>
          </a:p>
          <a:p>
            <a:r>
              <a:rPr lang="es-MX" sz="4000" dirty="0"/>
              <a:t>	En equipo</a:t>
            </a:r>
          </a:p>
          <a:p>
            <a:r>
              <a:rPr lang="es-MX" sz="4000" dirty="0"/>
              <a:t>Aumentos inusuales de actividad</a:t>
            </a:r>
          </a:p>
          <a:p>
            <a:endParaRPr lang="es-MX" sz="4000" dirty="0"/>
          </a:p>
          <a:p>
            <a:endParaRPr lang="es-MX" sz="4000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1819978" y="1336853"/>
            <a:ext cx="8304293" cy="738794"/>
          </a:xfrm>
        </p:spPr>
        <p:txBody>
          <a:bodyPr>
            <a:noAutofit/>
          </a:bodyPr>
          <a:lstStyle/>
          <a:p>
            <a:r>
              <a:rPr lang="es-ES" sz="5100" b="1" dirty="0">
                <a:latin typeface="Calibri" panose="020F0502020204030204" pitchFamily="34" charset="0"/>
              </a:rPr>
              <a:t>Comportamiento en juego</a:t>
            </a:r>
            <a:endParaRPr lang="es-CO" sz="51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objeto, persona, ruleta, mesa&#10;&#10;Descripción generada automáticamente">
            <a:extLst>
              <a:ext uri="{FF2B5EF4-FFF2-40B4-BE49-F238E27FC236}">
                <a16:creationId xmlns:a16="http://schemas.microsoft.com/office/drawing/2014/main" id="{F105033D-4964-4952-BA21-F18F3980C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80" y="1752849"/>
            <a:ext cx="8300132" cy="6232026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37F8557-6226-437A-87B5-3913B6CB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5737" y="3166210"/>
            <a:ext cx="7340688" cy="4154647"/>
          </a:xfrm>
        </p:spPr>
        <p:txBody>
          <a:bodyPr>
            <a:normAutofit/>
          </a:bodyPr>
          <a:lstStyle/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Variaciones en apuestas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Picos en apuestas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Altos depósitos, poca apuesta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Repartir las ganancias con otros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Paso frecuente de chips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endParaRPr lang="es-MX" sz="3600" dirty="0"/>
          </a:p>
        </p:txBody>
      </p:sp>
      <p:sp>
        <p:nvSpPr>
          <p:cNvPr id="8" name="2 Título"/>
          <p:cNvSpPr txBox="1">
            <a:spLocks/>
          </p:cNvSpPr>
          <p:nvPr/>
        </p:nvSpPr>
        <p:spPr>
          <a:xfrm>
            <a:off x="1819978" y="1336853"/>
            <a:ext cx="8304293" cy="738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100" b="1" dirty="0">
                <a:latin typeface="Calibri" panose="020F0502020204030204" pitchFamily="34" charset="0"/>
              </a:rPr>
              <a:t>Comportamiento en apuesta</a:t>
            </a:r>
            <a:endParaRPr lang="es-CO" sz="51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tren, ciudad&#10;&#10;Descripción generada automáticamente">
            <a:extLst>
              <a:ext uri="{FF2B5EF4-FFF2-40B4-BE49-F238E27FC236}">
                <a16:creationId xmlns:a16="http://schemas.microsoft.com/office/drawing/2014/main" id="{509A1031-0831-45B0-9FCA-1E6D454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585" y="1718396"/>
            <a:ext cx="7773679" cy="6300932"/>
          </a:xfr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4071B3-5442-4973-9F88-C524117A5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7715" y="3053232"/>
            <a:ext cx="7340688" cy="4535647"/>
          </a:xfrm>
        </p:spPr>
        <p:txBody>
          <a:bodyPr>
            <a:normAutofit/>
          </a:bodyPr>
          <a:lstStyle/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Depósitos de terceros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Altos montos, poco juego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Dineros en máquinas luego reembolsados</a:t>
            </a:r>
          </a:p>
          <a:p>
            <a:pPr marL="571500" indent="-571500"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Múltiples medios de pago</a:t>
            </a:r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1819978" y="1336853"/>
            <a:ext cx="8304293" cy="738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100" b="1" dirty="0">
                <a:latin typeface="Calibri" panose="020F0502020204030204" pitchFamily="34" charset="0"/>
              </a:rPr>
              <a:t>Caja del casino</a:t>
            </a:r>
            <a:endParaRPr lang="es-CO" sz="51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660A57-F968-4A06-8719-D302616A88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MX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Personalidad de quien estudia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Reflejo de los intereses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Transforma variables comunes 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Genera valores únicos que traen ventajas competitivas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nterior, objeto, mesa&#10;&#10;Descripción generada automáticamente">
            <a:extLst>
              <a:ext uri="{FF2B5EF4-FFF2-40B4-BE49-F238E27FC236}">
                <a16:creationId xmlns:a16="http://schemas.microsoft.com/office/drawing/2014/main" id="{2C32F3FA-2DCA-485E-8BCB-FFA066168C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966" y="1759996"/>
            <a:ext cx="9280862" cy="6188075"/>
          </a:xfrm>
          <a:prstGeom prst="rect">
            <a:avLst/>
          </a:prstGeom>
        </p:spPr>
      </p:pic>
      <p:sp>
        <p:nvSpPr>
          <p:cNvPr id="5" name="2 Título"/>
          <p:cNvSpPr txBox="1">
            <a:spLocks/>
          </p:cNvSpPr>
          <p:nvPr/>
        </p:nvSpPr>
        <p:spPr>
          <a:xfrm>
            <a:off x="1819978" y="1336853"/>
            <a:ext cx="8304293" cy="738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100" b="1" dirty="0">
                <a:latin typeface="Calibri" panose="020F0502020204030204" pitchFamily="34" charset="0"/>
              </a:rPr>
              <a:t>Definición de características</a:t>
            </a:r>
            <a:endParaRPr lang="es-CO" sz="51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EC17F-826C-4769-AC13-C41E5854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100" b="1" dirty="0">
                <a:latin typeface="Calibri" panose="020F0502020204030204" pitchFamily="34" charset="0"/>
              </a:rPr>
              <a:t>Conocimiento transaccional de clientes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F999CC-9C06-43E0-A5F7-F47FDF79E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Relación</a:t>
            </a:r>
            <a:r>
              <a:rPr lang="en-US" dirty="0"/>
              <a:t> </a:t>
            </a:r>
            <a:r>
              <a:rPr lang="en-US" dirty="0" err="1"/>
              <a:t>entrada</a:t>
            </a:r>
            <a:r>
              <a:rPr lang="en-US" dirty="0"/>
              <a:t>/</a:t>
            </a:r>
            <a:r>
              <a:rPr lang="en-US" dirty="0" err="1"/>
              <a:t>salida</a:t>
            </a:r>
            <a:r>
              <a:rPr lang="en-US" dirty="0"/>
              <a:t> de </a:t>
            </a:r>
            <a:r>
              <a:rPr lang="en-US" dirty="0" err="1"/>
              <a:t>efectivo</a:t>
            </a:r>
            <a:r>
              <a:rPr lang="en-US" dirty="0"/>
              <a:t> con </a:t>
            </a:r>
            <a:r>
              <a:rPr lang="en-US" dirty="0" err="1"/>
              <a:t>poca</a:t>
            </a:r>
            <a:r>
              <a:rPr lang="en-US" dirty="0"/>
              <a:t> o </a:t>
            </a:r>
            <a:r>
              <a:rPr lang="en-US" dirty="0" err="1"/>
              <a:t>ninguna</a:t>
            </a:r>
            <a:r>
              <a:rPr lang="en-US" dirty="0"/>
              <a:t> </a:t>
            </a:r>
            <a:r>
              <a:rPr lang="en-US" dirty="0" err="1"/>
              <a:t>actividad</a:t>
            </a:r>
            <a:r>
              <a:rPr lang="en-US" dirty="0"/>
              <a:t> de </a:t>
            </a:r>
            <a:r>
              <a:rPr lang="en-US" dirty="0" err="1"/>
              <a:t>juego</a:t>
            </a:r>
            <a:r>
              <a:rPr lang="en-US" dirty="0"/>
              <a:t>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Jugadores</a:t>
            </a:r>
            <a:r>
              <a:rPr lang="en-US" dirty="0"/>
              <a:t> con </a:t>
            </a:r>
            <a:r>
              <a:rPr lang="en-US" dirty="0" err="1"/>
              <a:t>avances</a:t>
            </a:r>
            <a:r>
              <a:rPr lang="en-US" dirty="0"/>
              <a:t> en </a:t>
            </a:r>
            <a:r>
              <a:rPr lang="en-US" dirty="0" err="1"/>
              <a:t>efectivo</a:t>
            </a:r>
            <a:r>
              <a:rPr lang="en-US" dirty="0"/>
              <a:t> altos con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juego</a:t>
            </a:r>
            <a:r>
              <a:rPr lang="en-US" dirty="0"/>
              <a:t>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Jugadores</a:t>
            </a:r>
            <a:r>
              <a:rPr lang="en-US" dirty="0"/>
              <a:t> bajo el radar (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cercanos</a:t>
            </a:r>
            <a:r>
              <a:rPr lang="en-US" dirty="0"/>
              <a:t> a </a:t>
            </a:r>
            <a:r>
              <a:rPr lang="en-US" dirty="0" err="1"/>
              <a:t>límites</a:t>
            </a:r>
            <a:r>
              <a:rPr lang="en-US" dirty="0"/>
              <a:t> de </a:t>
            </a:r>
            <a:r>
              <a:rPr lang="en-US" dirty="0" err="1"/>
              <a:t>reporte</a:t>
            </a:r>
            <a:r>
              <a:rPr lang="en-US" dirty="0"/>
              <a:t>).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/>
              <a:t>Cheques o </a:t>
            </a:r>
            <a:r>
              <a:rPr lang="en-US" dirty="0" err="1"/>
              <a:t>transferencias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terceros</a:t>
            </a:r>
            <a:r>
              <a:rPr lang="en-US" dirty="0"/>
              <a:t> no </a:t>
            </a:r>
            <a:r>
              <a:rPr lang="en-US" dirty="0" err="1"/>
              <a:t>relacionados</a:t>
            </a:r>
            <a:r>
              <a:rPr lang="en-US" dirty="0"/>
              <a:t>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Múltiples</a:t>
            </a:r>
            <a:r>
              <a:rPr lang="en-US" dirty="0"/>
              <a:t> </a:t>
            </a:r>
            <a:r>
              <a:rPr lang="en-US" dirty="0" err="1"/>
              <a:t>transacciones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un </a:t>
            </a:r>
            <a:r>
              <a:rPr lang="en-US" dirty="0" err="1"/>
              <a:t>tiempo</a:t>
            </a:r>
            <a:r>
              <a:rPr lang="en-US" dirty="0"/>
              <a:t>. 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pago</a:t>
            </a:r>
            <a:r>
              <a:rPr lang="en-US" dirty="0"/>
              <a:t> a </a:t>
            </a:r>
            <a:r>
              <a:rPr lang="en-US" dirty="0" err="1"/>
              <a:t>nombre</a:t>
            </a:r>
            <a:r>
              <a:rPr lang="en-US" dirty="0"/>
              <a:t> de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beneficiarios</a:t>
            </a:r>
            <a:r>
              <a:rPr lang="en-US" dirty="0"/>
              <a:t> sin </a:t>
            </a:r>
            <a:r>
              <a:rPr lang="en-US" dirty="0" err="1"/>
              <a:t>motivo</a:t>
            </a:r>
            <a:r>
              <a:rPr lang="en-US" dirty="0"/>
              <a:t> </a:t>
            </a:r>
            <a:r>
              <a:rPr lang="en-US" dirty="0" err="1"/>
              <a:t>aparente</a:t>
            </a:r>
            <a:r>
              <a:rPr lang="en-US" dirty="0"/>
              <a:t> de </a:t>
            </a:r>
            <a:r>
              <a:rPr lang="en-US" dirty="0" err="1"/>
              <a:t>pago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02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87A52-CB8A-41D5-B91D-29857984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100" b="1" dirty="0">
                <a:latin typeface="Calibri" panose="020F0502020204030204" pitchFamily="34" charset="0"/>
              </a:rPr>
              <a:t>Conectividad – Relaciones entre jugadores</a:t>
            </a:r>
          </a:p>
        </p:txBody>
      </p:sp>
      <p:pic>
        <p:nvPicPr>
          <p:cNvPr id="5" name="Marcador de contenido 4" descr="Imagen que contiene objeto de exteriores&#10;&#10;Descripción generada automáticamente">
            <a:extLst>
              <a:ext uri="{FF2B5EF4-FFF2-40B4-BE49-F238E27FC236}">
                <a16:creationId xmlns:a16="http://schemas.microsoft.com/office/drawing/2014/main" id="{5388825B-A1A0-40A3-ACB4-40D991AD9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07" y="1872343"/>
            <a:ext cx="12847413" cy="7587343"/>
          </a:xfrm>
        </p:spPr>
      </p:pic>
    </p:spTree>
    <p:extLst>
      <p:ext uri="{BB962C8B-B14F-4D97-AF65-F5344CB8AC3E}">
        <p14:creationId xmlns:p14="http://schemas.microsoft.com/office/powerpoint/2010/main" val="78698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47AF5-0458-4D62-B8CC-7D95372D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100" b="1" dirty="0">
                <a:latin typeface="Calibri" panose="020F0502020204030204" pitchFamily="34" charset="0"/>
              </a:rPr>
              <a:t>Segmentación por comportamiento</a:t>
            </a:r>
          </a:p>
        </p:txBody>
      </p:sp>
      <p:pic>
        <p:nvPicPr>
          <p:cNvPr id="4" name="Picture 9" descr="MD">
            <a:extLst>
              <a:ext uri="{FF2B5EF4-FFF2-40B4-BE49-F238E27FC236}">
                <a16:creationId xmlns:a16="http://schemas.microsoft.com/office/drawing/2014/main" id="{61D9ABE6-D432-40B5-8E8F-78864726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515" y="3178630"/>
            <a:ext cx="9765632" cy="560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luster">
            <a:extLst>
              <a:ext uri="{FF2B5EF4-FFF2-40B4-BE49-F238E27FC236}">
                <a16:creationId xmlns:a16="http://schemas.microsoft.com/office/drawing/2014/main" id="{FC439F1F-0643-4978-A263-A44D4C5A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16816" y="3178629"/>
            <a:ext cx="8378423" cy="5604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79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7B23F-3E94-40F6-B607-9EE88615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100" b="1" dirty="0">
                <a:latin typeface="Calibri" panose="020F0502020204030204" pitchFamily="34" charset="0"/>
              </a:rPr>
              <a:t>¿Comportamiento anormal o atípico?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1C9374-A98B-42E1-A663-944F1A5CA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4749" y="3907971"/>
            <a:ext cx="9672995" cy="4875614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Definición de normalidad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Descripción del comportamiento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¿Cuántos patrones hay?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¿Cómo los detecto?</a:t>
            </a:r>
          </a:p>
        </p:txBody>
      </p:sp>
      <p:pic>
        <p:nvPicPr>
          <p:cNvPr id="9" name="Marcador de contenido 8" descr="Imagen que contiene planta, flor&#10;&#10;Descripción generada automáticamente">
            <a:extLst>
              <a:ext uri="{FF2B5EF4-FFF2-40B4-BE49-F238E27FC236}">
                <a16:creationId xmlns:a16="http://schemas.microsoft.com/office/drawing/2014/main" id="{FA78A906-9994-481E-8294-4A1EE1A90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0" y="2953406"/>
            <a:ext cx="9672638" cy="5440858"/>
          </a:xfrm>
        </p:spPr>
      </p:pic>
    </p:spTree>
    <p:extLst>
      <p:ext uri="{BB962C8B-B14F-4D97-AF65-F5344CB8AC3E}">
        <p14:creationId xmlns:p14="http://schemas.microsoft.com/office/powerpoint/2010/main" val="34197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5">
            <a:extLst>
              <a:ext uri="{FF2B5EF4-FFF2-40B4-BE49-F238E27FC236}">
                <a16:creationId xmlns:a16="http://schemas.microsoft.com/office/drawing/2014/main" id="{2F2D688D-1666-44D7-BF2B-8D4EBED0B216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4059482" y="5910811"/>
            <a:ext cx="9121" cy="291188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F0F9D157-27DD-4BBA-A679-A721BF326574}"/>
              </a:ext>
            </a:extLst>
          </p:cNvPr>
          <p:cNvCxnSpPr>
            <a:cxnSpLocks/>
          </p:cNvCxnSpPr>
          <p:nvPr/>
        </p:nvCxnSpPr>
        <p:spPr>
          <a:xfrm>
            <a:off x="14068603" y="4815483"/>
            <a:ext cx="0" cy="87523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7679B8EA-5C09-44C2-A6B0-390029529CAD}"/>
              </a:ext>
            </a:extLst>
          </p:cNvPr>
          <p:cNvCxnSpPr>
            <a:cxnSpLocks/>
          </p:cNvCxnSpPr>
          <p:nvPr/>
        </p:nvCxnSpPr>
        <p:spPr>
          <a:xfrm>
            <a:off x="14068603" y="3774908"/>
            <a:ext cx="0" cy="87523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3945556" y="1336853"/>
            <a:ext cx="8274863" cy="738794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  <a:endParaRPr lang="es-CO" dirty="0"/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8084D96A-A141-4064-B63A-483D9CF9BF91}"/>
              </a:ext>
            </a:extLst>
          </p:cNvPr>
          <p:cNvSpPr/>
          <p:nvPr/>
        </p:nvSpPr>
        <p:spPr>
          <a:xfrm>
            <a:off x="13849003" y="2593693"/>
            <a:ext cx="439200" cy="440194"/>
          </a:xfrm>
          <a:prstGeom prst="ellipse">
            <a:avLst/>
          </a:prstGeom>
          <a:solidFill>
            <a:srgbClr val="1D3C6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5">
            <a:extLst>
              <a:ext uri="{FF2B5EF4-FFF2-40B4-BE49-F238E27FC236}">
                <a16:creationId xmlns:a16="http://schemas.microsoft.com/office/drawing/2014/main" id="{2F2D688D-1666-44D7-BF2B-8D4EBED0B216}"/>
              </a:ext>
            </a:extLst>
          </p:cNvPr>
          <p:cNvCxnSpPr>
            <a:cxnSpLocks/>
          </p:cNvCxnSpPr>
          <p:nvPr/>
        </p:nvCxnSpPr>
        <p:spPr>
          <a:xfrm flipH="1">
            <a:off x="14059482" y="3033887"/>
            <a:ext cx="13683" cy="80885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8">
            <a:extLst>
              <a:ext uri="{FF2B5EF4-FFF2-40B4-BE49-F238E27FC236}">
                <a16:creationId xmlns:a16="http://schemas.microsoft.com/office/drawing/2014/main" id="{FAD11DB7-58D5-4C9C-A8FC-5D522F164E15}"/>
              </a:ext>
            </a:extLst>
          </p:cNvPr>
          <p:cNvSpPr/>
          <p:nvPr/>
        </p:nvSpPr>
        <p:spPr>
          <a:xfrm>
            <a:off x="13849003" y="3593798"/>
            <a:ext cx="439200" cy="440194"/>
          </a:xfrm>
          <a:prstGeom prst="ellipse">
            <a:avLst/>
          </a:prstGeom>
          <a:solidFill>
            <a:srgbClr val="4A345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n-GB"/>
          </a:p>
        </p:txBody>
      </p:sp>
      <p:sp>
        <p:nvSpPr>
          <p:cNvPr id="29" name="Oval 12">
            <a:extLst>
              <a:ext uri="{FF2B5EF4-FFF2-40B4-BE49-F238E27FC236}">
                <a16:creationId xmlns:a16="http://schemas.microsoft.com/office/drawing/2014/main" id="{DC0DD7F0-0AAC-4C95-93EC-E635C66A18AD}"/>
              </a:ext>
            </a:extLst>
          </p:cNvPr>
          <p:cNvSpPr/>
          <p:nvPr/>
        </p:nvSpPr>
        <p:spPr>
          <a:xfrm>
            <a:off x="13849003" y="4650139"/>
            <a:ext cx="439200" cy="440194"/>
          </a:xfrm>
          <a:prstGeom prst="ellipse">
            <a:avLst/>
          </a:prstGeom>
          <a:solidFill>
            <a:srgbClr val="6C315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n-GB"/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7B6360E9-3888-4EE5-B4C7-D333B89E103D}"/>
              </a:ext>
            </a:extLst>
          </p:cNvPr>
          <p:cNvSpPr/>
          <p:nvPr/>
        </p:nvSpPr>
        <p:spPr>
          <a:xfrm>
            <a:off x="13849003" y="5690714"/>
            <a:ext cx="439200" cy="440194"/>
          </a:xfrm>
          <a:prstGeom prst="ellipse">
            <a:avLst/>
          </a:prstGeom>
          <a:solidFill>
            <a:srgbClr val="952E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n-GB"/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AF9F5F07-4AD5-407D-A5FE-E52D01EA90C3}"/>
              </a:ext>
            </a:extLst>
          </p:cNvPr>
          <p:cNvSpPr txBox="1"/>
          <p:nvPr/>
        </p:nvSpPr>
        <p:spPr>
          <a:xfrm>
            <a:off x="14561258" y="2485547"/>
            <a:ext cx="3737564" cy="680796"/>
          </a:xfrm>
          <a:prstGeom prst="rect">
            <a:avLst/>
          </a:prstGeom>
          <a:noFill/>
        </p:spPr>
        <p:txBody>
          <a:bodyPr wrap="none" lIns="156052" tIns="78026" rIns="156052" bIns="78026" rtlCol="0">
            <a:spAutoFit/>
          </a:bodyPr>
          <a:lstStyle/>
          <a:p>
            <a:r>
              <a:rPr lang="en-GB" sz="3400" dirty="0"/>
              <a:t>¿</a:t>
            </a:r>
            <a:r>
              <a:rPr lang="en-GB" sz="3400" dirty="0" err="1"/>
              <a:t>Qué</a:t>
            </a:r>
            <a:r>
              <a:rPr lang="en-GB" sz="3400" dirty="0"/>
              <a:t> </a:t>
            </a:r>
            <a:r>
              <a:rPr lang="en-GB" sz="3400" dirty="0" err="1"/>
              <a:t>es</a:t>
            </a:r>
            <a:r>
              <a:rPr lang="en-GB" sz="3400" dirty="0"/>
              <a:t> el </a:t>
            </a:r>
            <a:r>
              <a:rPr lang="en-GB" sz="3400" dirty="0" err="1"/>
              <a:t>análisis</a:t>
            </a:r>
            <a:r>
              <a:rPr lang="en-GB" sz="3400" dirty="0"/>
              <a:t>?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F6967B44-DBB4-4E50-9271-AA1B7CF582B3}"/>
              </a:ext>
            </a:extLst>
          </p:cNvPr>
          <p:cNvSpPr txBox="1"/>
          <p:nvPr/>
        </p:nvSpPr>
        <p:spPr>
          <a:xfrm>
            <a:off x="14561258" y="3502348"/>
            <a:ext cx="3099568" cy="680796"/>
          </a:xfrm>
          <a:prstGeom prst="rect">
            <a:avLst/>
          </a:prstGeom>
          <a:noFill/>
        </p:spPr>
        <p:txBody>
          <a:bodyPr wrap="none" lIns="156052" tIns="78026" rIns="156052" bIns="78026" rtlCol="0">
            <a:spAutoFit/>
          </a:bodyPr>
          <a:lstStyle/>
          <a:p>
            <a:r>
              <a:rPr lang="en-GB" sz="3400" dirty="0"/>
              <a:t>IA no </a:t>
            </a:r>
            <a:r>
              <a:rPr lang="en-GB" sz="3400" dirty="0" err="1"/>
              <a:t>es</a:t>
            </a:r>
            <a:r>
              <a:rPr lang="en-GB" sz="3400" dirty="0"/>
              <a:t> </a:t>
            </a:r>
            <a:r>
              <a:rPr lang="en-GB" sz="3400" dirty="0" err="1"/>
              <a:t>análisis</a:t>
            </a:r>
            <a:endParaRPr lang="en-GB" sz="3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1BC3596B-583E-42A7-A50A-A9DD4AE99A8F}"/>
              </a:ext>
            </a:extLst>
          </p:cNvPr>
          <p:cNvSpPr txBox="1"/>
          <p:nvPr/>
        </p:nvSpPr>
        <p:spPr>
          <a:xfrm>
            <a:off x="14561258" y="4545280"/>
            <a:ext cx="2812374" cy="680796"/>
          </a:xfrm>
          <a:prstGeom prst="rect">
            <a:avLst/>
          </a:prstGeom>
          <a:noFill/>
        </p:spPr>
        <p:txBody>
          <a:bodyPr wrap="none" lIns="156052" tIns="78026" rIns="156052" bIns="78026" rtlCol="0">
            <a:spAutoFit/>
          </a:bodyPr>
          <a:lstStyle/>
          <a:p>
            <a:r>
              <a:rPr lang="en-GB" sz="3400" dirty="0" err="1"/>
              <a:t>Cumplimiento</a:t>
            </a:r>
            <a:endParaRPr lang="en-GB" sz="3400" dirty="0"/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A4B363E2-1BC6-4E4F-8543-F89163789FFA}"/>
              </a:ext>
            </a:extLst>
          </p:cNvPr>
          <p:cNvSpPr txBox="1"/>
          <p:nvPr/>
        </p:nvSpPr>
        <p:spPr>
          <a:xfrm>
            <a:off x="14561257" y="5602911"/>
            <a:ext cx="4995985" cy="680796"/>
          </a:xfrm>
          <a:prstGeom prst="rect">
            <a:avLst/>
          </a:prstGeom>
          <a:noFill/>
        </p:spPr>
        <p:txBody>
          <a:bodyPr wrap="none" lIns="156052" tIns="78026" rIns="156052" bIns="78026" rtlCol="0">
            <a:spAutoFit/>
          </a:bodyPr>
          <a:lstStyle/>
          <a:p>
            <a:r>
              <a:rPr lang="es-ES" sz="3400" dirty="0"/>
              <a:t>Principales retos analíticos</a:t>
            </a:r>
            <a:endParaRPr lang="en-GB" sz="3400" dirty="0"/>
          </a:p>
        </p:txBody>
      </p:sp>
      <p:pic>
        <p:nvPicPr>
          <p:cNvPr id="1032" name="Picture 8" descr="https://idgrup.com/wp-content/uploads/2018/04/apoyo-tecnologias-compressor-768x5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r="168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3">
            <a:extLst>
              <a:ext uri="{FF2B5EF4-FFF2-40B4-BE49-F238E27FC236}">
                <a16:creationId xmlns:a16="http://schemas.microsoft.com/office/drawing/2014/main" id="{8084D96A-A141-4064-B63A-483D9CF9BF91}"/>
              </a:ext>
            </a:extLst>
          </p:cNvPr>
          <p:cNvSpPr/>
          <p:nvPr/>
        </p:nvSpPr>
        <p:spPr>
          <a:xfrm>
            <a:off x="13849003" y="7980244"/>
            <a:ext cx="439200" cy="440194"/>
          </a:xfrm>
          <a:prstGeom prst="ellipse">
            <a:avLst/>
          </a:prstGeom>
          <a:solidFill>
            <a:srgbClr val="1D3C6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F9F5F07-4AD5-407D-A5FE-E52D01EA90C3}"/>
              </a:ext>
            </a:extLst>
          </p:cNvPr>
          <p:cNvSpPr txBox="1"/>
          <p:nvPr/>
        </p:nvSpPr>
        <p:spPr>
          <a:xfrm>
            <a:off x="14561258" y="7859943"/>
            <a:ext cx="3136052" cy="680796"/>
          </a:xfrm>
          <a:prstGeom prst="rect">
            <a:avLst/>
          </a:prstGeom>
          <a:noFill/>
        </p:spPr>
        <p:txBody>
          <a:bodyPr wrap="none" lIns="156052" tIns="78026" rIns="156052" bIns="78026" rtlCol="0">
            <a:spAutoFit/>
          </a:bodyPr>
          <a:lstStyle/>
          <a:p>
            <a:r>
              <a:rPr lang="en-GB" sz="3400" dirty="0" err="1"/>
              <a:t>Equipo</a:t>
            </a:r>
            <a:r>
              <a:rPr lang="en-GB" sz="3400" dirty="0"/>
              <a:t> </a:t>
            </a:r>
            <a:r>
              <a:rPr lang="en-GB" sz="3400" dirty="0" err="1"/>
              <a:t>analítico</a:t>
            </a:r>
            <a:endParaRPr lang="en-GB" sz="3400" dirty="0"/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FAD11DB7-58D5-4C9C-A8FC-5D522F164E15}"/>
              </a:ext>
            </a:extLst>
          </p:cNvPr>
          <p:cNvSpPr/>
          <p:nvPr/>
        </p:nvSpPr>
        <p:spPr>
          <a:xfrm>
            <a:off x="13849003" y="8822694"/>
            <a:ext cx="439200" cy="440194"/>
          </a:xfrm>
          <a:prstGeom prst="ellipse">
            <a:avLst/>
          </a:prstGeom>
          <a:solidFill>
            <a:srgbClr val="4A345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n-GB"/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F6967B44-DBB4-4E50-9271-AA1B7CF582B3}"/>
              </a:ext>
            </a:extLst>
          </p:cNvPr>
          <p:cNvSpPr txBox="1"/>
          <p:nvPr/>
        </p:nvSpPr>
        <p:spPr>
          <a:xfrm>
            <a:off x="14579500" y="8731244"/>
            <a:ext cx="2125904" cy="680796"/>
          </a:xfrm>
          <a:prstGeom prst="rect">
            <a:avLst/>
          </a:prstGeom>
          <a:noFill/>
        </p:spPr>
        <p:txBody>
          <a:bodyPr wrap="none" lIns="156052" tIns="78026" rIns="156052" bIns="78026" rtlCol="0">
            <a:spAutoFit/>
          </a:bodyPr>
          <a:lstStyle/>
          <a:p>
            <a:r>
              <a:rPr lang="en-GB" sz="3400" dirty="0" err="1"/>
              <a:t>Beneficios</a:t>
            </a:r>
            <a:endParaRPr lang="en-GB" sz="3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A4B363E2-1BC6-4E4F-8543-F89163789FFA}"/>
              </a:ext>
            </a:extLst>
          </p:cNvPr>
          <p:cNvSpPr txBox="1"/>
          <p:nvPr/>
        </p:nvSpPr>
        <p:spPr>
          <a:xfrm>
            <a:off x="15265449" y="6424116"/>
            <a:ext cx="6790510" cy="1634903"/>
          </a:xfrm>
          <a:prstGeom prst="rect">
            <a:avLst/>
          </a:prstGeom>
          <a:noFill/>
        </p:spPr>
        <p:txBody>
          <a:bodyPr wrap="square" lIns="156052" tIns="78026" rIns="156052" bIns="78026" rtlCol="0">
            <a:spAutoFit/>
          </a:bodyPr>
          <a:lstStyle/>
          <a:p>
            <a:r>
              <a:rPr lang="es-ES" sz="3200" dirty="0"/>
              <a:t>Resolución de entidades, trabajadores, relacionados, PLA, fraude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632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1" grpId="0" animBg="1"/>
      <p:bldP spid="32" grpId="0"/>
      <p:bldP spid="33" grpId="0"/>
      <p:bldP spid="34" grpId="0"/>
      <p:bldP spid="35" grpId="0"/>
      <p:bldP spid="17" grpId="0" animBg="1"/>
      <p:bldP spid="18" grpId="0"/>
      <p:bldP spid="21" grpId="0" animBg="1"/>
      <p:bldP spid="22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724995A-02D7-45D1-962C-91F224FA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09" y="7710953"/>
            <a:ext cx="15840769" cy="1323087"/>
          </a:xfr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130027" tIns="65013" rIns="130027" bIns="65013" rtlCol="0" anchor="b">
            <a:normAutofit/>
          </a:bodyPr>
          <a:lstStyle/>
          <a:p>
            <a:pPr algn="ctr"/>
            <a:r>
              <a:rPr lang="en-US" sz="7679" dirty="0">
                <a:solidFill>
                  <a:srgbClr val="FFFFFF"/>
                </a:solidFill>
              </a:rPr>
              <a:t>¿</a:t>
            </a:r>
            <a:r>
              <a:rPr lang="en-US" sz="7679" dirty="0" err="1">
                <a:solidFill>
                  <a:srgbClr val="FFFFFF"/>
                </a:solidFill>
              </a:rPr>
              <a:t>Qué</a:t>
            </a:r>
            <a:r>
              <a:rPr lang="en-US" sz="7679" dirty="0">
                <a:solidFill>
                  <a:srgbClr val="FFFFFF"/>
                </a:solidFill>
              </a:rPr>
              <a:t> </a:t>
            </a:r>
            <a:r>
              <a:rPr lang="en-US" sz="7679" dirty="0" err="1">
                <a:solidFill>
                  <a:srgbClr val="FFFFFF"/>
                </a:solidFill>
              </a:rPr>
              <a:t>aproximación</a:t>
            </a:r>
            <a:r>
              <a:rPr lang="en-US" sz="7679" dirty="0">
                <a:solidFill>
                  <a:srgbClr val="FFFFFF"/>
                </a:solidFill>
              </a:rPr>
              <a:t> </a:t>
            </a:r>
            <a:r>
              <a:rPr lang="en-US" sz="7679" dirty="0" err="1">
                <a:solidFill>
                  <a:srgbClr val="FFFFFF"/>
                </a:solidFill>
              </a:rPr>
              <a:t>requiere</a:t>
            </a:r>
            <a:r>
              <a:rPr lang="en-US" sz="7679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8" name="Imagen 7" descr="Imagen que contiene electrónica&#10;&#10;Descripción generada automáticamente">
            <a:extLst>
              <a:ext uri="{FF2B5EF4-FFF2-40B4-BE49-F238E27FC236}">
                <a16:creationId xmlns:a16="http://schemas.microsoft.com/office/drawing/2014/main" id="{C027222A-5FFE-41D9-BDB1-AB6A9B09A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r="21735" b="2"/>
          <a:stretch/>
        </p:blipFill>
        <p:spPr>
          <a:xfrm>
            <a:off x="12970401" y="437591"/>
            <a:ext cx="6330035" cy="655722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5"/>
          <a:stretch/>
        </p:blipFill>
        <p:spPr bwMode="auto">
          <a:xfrm>
            <a:off x="3459609" y="453354"/>
            <a:ext cx="6314170" cy="654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30472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B1713D-D5DC-4197-A2E8-31004149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41" y="2957062"/>
            <a:ext cx="7753314" cy="5557598"/>
          </a:xfrm>
          <a:prstGeom prst="rect">
            <a:avLst/>
          </a:prstGeom>
        </p:spPr>
      </p:pic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C3196239-C92C-467A-AB9C-0820CFC33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/>
          <a:stretch/>
        </p:blipFill>
        <p:spPr>
          <a:xfrm>
            <a:off x="13021941" y="2523138"/>
            <a:ext cx="7022149" cy="620773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4FF94DB-A6DD-4665-BB0F-E8E7DC33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100" b="1" dirty="0">
                <a:latin typeface="Calibri" panose="020F0502020204030204" pitchFamily="34" charset="0"/>
              </a:rPr>
              <a:t>¿Qué aproximación requiere?</a:t>
            </a:r>
          </a:p>
        </p:txBody>
      </p:sp>
    </p:spTree>
    <p:extLst>
      <p:ext uri="{BB962C8B-B14F-4D97-AF65-F5344CB8AC3E}">
        <p14:creationId xmlns:p14="http://schemas.microsoft.com/office/powerpoint/2010/main" val="4720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724995A-02D7-45D1-962C-91F224FA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09" y="7710953"/>
            <a:ext cx="15840769" cy="1323087"/>
          </a:xfr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130027" tIns="65013" rIns="130027" bIns="65013" rtlCol="0" anchor="b">
            <a:normAutofit fontScale="90000"/>
          </a:bodyPr>
          <a:lstStyle/>
          <a:p>
            <a:pPr algn="ctr"/>
            <a:r>
              <a:rPr lang="en-US" sz="7679" dirty="0">
                <a:solidFill>
                  <a:srgbClr val="FFFFFF"/>
                </a:solidFill>
              </a:rPr>
              <a:t>¿</a:t>
            </a:r>
            <a:r>
              <a:rPr lang="en-US" sz="7679" dirty="0" err="1">
                <a:solidFill>
                  <a:srgbClr val="FFFFFF"/>
                </a:solidFill>
              </a:rPr>
              <a:t>Quiénes</a:t>
            </a:r>
            <a:r>
              <a:rPr lang="en-US" sz="7679" dirty="0">
                <a:solidFill>
                  <a:srgbClr val="FFFFFF"/>
                </a:solidFill>
              </a:rPr>
              <a:t> son los </a:t>
            </a:r>
            <a:r>
              <a:rPr lang="en-US" sz="7679" dirty="0" err="1">
                <a:solidFill>
                  <a:srgbClr val="FFFFFF"/>
                </a:solidFill>
              </a:rPr>
              <a:t>verdaderos</a:t>
            </a:r>
            <a:r>
              <a:rPr lang="en-US" sz="7679" dirty="0">
                <a:solidFill>
                  <a:srgbClr val="FFFFFF"/>
                </a:solidFill>
              </a:rPr>
              <a:t> </a:t>
            </a:r>
            <a:r>
              <a:rPr lang="en-US" sz="7679" dirty="0" err="1">
                <a:solidFill>
                  <a:srgbClr val="FFFFFF"/>
                </a:solidFill>
              </a:rPr>
              <a:t>científicos</a:t>
            </a:r>
            <a:r>
              <a:rPr lang="en-US" sz="7679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8" name="Imagen 7" descr="Imagen que contiene electrónica&#10;&#10;Descripción generada automáticamente">
            <a:extLst>
              <a:ext uri="{FF2B5EF4-FFF2-40B4-BE49-F238E27FC236}">
                <a16:creationId xmlns:a16="http://schemas.microsoft.com/office/drawing/2014/main" id="{C027222A-5FFE-41D9-BDB1-AB6A9B09A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r="21735" b="2"/>
          <a:stretch/>
        </p:blipFill>
        <p:spPr>
          <a:xfrm>
            <a:off x="12970401" y="437591"/>
            <a:ext cx="6330035" cy="655722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/>
          <a:stretch/>
        </p:blipFill>
        <p:spPr bwMode="auto">
          <a:xfrm>
            <a:off x="3459608" y="437591"/>
            <a:ext cx="6329937" cy="65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AAC25-12CB-4A3E-8CA9-15A4338F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44" y="669649"/>
            <a:ext cx="6117770" cy="8369021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Banderas Rojas</a:t>
            </a:r>
            <a:br>
              <a:rPr lang="es-MX" dirty="0">
                <a:solidFill>
                  <a:srgbClr val="FFFFFF"/>
                </a:solidFill>
              </a:rPr>
            </a:br>
            <a:r>
              <a:rPr lang="es-MX" dirty="0">
                <a:solidFill>
                  <a:srgbClr val="FFFFFF"/>
                </a:solidFill>
              </a:rPr>
              <a:t>FINCEN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B2751E3-C060-44FA-B834-2FF412631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824587"/>
              </p:ext>
            </p:extLst>
          </p:nvPr>
        </p:nvGraphicFramePr>
        <p:xfrm>
          <a:off x="10097785" y="669649"/>
          <a:ext cx="9262285" cy="8369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68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2207D-CC1E-4F09-BCFD-C3E27422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100" b="1" dirty="0">
                <a:latin typeface="Calibri" panose="020F0502020204030204" pitchFamily="34" charset="0"/>
              </a:rPr>
              <a:t>¿Quién ha generado un mayor impacto?</a:t>
            </a:r>
          </a:p>
        </p:txBody>
      </p:sp>
      <p:pic>
        <p:nvPicPr>
          <p:cNvPr id="7" name="Picture 2" descr="Image result for j p morgan">
            <a:extLst>
              <a:ext uri="{FF2B5EF4-FFF2-40B4-BE49-F238E27FC236}">
                <a16:creationId xmlns:a16="http://schemas.microsoft.com/office/drawing/2014/main" id="{4B3B373B-D9C8-4C9B-BC8A-154AF9E6711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99" y="2595563"/>
            <a:ext cx="4601389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haplin modern times">
            <a:extLst>
              <a:ext uri="{FF2B5EF4-FFF2-40B4-BE49-F238E27FC236}">
                <a16:creationId xmlns:a16="http://schemas.microsoft.com/office/drawing/2014/main" id="{4C1F8CE4-8B21-4FFF-A761-BC98EB35C1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6394" y="355600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9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3DB1310-C78E-410A-83E5-06C94BE3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7669" y="3932744"/>
            <a:ext cx="4767570" cy="188493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“Nuestra mayor debilidad radica en renunciar. La forma más segura de tener éxito es siempre intentarlo una vez más”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9123572" y="8056166"/>
            <a:ext cx="3109890" cy="565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Thomas A. Edison.</a:t>
            </a:r>
            <a:endParaRPr lang="es-CO" i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164" y="-126124"/>
            <a:ext cx="17146269" cy="98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ared&#10;&#10;Descripción generada automáticamente">
            <a:extLst>
              <a:ext uri="{FF2B5EF4-FFF2-40B4-BE49-F238E27FC236}">
                <a16:creationId xmlns:a16="http://schemas.microsoft.com/office/drawing/2014/main" id="{B3E4C91F-B5D6-4BCB-A266-3ADFB6148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1" b="25944"/>
          <a:stretch/>
        </p:blipFill>
        <p:spPr>
          <a:xfrm>
            <a:off x="3903451" y="-52715"/>
            <a:ext cx="14118747" cy="97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loro repitiendo">
            <a:extLst>
              <a:ext uri="{FF2B5EF4-FFF2-40B4-BE49-F238E27FC236}">
                <a16:creationId xmlns:a16="http://schemas.microsoft.com/office/drawing/2014/main" id="{7580010C-8029-4515-A406-AD44C883A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6" b="9754"/>
          <a:stretch/>
        </p:blipFill>
        <p:spPr bwMode="auto">
          <a:xfrm>
            <a:off x="2711567" y="14"/>
            <a:ext cx="17336883" cy="9751998"/>
          </a:xfrm>
          <a:prstGeom prst="rect">
            <a:avLst/>
          </a:prstGeom>
          <a:noFill/>
          <a:effectLst>
            <a:glow rad="127000">
              <a:schemeClr val="accent1">
                <a:alpha val="9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02FF09-6988-43D5-8FEC-3B5015DF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7801" y="4595776"/>
            <a:ext cx="6718546" cy="4075258"/>
          </a:xfrm>
          <a:solidFill>
            <a:srgbClr val="002060"/>
          </a:solidFill>
        </p:spPr>
        <p:txBody>
          <a:bodyPr vert="horz" lIns="130027" tIns="65013" rIns="130027" bIns="65013" rtlCol="0" anchor="ctr"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Las </a:t>
            </a:r>
            <a:r>
              <a:rPr lang="en-US" sz="6000" b="1" dirty="0" err="1">
                <a:solidFill>
                  <a:schemeClr val="bg1"/>
                </a:solidFill>
              </a:rPr>
              <a:t>máquinas</a:t>
            </a:r>
            <a:r>
              <a:rPr lang="en-US" sz="6000" b="1" dirty="0">
                <a:solidFill>
                  <a:schemeClr val="bg1"/>
                </a:solidFill>
              </a:rPr>
              <a:t> no </a:t>
            </a:r>
            <a:r>
              <a:rPr lang="en-US" sz="6000" b="1" dirty="0" err="1">
                <a:solidFill>
                  <a:schemeClr val="bg1"/>
                </a:solidFill>
              </a:rPr>
              <a:t>aprenden</a:t>
            </a:r>
            <a:r>
              <a:rPr lang="en-US" sz="6000" b="1" dirty="0">
                <a:solidFill>
                  <a:schemeClr val="bg1"/>
                </a:solidFill>
              </a:rPr>
              <a:t>, no </a:t>
            </a:r>
            <a:r>
              <a:rPr lang="en-US" sz="6000" b="1" dirty="0" err="1">
                <a:solidFill>
                  <a:schemeClr val="bg1"/>
                </a:solidFill>
              </a:rPr>
              <a:t>razonan</a:t>
            </a:r>
            <a:r>
              <a:rPr lang="en-US" sz="6000" b="1" dirty="0">
                <a:solidFill>
                  <a:schemeClr val="bg1"/>
                </a:solidFill>
              </a:rPr>
              <a:t>, </a:t>
            </a:r>
            <a:r>
              <a:rPr lang="en-US" sz="6000" b="1" dirty="0" err="1">
                <a:solidFill>
                  <a:schemeClr val="bg1"/>
                </a:solidFill>
              </a:rPr>
              <a:t>nosotros</a:t>
            </a:r>
            <a:r>
              <a:rPr lang="en-US" sz="6000" b="1" dirty="0">
                <a:solidFill>
                  <a:schemeClr val="bg1"/>
                </a:solidFill>
              </a:rPr>
              <a:t> les </a:t>
            </a:r>
            <a:r>
              <a:rPr lang="en-US" sz="6000" b="1" dirty="0" err="1">
                <a:solidFill>
                  <a:schemeClr val="bg1"/>
                </a:solidFill>
              </a:rPr>
              <a:t>enseñamos</a:t>
            </a:r>
            <a:r>
              <a:rPr lang="en-US" sz="6000" b="1" dirty="0">
                <a:solidFill>
                  <a:schemeClr val="bg1"/>
                </a:solidFill>
              </a:rPr>
              <a:t> a </a:t>
            </a:r>
            <a:r>
              <a:rPr lang="en-US" sz="6000" b="1" dirty="0" err="1">
                <a:solidFill>
                  <a:schemeClr val="bg1"/>
                </a:solidFill>
              </a:rPr>
              <a:t>repetir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0716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4272" y="3"/>
            <a:ext cx="22759988" cy="975201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052" tIns="78026" rIns="156052" bIns="78026" rtlCol="0" anchor="ctr"/>
          <a:lstStyle/>
          <a:p>
            <a:pPr algn="ctr"/>
            <a:endParaRPr lang="es-E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Picture 2" descr="D:\CarolinaBonilla\My Pictures\Logos\Logo-Infórmese-blan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758" y="2134931"/>
            <a:ext cx="5382984" cy="181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037855DE-9B67-434F-9D8C-AD59C9BDD33A}"/>
              </a:ext>
            </a:extLst>
          </p:cNvPr>
          <p:cNvSpPr txBox="1">
            <a:spLocks/>
          </p:cNvSpPr>
          <p:nvPr/>
        </p:nvSpPr>
        <p:spPr>
          <a:xfrm>
            <a:off x="9526426" y="2642833"/>
            <a:ext cx="3698593" cy="1743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dirty="0">
                <a:solidFill>
                  <a:schemeClr val="bg1"/>
                </a:solidFill>
                <a:latin typeface="Gotham Rounded Bold" panose="02000000000000000000" pitchFamily="50" charset="0"/>
              </a:rPr>
              <a:t>www.informese.co</a:t>
            </a:r>
          </a:p>
        </p:txBody>
      </p:sp>
      <p:grpSp>
        <p:nvGrpSpPr>
          <p:cNvPr id="23" name="22 Grupo"/>
          <p:cNvGrpSpPr/>
          <p:nvPr/>
        </p:nvGrpSpPr>
        <p:grpSpPr>
          <a:xfrm>
            <a:off x="7796474" y="7279343"/>
            <a:ext cx="3236968" cy="1006889"/>
            <a:chOff x="4086220" y="4731808"/>
            <a:chExt cx="2675180" cy="832140"/>
          </a:xfrm>
        </p:grpSpPr>
        <p:sp>
          <p:nvSpPr>
            <p:cNvPr id="24" name="23 CuadroTexto"/>
            <p:cNvSpPr txBox="1"/>
            <p:nvPr/>
          </p:nvSpPr>
          <p:spPr>
            <a:xfrm>
              <a:off x="4818300" y="4963212"/>
              <a:ext cx="1943100" cy="467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Informese</a:t>
              </a:r>
              <a:endParaRPr lang="es-CO" b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6" descr="Imagen relacionad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220" y="4731808"/>
              <a:ext cx="832140" cy="83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25 Grupo"/>
          <p:cNvGrpSpPr/>
          <p:nvPr/>
        </p:nvGrpSpPr>
        <p:grpSpPr>
          <a:xfrm>
            <a:off x="3857545" y="7344219"/>
            <a:ext cx="3228287" cy="877136"/>
            <a:chOff x="1418215" y="4785426"/>
            <a:chExt cx="2668005" cy="724905"/>
          </a:xfrm>
        </p:grpSpPr>
        <p:sp>
          <p:nvSpPr>
            <p:cNvPr id="27" name="26 CuadroTexto"/>
            <p:cNvSpPr txBox="1"/>
            <p:nvPr/>
          </p:nvSpPr>
          <p:spPr>
            <a:xfrm>
              <a:off x="2143120" y="4963212"/>
              <a:ext cx="194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Infórmese</a:t>
              </a:r>
              <a:endParaRPr lang="es-CO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8" descr="Resultado de imagen para logo linked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215" y="4785426"/>
              <a:ext cx="724905" cy="72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28 Grupo"/>
          <p:cNvGrpSpPr/>
          <p:nvPr/>
        </p:nvGrpSpPr>
        <p:grpSpPr>
          <a:xfrm>
            <a:off x="11744084" y="7345009"/>
            <a:ext cx="3226707" cy="875556"/>
            <a:chOff x="6583315" y="4786078"/>
            <a:chExt cx="2666700" cy="723600"/>
          </a:xfrm>
        </p:grpSpPr>
        <p:pic>
          <p:nvPicPr>
            <p:cNvPr id="30" name="Picture 22" descr="Resultado de imagen para logo twitt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315" y="4786078"/>
              <a:ext cx="723600" cy="72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30 CuadroTexto"/>
            <p:cNvSpPr txBox="1"/>
            <p:nvPr/>
          </p:nvSpPr>
          <p:spPr>
            <a:xfrm>
              <a:off x="7306915" y="4963212"/>
              <a:ext cx="194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Informese</a:t>
              </a:r>
              <a:endParaRPr lang="es-CO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15681432" y="7254712"/>
            <a:ext cx="4214652" cy="1056151"/>
            <a:chOff x="8799864" y="4619803"/>
            <a:chExt cx="4214652" cy="1056151"/>
          </a:xfrm>
        </p:grpSpPr>
        <p:pic>
          <p:nvPicPr>
            <p:cNvPr id="35" name="Picture 38" descr="Imagen relacionad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864" y="4619803"/>
              <a:ext cx="1056151" cy="105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35 CuadroTexto"/>
            <p:cNvSpPr txBox="1"/>
            <p:nvPr/>
          </p:nvSpPr>
          <p:spPr>
            <a:xfrm>
              <a:off x="9678640" y="4963212"/>
              <a:ext cx="3335876" cy="565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 c/</a:t>
              </a:r>
              <a:r>
                <a:rPr lang="es-ES" b="1" dirty="0" err="1">
                  <a:solidFill>
                    <a:schemeClr val="bg1"/>
                  </a:solidFill>
                </a:rPr>
                <a:t>Informese</a:t>
              </a:r>
              <a:endParaRPr lang="es-CO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46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90" y="15766"/>
            <a:ext cx="14388498" cy="966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776FCC-0152-4EFC-A36C-29D560D4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Análisis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077991-5304-4D27-BBA5-1F76DB39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7716" y="3562194"/>
            <a:ext cx="5968202" cy="5239450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Descomponer en mínimos componentes.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Encontrar las relaciones entre componentes.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dirty="0"/>
              <a:t>Preguntas cambiantes permanentemente.</a:t>
            </a:r>
          </a:p>
        </p:txBody>
      </p:sp>
    </p:spTree>
    <p:extLst>
      <p:ext uri="{BB962C8B-B14F-4D97-AF65-F5344CB8AC3E}">
        <p14:creationId xmlns:p14="http://schemas.microsoft.com/office/powerpoint/2010/main" val="380067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7829E-08F1-40A9-B8D6-B6C8D9B94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Equipo analítico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296B05-0B5C-4C39-8670-1E8EE22BC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Detección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6177B9D-5745-412E-9759-98C7452AB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Investigación</a:t>
            </a:r>
          </a:p>
        </p:txBody>
      </p:sp>
      <p:pic>
        <p:nvPicPr>
          <p:cNvPr id="10" name="Marcador de contenido 9" descr="Imagen que contiene interior, electrónica, teclado, sentado&#10;&#10;Descripción generada automáticamente">
            <a:extLst>
              <a:ext uri="{FF2B5EF4-FFF2-40B4-BE49-F238E27FC236}">
                <a16:creationId xmlns:a16="http://schemas.microsoft.com/office/drawing/2014/main" id="{7B10DA2C-601F-49ED-B33C-3AD414D51D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919" y="3562350"/>
            <a:ext cx="7858125" cy="5238750"/>
          </a:xfrm>
        </p:spPr>
      </p:pic>
      <p:pic>
        <p:nvPicPr>
          <p:cNvPr id="14" name="Marcador de contenido 13" descr="Imagen que contiene suelo, exterior, árbol, toma de agua&#10;&#10;Descripción generada automáticamente">
            <a:extLst>
              <a:ext uri="{FF2B5EF4-FFF2-40B4-BE49-F238E27FC236}">
                <a16:creationId xmlns:a16="http://schemas.microsoft.com/office/drawing/2014/main" id="{AA82524E-F4D8-4E20-8503-8B7302508D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1" y="3562350"/>
            <a:ext cx="7858125" cy="5238750"/>
          </a:xfrm>
        </p:spPr>
      </p:pic>
    </p:spTree>
    <p:extLst>
      <p:ext uri="{BB962C8B-B14F-4D97-AF65-F5344CB8AC3E}">
        <p14:creationId xmlns:p14="http://schemas.microsoft.com/office/powerpoint/2010/main" val="94380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2207D-CC1E-4F09-BCFD-C3E27422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¿Entender o Automatizar?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8119FC-F765-4713-8CFE-841E5BD49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i="1" dirty="0"/>
              <a:t>J.P. Morgan</a:t>
            </a:r>
          </a:p>
        </p:txBody>
      </p:sp>
      <p:pic>
        <p:nvPicPr>
          <p:cNvPr id="7" name="Picture 2" descr="Image result for j p morgan">
            <a:extLst>
              <a:ext uri="{FF2B5EF4-FFF2-40B4-BE49-F238E27FC236}">
                <a16:creationId xmlns:a16="http://schemas.microsoft.com/office/drawing/2014/main" id="{4B3B373B-D9C8-4C9B-BC8A-154AF9E671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47" y="3562350"/>
            <a:ext cx="4083137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haplin modern times">
            <a:extLst>
              <a:ext uri="{FF2B5EF4-FFF2-40B4-BE49-F238E27FC236}">
                <a16:creationId xmlns:a16="http://schemas.microsoft.com/office/drawing/2014/main" id="{4C1F8CE4-8B21-4FFF-A761-BC98EB35C10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46" y="3805159"/>
            <a:ext cx="10185283" cy="47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55C5D2-514E-4BBA-95FD-A4FEDB395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6000" dirty="0">
                <a:solidFill>
                  <a:srgbClr val="C00000"/>
                </a:solidFill>
              </a:rPr>
              <a:t>Entender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2C2AC5-F266-4AA4-A846-7E76493C2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MX" sz="6000" dirty="0">
                <a:solidFill>
                  <a:srgbClr val="002060"/>
                </a:solidFill>
              </a:rPr>
              <a:t>Hacer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D2207D-CC1E-4F09-BCFD-C3E274224FE4}"/>
              </a:ext>
            </a:extLst>
          </p:cNvPr>
          <p:cNvSpPr txBox="1">
            <a:spLocks/>
          </p:cNvSpPr>
          <p:nvPr/>
        </p:nvSpPr>
        <p:spPr>
          <a:xfrm>
            <a:off x="1567713" y="519205"/>
            <a:ext cx="19630490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100" b="1" dirty="0">
                <a:latin typeface="Calibri" panose="020F0502020204030204" pitchFamily="34" charset="0"/>
              </a:rPr>
              <a:t>2 mundos necesarios</a:t>
            </a: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63" y="4265860"/>
            <a:ext cx="4021825" cy="40218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7334577" y="4226199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C00000"/>
                </a:solidFill>
              </a:rPr>
              <a:t>Problema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7542378" y="7644359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C00000"/>
                </a:solidFill>
              </a:rPr>
              <a:t>Negocio</a:t>
            </a: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2584076" y="7520862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C00000"/>
                </a:solidFill>
              </a:rPr>
              <a:t>Fraude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2192615" y="4738961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C00000"/>
                </a:solidFill>
              </a:rPr>
              <a:t>Pérdida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18187711" y="7319852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002060"/>
                </a:solidFill>
              </a:rPr>
              <a:t>Calificar</a:t>
            </a: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17682011" y="4054092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002060"/>
                </a:solidFill>
              </a:rPr>
              <a:t>Repetir</a:t>
            </a:r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12232397" y="7037113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002060"/>
                </a:solidFill>
              </a:rPr>
              <a:t>Informar</a:t>
            </a:r>
          </a:p>
        </p:txBody>
      </p:sp>
      <p:sp>
        <p:nvSpPr>
          <p:cNvPr id="21" name="Marcador de contenido 3">
            <a:extLst>
              <a:ext uri="{FF2B5EF4-FFF2-40B4-BE49-F238E27FC236}">
                <a16:creationId xmlns:a16="http://schemas.microsoft.com/office/drawing/2014/main" id="{5DFA8E2A-5811-4CBE-8D77-B8BD34E7403B}"/>
              </a:ext>
            </a:extLst>
          </p:cNvPr>
          <p:cNvSpPr txBox="1">
            <a:spLocks/>
          </p:cNvSpPr>
          <p:nvPr/>
        </p:nvSpPr>
        <p:spPr>
          <a:xfrm>
            <a:off x="12784191" y="5063468"/>
            <a:ext cx="2496646" cy="6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69" indent="-325069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95000"/>
                  <a:lumOff val="5000"/>
                </a:schemeClr>
              </a:buClr>
              <a:buNone/>
            </a:pPr>
            <a:r>
              <a:rPr lang="es-MX" sz="4000" dirty="0">
                <a:solidFill>
                  <a:srgbClr val="002060"/>
                </a:solidFill>
              </a:rPr>
              <a:t>Probar</a:t>
            </a:r>
          </a:p>
        </p:txBody>
      </p:sp>
      <p:pic>
        <p:nvPicPr>
          <p:cNvPr id="24" name="Picture 6" descr="Resultado de imagen para blackboard ide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7" r="-1"/>
          <a:stretch/>
        </p:blipFill>
        <p:spPr bwMode="auto">
          <a:xfrm>
            <a:off x="14424338" y="4254632"/>
            <a:ext cx="4036113" cy="4010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3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1828D-6F24-4D17-B61A-8FDC89E0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100" b="1" dirty="0">
                <a:latin typeface="Calibri" panose="020F0502020204030204" pitchFamily="34" charset="0"/>
              </a:rPr>
              <a:t>Importancia de entender/comprender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3A93CE7-1E91-4F44-BDE2-9132DE49A5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b="1" dirty="0"/>
              <a:t>Corregir lo malo</a:t>
            </a:r>
            <a:r>
              <a:rPr lang="es-MX" sz="4000" dirty="0"/>
              <a:t>, lo que pierde $$,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b="1" dirty="0">
                <a:solidFill>
                  <a:srgbClr val="00B050"/>
                </a:solidFill>
              </a:rPr>
              <a:t>Descrestar</a:t>
            </a:r>
            <a:r>
              <a:rPr lang="es-MX" sz="4000" dirty="0"/>
              <a:t> al consumidor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Competir: </a:t>
            </a:r>
            <a:r>
              <a:rPr lang="es-MX" sz="4000" b="1" dirty="0">
                <a:solidFill>
                  <a:srgbClr val="C00000"/>
                </a:solidFill>
              </a:rPr>
              <a:t>derrotar, anticipar</a:t>
            </a:r>
            <a:r>
              <a:rPr lang="es-MX" sz="4000" dirty="0"/>
              <a:t>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Maximizar </a:t>
            </a:r>
            <a:r>
              <a:rPr lang="es-MX" sz="4000" dirty="0"/>
              <a:t>capital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Aumentar </a:t>
            </a:r>
            <a:r>
              <a:rPr lang="es-MX" sz="4000" b="1" dirty="0">
                <a:solidFill>
                  <a:srgbClr val="002060"/>
                </a:solidFill>
              </a:rPr>
              <a:t>eficiencia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s-MX" sz="4000" dirty="0"/>
              <a:t>Identificar </a:t>
            </a:r>
            <a:r>
              <a:rPr lang="es-MX" sz="4000" b="1" dirty="0">
                <a:solidFill>
                  <a:schemeClr val="accent2">
                    <a:lumMod val="75000"/>
                  </a:schemeClr>
                </a:solidFill>
              </a:rPr>
              <a:t>costos ocultos</a:t>
            </a:r>
          </a:p>
          <a:p>
            <a:pPr>
              <a:buFont typeface="Wingdings" pitchFamily="2" charset="2"/>
              <a:buChar char="§"/>
            </a:pPr>
            <a:endParaRPr lang="es-MX" sz="4000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ADD469D-2212-42AA-813B-AC5D9D682B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dirty="0"/>
              <a:t>Definir </a:t>
            </a:r>
            <a:r>
              <a:rPr lang="es-MX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preferencias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Anticipar comportamientos </a:t>
            </a:r>
            <a:r>
              <a:rPr lang="es-MX" sz="4000" dirty="0"/>
              <a:t>mercadeo, logística, operación, costos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b="1" dirty="0">
                <a:solidFill>
                  <a:srgbClr val="7030A0"/>
                </a:solidFill>
              </a:rPr>
              <a:t>Escoger: </a:t>
            </a:r>
            <a:r>
              <a:rPr lang="es-MX" sz="4000" dirty="0"/>
              <a:t>personas, marcas, tendencias, proveedores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MX" sz="4000" b="1" dirty="0">
                <a:solidFill>
                  <a:srgbClr val="990099"/>
                </a:solidFill>
              </a:rPr>
              <a:t>Prever riesgos</a:t>
            </a:r>
          </a:p>
          <a:p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409185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18C86-1235-4BB3-BA0C-C1293D68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6100" b="1" dirty="0">
                <a:latin typeface="Calibri" panose="020F0502020204030204" pitchFamily="34" charset="0"/>
              </a:rPr>
              <a:t>Inteligencia Artificial</a:t>
            </a:r>
          </a:p>
        </p:txBody>
      </p:sp>
      <p:sp>
        <p:nvSpPr>
          <p:cNvPr id="8" name="Скругленный прямоугольник 24"/>
          <p:cNvSpPr/>
          <p:nvPr/>
        </p:nvSpPr>
        <p:spPr>
          <a:xfrm>
            <a:off x="4476359" y="6615403"/>
            <a:ext cx="13761870" cy="117581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25"/>
          <p:cNvSpPr/>
          <p:nvPr/>
        </p:nvSpPr>
        <p:spPr>
          <a:xfrm>
            <a:off x="4476359" y="3756600"/>
            <a:ext cx="13761870" cy="1175819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26"/>
          <p:cNvSpPr/>
          <p:nvPr/>
        </p:nvSpPr>
        <p:spPr>
          <a:xfrm>
            <a:off x="4476359" y="5169046"/>
            <a:ext cx="13761870" cy="117581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60"/>
          </a:p>
        </p:txBody>
      </p:sp>
      <p:grpSp>
        <p:nvGrpSpPr>
          <p:cNvPr id="48" name="47 Grupo"/>
          <p:cNvGrpSpPr/>
          <p:nvPr/>
        </p:nvGrpSpPr>
        <p:grpSpPr>
          <a:xfrm>
            <a:off x="7262361" y="3852257"/>
            <a:ext cx="8235265" cy="975658"/>
            <a:chOff x="2255602" y="834"/>
            <a:chExt cx="8235265" cy="1952902"/>
          </a:xfrm>
        </p:grpSpPr>
        <p:sp>
          <p:nvSpPr>
            <p:cNvPr id="49" name="48 Rectángulo"/>
            <p:cNvSpPr/>
            <p:nvPr/>
          </p:nvSpPr>
          <p:spPr>
            <a:xfrm>
              <a:off x="2255602" y="834"/>
              <a:ext cx="8235265" cy="19529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49 Rectángulo"/>
            <p:cNvSpPr/>
            <p:nvPr/>
          </p:nvSpPr>
          <p:spPr>
            <a:xfrm>
              <a:off x="2255602" y="834"/>
              <a:ext cx="8235265" cy="1952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82" tIns="206682" rIns="206682" bIns="206682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200" kern="1200" dirty="0">
                  <a:solidFill>
                    <a:schemeClr val="bg1"/>
                  </a:solidFill>
                </a:rPr>
                <a:t>Identificar</a:t>
              </a:r>
              <a:endParaRPr lang="en-US" sz="72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50 Grupo"/>
          <p:cNvGrpSpPr/>
          <p:nvPr/>
        </p:nvGrpSpPr>
        <p:grpSpPr>
          <a:xfrm>
            <a:off x="7239661" y="5269126"/>
            <a:ext cx="8235265" cy="975658"/>
            <a:chOff x="2255602" y="834"/>
            <a:chExt cx="8235265" cy="1952902"/>
          </a:xfrm>
        </p:grpSpPr>
        <p:sp>
          <p:nvSpPr>
            <p:cNvPr id="52" name="51 Rectángulo"/>
            <p:cNvSpPr/>
            <p:nvPr/>
          </p:nvSpPr>
          <p:spPr>
            <a:xfrm>
              <a:off x="2255602" y="834"/>
              <a:ext cx="8235265" cy="19529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52 Rectángulo"/>
            <p:cNvSpPr/>
            <p:nvPr/>
          </p:nvSpPr>
          <p:spPr>
            <a:xfrm>
              <a:off x="2255602" y="834"/>
              <a:ext cx="8235265" cy="1952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82" tIns="206682" rIns="206682" bIns="206682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200" kern="1200" dirty="0">
                  <a:solidFill>
                    <a:schemeClr val="bg1"/>
                  </a:solidFill>
                </a:rPr>
                <a:t>Optimizar</a:t>
              </a:r>
              <a:endParaRPr lang="en-US" sz="72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7239660" y="6715483"/>
            <a:ext cx="8235265" cy="975658"/>
            <a:chOff x="2255602" y="834"/>
            <a:chExt cx="8235265" cy="1952902"/>
          </a:xfrm>
        </p:grpSpPr>
        <p:sp>
          <p:nvSpPr>
            <p:cNvPr id="55" name="54 Rectángulo"/>
            <p:cNvSpPr/>
            <p:nvPr/>
          </p:nvSpPr>
          <p:spPr>
            <a:xfrm>
              <a:off x="2255602" y="834"/>
              <a:ext cx="8235265" cy="19529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55 Rectángulo"/>
            <p:cNvSpPr/>
            <p:nvPr/>
          </p:nvSpPr>
          <p:spPr>
            <a:xfrm>
              <a:off x="2255602" y="834"/>
              <a:ext cx="8235265" cy="1952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82" tIns="206682" rIns="206682" bIns="206682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200" kern="1200" dirty="0">
                  <a:solidFill>
                    <a:schemeClr val="bg1"/>
                  </a:solidFill>
                </a:rPr>
                <a:t>Impactar</a:t>
              </a:r>
              <a:endParaRPr lang="en-US" sz="72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Группа 112"/>
          <p:cNvGrpSpPr/>
          <p:nvPr/>
        </p:nvGrpSpPr>
        <p:grpSpPr>
          <a:xfrm>
            <a:off x="5434924" y="5310083"/>
            <a:ext cx="1106362" cy="852186"/>
            <a:chOff x="4071938" y="1870075"/>
            <a:chExt cx="4035425" cy="3108326"/>
          </a:xfrm>
          <a:solidFill>
            <a:schemeClr val="bg1"/>
          </a:solidFill>
        </p:grpSpPr>
        <p:sp>
          <p:nvSpPr>
            <p:cNvPr id="58" name="Freeform 629"/>
            <p:cNvSpPr>
              <a:spLocks noEditPoints="1"/>
            </p:cNvSpPr>
            <p:nvPr/>
          </p:nvSpPr>
          <p:spPr bwMode="auto">
            <a:xfrm>
              <a:off x="4654551" y="2994025"/>
              <a:ext cx="1400175" cy="1401763"/>
            </a:xfrm>
            <a:custGeom>
              <a:avLst/>
              <a:gdLst>
                <a:gd name="T0" fmla="*/ 801 w 1763"/>
                <a:gd name="T1" fmla="*/ 192 h 1766"/>
                <a:gd name="T2" fmla="*/ 648 w 1763"/>
                <a:gd name="T3" fmla="*/ 229 h 1766"/>
                <a:gd name="T4" fmla="*/ 510 w 1763"/>
                <a:gd name="T5" fmla="*/ 296 h 1766"/>
                <a:gd name="T6" fmla="*/ 391 w 1763"/>
                <a:gd name="T7" fmla="*/ 392 h 1766"/>
                <a:gd name="T8" fmla="*/ 295 w 1763"/>
                <a:gd name="T9" fmla="*/ 511 h 1766"/>
                <a:gd name="T10" fmla="*/ 227 w 1763"/>
                <a:gd name="T11" fmla="*/ 649 h 1766"/>
                <a:gd name="T12" fmla="*/ 192 w 1763"/>
                <a:gd name="T13" fmla="*/ 802 h 1766"/>
                <a:gd name="T14" fmla="*/ 192 w 1763"/>
                <a:gd name="T15" fmla="*/ 964 h 1766"/>
                <a:gd name="T16" fmla="*/ 227 w 1763"/>
                <a:gd name="T17" fmla="*/ 1117 h 1766"/>
                <a:gd name="T18" fmla="*/ 295 w 1763"/>
                <a:gd name="T19" fmla="*/ 1255 h 1766"/>
                <a:gd name="T20" fmla="*/ 391 w 1763"/>
                <a:gd name="T21" fmla="*/ 1374 h 1766"/>
                <a:gd name="T22" fmla="*/ 510 w 1763"/>
                <a:gd name="T23" fmla="*/ 1470 h 1766"/>
                <a:gd name="T24" fmla="*/ 648 w 1763"/>
                <a:gd name="T25" fmla="*/ 1538 h 1766"/>
                <a:gd name="T26" fmla="*/ 801 w 1763"/>
                <a:gd name="T27" fmla="*/ 1574 h 1766"/>
                <a:gd name="T28" fmla="*/ 963 w 1763"/>
                <a:gd name="T29" fmla="*/ 1574 h 1766"/>
                <a:gd name="T30" fmla="*/ 1116 w 1763"/>
                <a:gd name="T31" fmla="*/ 1538 h 1766"/>
                <a:gd name="T32" fmla="*/ 1253 w 1763"/>
                <a:gd name="T33" fmla="*/ 1470 h 1766"/>
                <a:gd name="T34" fmla="*/ 1372 w 1763"/>
                <a:gd name="T35" fmla="*/ 1374 h 1766"/>
                <a:gd name="T36" fmla="*/ 1468 w 1763"/>
                <a:gd name="T37" fmla="*/ 1255 h 1766"/>
                <a:gd name="T38" fmla="*/ 1535 w 1763"/>
                <a:gd name="T39" fmla="*/ 1117 h 1766"/>
                <a:gd name="T40" fmla="*/ 1572 w 1763"/>
                <a:gd name="T41" fmla="*/ 964 h 1766"/>
                <a:gd name="T42" fmla="*/ 1572 w 1763"/>
                <a:gd name="T43" fmla="*/ 802 h 1766"/>
                <a:gd name="T44" fmla="*/ 1535 w 1763"/>
                <a:gd name="T45" fmla="*/ 649 h 1766"/>
                <a:gd name="T46" fmla="*/ 1468 w 1763"/>
                <a:gd name="T47" fmla="*/ 511 h 1766"/>
                <a:gd name="T48" fmla="*/ 1372 w 1763"/>
                <a:gd name="T49" fmla="*/ 392 h 1766"/>
                <a:gd name="T50" fmla="*/ 1253 w 1763"/>
                <a:gd name="T51" fmla="*/ 296 h 1766"/>
                <a:gd name="T52" fmla="*/ 1116 w 1763"/>
                <a:gd name="T53" fmla="*/ 229 h 1766"/>
                <a:gd name="T54" fmla="*/ 963 w 1763"/>
                <a:gd name="T55" fmla="*/ 192 h 1766"/>
                <a:gd name="T56" fmla="*/ 881 w 1763"/>
                <a:gd name="T57" fmla="*/ 0 h 1766"/>
                <a:gd name="T58" fmla="*/ 1059 w 1763"/>
                <a:gd name="T59" fmla="*/ 19 h 1766"/>
                <a:gd name="T60" fmla="*/ 1224 w 1763"/>
                <a:gd name="T61" fmla="*/ 70 h 1766"/>
                <a:gd name="T62" fmla="*/ 1374 w 1763"/>
                <a:gd name="T63" fmla="*/ 152 h 1766"/>
                <a:gd name="T64" fmla="*/ 1504 w 1763"/>
                <a:gd name="T65" fmla="*/ 260 h 1766"/>
                <a:gd name="T66" fmla="*/ 1612 w 1763"/>
                <a:gd name="T67" fmla="*/ 390 h 1766"/>
                <a:gd name="T68" fmla="*/ 1694 w 1763"/>
                <a:gd name="T69" fmla="*/ 540 h 1766"/>
                <a:gd name="T70" fmla="*/ 1745 w 1763"/>
                <a:gd name="T71" fmla="*/ 706 h 1766"/>
                <a:gd name="T72" fmla="*/ 1763 w 1763"/>
                <a:gd name="T73" fmla="*/ 884 h 1766"/>
                <a:gd name="T74" fmla="*/ 1745 w 1763"/>
                <a:gd name="T75" fmla="*/ 1060 h 1766"/>
                <a:gd name="T76" fmla="*/ 1694 w 1763"/>
                <a:gd name="T77" fmla="*/ 1226 h 1766"/>
                <a:gd name="T78" fmla="*/ 1612 w 1763"/>
                <a:gd name="T79" fmla="*/ 1376 h 1766"/>
                <a:gd name="T80" fmla="*/ 1504 w 1763"/>
                <a:gd name="T81" fmla="*/ 1507 h 1766"/>
                <a:gd name="T82" fmla="*/ 1374 w 1763"/>
                <a:gd name="T83" fmla="*/ 1614 h 1766"/>
                <a:gd name="T84" fmla="*/ 1224 w 1763"/>
                <a:gd name="T85" fmla="*/ 1696 h 1766"/>
                <a:gd name="T86" fmla="*/ 1059 w 1763"/>
                <a:gd name="T87" fmla="*/ 1747 h 1766"/>
                <a:gd name="T88" fmla="*/ 881 w 1763"/>
                <a:gd name="T89" fmla="*/ 1766 h 1766"/>
                <a:gd name="T90" fmla="*/ 705 w 1763"/>
                <a:gd name="T91" fmla="*/ 1747 h 1766"/>
                <a:gd name="T92" fmla="*/ 539 w 1763"/>
                <a:gd name="T93" fmla="*/ 1696 h 1766"/>
                <a:gd name="T94" fmla="*/ 390 w 1763"/>
                <a:gd name="T95" fmla="*/ 1614 h 1766"/>
                <a:gd name="T96" fmla="*/ 258 w 1763"/>
                <a:gd name="T97" fmla="*/ 1507 h 1766"/>
                <a:gd name="T98" fmla="*/ 152 w 1763"/>
                <a:gd name="T99" fmla="*/ 1376 h 1766"/>
                <a:gd name="T100" fmla="*/ 70 w 1763"/>
                <a:gd name="T101" fmla="*/ 1226 h 1766"/>
                <a:gd name="T102" fmla="*/ 19 w 1763"/>
                <a:gd name="T103" fmla="*/ 1060 h 1766"/>
                <a:gd name="T104" fmla="*/ 0 w 1763"/>
                <a:gd name="T105" fmla="*/ 884 h 1766"/>
                <a:gd name="T106" fmla="*/ 19 w 1763"/>
                <a:gd name="T107" fmla="*/ 706 h 1766"/>
                <a:gd name="T108" fmla="*/ 70 w 1763"/>
                <a:gd name="T109" fmla="*/ 540 h 1766"/>
                <a:gd name="T110" fmla="*/ 152 w 1763"/>
                <a:gd name="T111" fmla="*/ 390 h 1766"/>
                <a:gd name="T112" fmla="*/ 258 w 1763"/>
                <a:gd name="T113" fmla="*/ 260 h 1766"/>
                <a:gd name="T114" fmla="*/ 390 w 1763"/>
                <a:gd name="T115" fmla="*/ 152 h 1766"/>
                <a:gd name="T116" fmla="*/ 539 w 1763"/>
                <a:gd name="T117" fmla="*/ 70 h 1766"/>
                <a:gd name="T118" fmla="*/ 705 w 1763"/>
                <a:gd name="T119" fmla="*/ 19 h 1766"/>
                <a:gd name="T120" fmla="*/ 881 w 1763"/>
                <a:gd name="T121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3" h="1766">
                  <a:moveTo>
                    <a:pt x="881" y="188"/>
                  </a:moveTo>
                  <a:lnTo>
                    <a:pt x="801" y="192"/>
                  </a:lnTo>
                  <a:lnTo>
                    <a:pt x="723" y="206"/>
                  </a:lnTo>
                  <a:lnTo>
                    <a:pt x="648" y="229"/>
                  </a:lnTo>
                  <a:lnTo>
                    <a:pt x="577" y="259"/>
                  </a:lnTo>
                  <a:lnTo>
                    <a:pt x="510" y="296"/>
                  </a:lnTo>
                  <a:lnTo>
                    <a:pt x="448" y="341"/>
                  </a:lnTo>
                  <a:lnTo>
                    <a:pt x="391" y="392"/>
                  </a:lnTo>
                  <a:lnTo>
                    <a:pt x="340" y="449"/>
                  </a:lnTo>
                  <a:lnTo>
                    <a:pt x="295" y="511"/>
                  </a:lnTo>
                  <a:lnTo>
                    <a:pt x="258" y="577"/>
                  </a:lnTo>
                  <a:lnTo>
                    <a:pt x="227" y="649"/>
                  </a:lnTo>
                  <a:lnTo>
                    <a:pt x="206" y="724"/>
                  </a:lnTo>
                  <a:lnTo>
                    <a:pt x="192" y="802"/>
                  </a:lnTo>
                  <a:lnTo>
                    <a:pt x="187" y="884"/>
                  </a:lnTo>
                  <a:lnTo>
                    <a:pt x="192" y="964"/>
                  </a:lnTo>
                  <a:lnTo>
                    <a:pt x="206" y="1043"/>
                  </a:lnTo>
                  <a:lnTo>
                    <a:pt x="227" y="1117"/>
                  </a:lnTo>
                  <a:lnTo>
                    <a:pt x="258" y="1189"/>
                  </a:lnTo>
                  <a:lnTo>
                    <a:pt x="295" y="1255"/>
                  </a:lnTo>
                  <a:lnTo>
                    <a:pt x="340" y="1317"/>
                  </a:lnTo>
                  <a:lnTo>
                    <a:pt x="391" y="1374"/>
                  </a:lnTo>
                  <a:lnTo>
                    <a:pt x="448" y="1425"/>
                  </a:lnTo>
                  <a:lnTo>
                    <a:pt x="510" y="1470"/>
                  </a:lnTo>
                  <a:lnTo>
                    <a:pt x="577" y="1507"/>
                  </a:lnTo>
                  <a:lnTo>
                    <a:pt x="648" y="1538"/>
                  </a:lnTo>
                  <a:lnTo>
                    <a:pt x="723" y="1560"/>
                  </a:lnTo>
                  <a:lnTo>
                    <a:pt x="801" y="1574"/>
                  </a:lnTo>
                  <a:lnTo>
                    <a:pt x="881" y="1578"/>
                  </a:lnTo>
                  <a:lnTo>
                    <a:pt x="963" y="1574"/>
                  </a:lnTo>
                  <a:lnTo>
                    <a:pt x="1040" y="1560"/>
                  </a:lnTo>
                  <a:lnTo>
                    <a:pt x="1116" y="1538"/>
                  </a:lnTo>
                  <a:lnTo>
                    <a:pt x="1187" y="1507"/>
                  </a:lnTo>
                  <a:lnTo>
                    <a:pt x="1253" y="1470"/>
                  </a:lnTo>
                  <a:lnTo>
                    <a:pt x="1315" y="1425"/>
                  </a:lnTo>
                  <a:lnTo>
                    <a:pt x="1372" y="1374"/>
                  </a:lnTo>
                  <a:lnTo>
                    <a:pt x="1423" y="1317"/>
                  </a:lnTo>
                  <a:lnTo>
                    <a:pt x="1468" y="1255"/>
                  </a:lnTo>
                  <a:lnTo>
                    <a:pt x="1505" y="1189"/>
                  </a:lnTo>
                  <a:lnTo>
                    <a:pt x="1535" y="1117"/>
                  </a:lnTo>
                  <a:lnTo>
                    <a:pt x="1558" y="1043"/>
                  </a:lnTo>
                  <a:lnTo>
                    <a:pt x="1572" y="964"/>
                  </a:lnTo>
                  <a:lnTo>
                    <a:pt x="1576" y="884"/>
                  </a:lnTo>
                  <a:lnTo>
                    <a:pt x="1572" y="802"/>
                  </a:lnTo>
                  <a:lnTo>
                    <a:pt x="1558" y="724"/>
                  </a:lnTo>
                  <a:lnTo>
                    <a:pt x="1535" y="649"/>
                  </a:lnTo>
                  <a:lnTo>
                    <a:pt x="1505" y="577"/>
                  </a:lnTo>
                  <a:lnTo>
                    <a:pt x="1468" y="511"/>
                  </a:lnTo>
                  <a:lnTo>
                    <a:pt x="1423" y="449"/>
                  </a:lnTo>
                  <a:lnTo>
                    <a:pt x="1372" y="392"/>
                  </a:lnTo>
                  <a:lnTo>
                    <a:pt x="1315" y="341"/>
                  </a:lnTo>
                  <a:lnTo>
                    <a:pt x="1253" y="296"/>
                  </a:lnTo>
                  <a:lnTo>
                    <a:pt x="1187" y="259"/>
                  </a:lnTo>
                  <a:lnTo>
                    <a:pt x="1116" y="229"/>
                  </a:lnTo>
                  <a:lnTo>
                    <a:pt x="1040" y="206"/>
                  </a:lnTo>
                  <a:lnTo>
                    <a:pt x="963" y="192"/>
                  </a:lnTo>
                  <a:lnTo>
                    <a:pt x="881" y="188"/>
                  </a:lnTo>
                  <a:close/>
                  <a:moveTo>
                    <a:pt x="881" y="0"/>
                  </a:moveTo>
                  <a:lnTo>
                    <a:pt x="972" y="5"/>
                  </a:lnTo>
                  <a:lnTo>
                    <a:pt x="1059" y="19"/>
                  </a:lnTo>
                  <a:lnTo>
                    <a:pt x="1144" y="41"/>
                  </a:lnTo>
                  <a:lnTo>
                    <a:pt x="1224" y="70"/>
                  </a:lnTo>
                  <a:lnTo>
                    <a:pt x="1301" y="107"/>
                  </a:lnTo>
                  <a:lnTo>
                    <a:pt x="1374" y="152"/>
                  </a:lnTo>
                  <a:lnTo>
                    <a:pt x="1442" y="203"/>
                  </a:lnTo>
                  <a:lnTo>
                    <a:pt x="1504" y="260"/>
                  </a:lnTo>
                  <a:lnTo>
                    <a:pt x="1561" y="322"/>
                  </a:lnTo>
                  <a:lnTo>
                    <a:pt x="1612" y="390"/>
                  </a:lnTo>
                  <a:lnTo>
                    <a:pt x="1657" y="463"/>
                  </a:lnTo>
                  <a:lnTo>
                    <a:pt x="1694" y="540"/>
                  </a:lnTo>
                  <a:lnTo>
                    <a:pt x="1723" y="621"/>
                  </a:lnTo>
                  <a:lnTo>
                    <a:pt x="1745" y="706"/>
                  </a:lnTo>
                  <a:lnTo>
                    <a:pt x="1759" y="792"/>
                  </a:lnTo>
                  <a:lnTo>
                    <a:pt x="1763" y="884"/>
                  </a:lnTo>
                  <a:lnTo>
                    <a:pt x="1759" y="973"/>
                  </a:lnTo>
                  <a:lnTo>
                    <a:pt x="1745" y="1060"/>
                  </a:lnTo>
                  <a:lnTo>
                    <a:pt x="1723" y="1145"/>
                  </a:lnTo>
                  <a:lnTo>
                    <a:pt x="1694" y="1226"/>
                  </a:lnTo>
                  <a:lnTo>
                    <a:pt x="1657" y="1303"/>
                  </a:lnTo>
                  <a:lnTo>
                    <a:pt x="1612" y="1376"/>
                  </a:lnTo>
                  <a:lnTo>
                    <a:pt x="1561" y="1444"/>
                  </a:lnTo>
                  <a:lnTo>
                    <a:pt x="1504" y="1507"/>
                  </a:lnTo>
                  <a:lnTo>
                    <a:pt x="1442" y="1564"/>
                  </a:lnTo>
                  <a:lnTo>
                    <a:pt x="1374" y="1614"/>
                  </a:lnTo>
                  <a:lnTo>
                    <a:pt x="1301" y="1659"/>
                  </a:lnTo>
                  <a:lnTo>
                    <a:pt x="1224" y="1696"/>
                  </a:lnTo>
                  <a:lnTo>
                    <a:pt x="1144" y="1725"/>
                  </a:lnTo>
                  <a:lnTo>
                    <a:pt x="1059" y="1747"/>
                  </a:lnTo>
                  <a:lnTo>
                    <a:pt x="972" y="1761"/>
                  </a:lnTo>
                  <a:lnTo>
                    <a:pt x="881" y="1766"/>
                  </a:lnTo>
                  <a:lnTo>
                    <a:pt x="791" y="1761"/>
                  </a:lnTo>
                  <a:lnTo>
                    <a:pt x="705" y="1747"/>
                  </a:lnTo>
                  <a:lnTo>
                    <a:pt x="620" y="1725"/>
                  </a:lnTo>
                  <a:lnTo>
                    <a:pt x="539" y="1696"/>
                  </a:lnTo>
                  <a:lnTo>
                    <a:pt x="462" y="1659"/>
                  </a:lnTo>
                  <a:lnTo>
                    <a:pt x="390" y="1614"/>
                  </a:lnTo>
                  <a:lnTo>
                    <a:pt x="322" y="1564"/>
                  </a:lnTo>
                  <a:lnTo>
                    <a:pt x="258" y="1507"/>
                  </a:lnTo>
                  <a:lnTo>
                    <a:pt x="203" y="1444"/>
                  </a:lnTo>
                  <a:lnTo>
                    <a:pt x="152" y="1376"/>
                  </a:lnTo>
                  <a:lnTo>
                    <a:pt x="107" y="1303"/>
                  </a:lnTo>
                  <a:lnTo>
                    <a:pt x="70" y="1226"/>
                  </a:lnTo>
                  <a:lnTo>
                    <a:pt x="40" y="1145"/>
                  </a:lnTo>
                  <a:lnTo>
                    <a:pt x="19" y="1060"/>
                  </a:lnTo>
                  <a:lnTo>
                    <a:pt x="5" y="973"/>
                  </a:lnTo>
                  <a:lnTo>
                    <a:pt x="0" y="884"/>
                  </a:lnTo>
                  <a:lnTo>
                    <a:pt x="5" y="792"/>
                  </a:lnTo>
                  <a:lnTo>
                    <a:pt x="19" y="706"/>
                  </a:lnTo>
                  <a:lnTo>
                    <a:pt x="40" y="621"/>
                  </a:lnTo>
                  <a:lnTo>
                    <a:pt x="70" y="540"/>
                  </a:lnTo>
                  <a:lnTo>
                    <a:pt x="107" y="463"/>
                  </a:lnTo>
                  <a:lnTo>
                    <a:pt x="152" y="390"/>
                  </a:lnTo>
                  <a:lnTo>
                    <a:pt x="203" y="322"/>
                  </a:lnTo>
                  <a:lnTo>
                    <a:pt x="258" y="260"/>
                  </a:lnTo>
                  <a:lnTo>
                    <a:pt x="322" y="203"/>
                  </a:lnTo>
                  <a:lnTo>
                    <a:pt x="390" y="152"/>
                  </a:lnTo>
                  <a:lnTo>
                    <a:pt x="462" y="107"/>
                  </a:lnTo>
                  <a:lnTo>
                    <a:pt x="539" y="70"/>
                  </a:lnTo>
                  <a:lnTo>
                    <a:pt x="620" y="41"/>
                  </a:lnTo>
                  <a:lnTo>
                    <a:pt x="705" y="19"/>
                  </a:lnTo>
                  <a:lnTo>
                    <a:pt x="791" y="5"/>
                  </a:lnTo>
                  <a:lnTo>
                    <a:pt x="8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  <p:sp>
          <p:nvSpPr>
            <p:cNvPr id="59" name="Freeform 630"/>
            <p:cNvSpPr>
              <a:spLocks noEditPoints="1"/>
            </p:cNvSpPr>
            <p:nvPr/>
          </p:nvSpPr>
          <p:spPr bwMode="auto">
            <a:xfrm>
              <a:off x="4071938" y="2411413"/>
              <a:ext cx="2565400" cy="2566988"/>
            </a:xfrm>
            <a:custGeom>
              <a:avLst/>
              <a:gdLst>
                <a:gd name="T0" fmla="*/ 1352 w 3232"/>
                <a:gd name="T1" fmla="*/ 324 h 3236"/>
                <a:gd name="T2" fmla="*/ 1056 w 3232"/>
                <a:gd name="T3" fmla="*/ 551 h 3236"/>
                <a:gd name="T4" fmla="*/ 768 w 3232"/>
                <a:gd name="T5" fmla="*/ 474 h 3236"/>
                <a:gd name="T6" fmla="*/ 448 w 3232"/>
                <a:gd name="T7" fmla="*/ 782 h 3236"/>
                <a:gd name="T8" fmla="*/ 522 w 3232"/>
                <a:gd name="T9" fmla="*/ 940 h 3236"/>
                <a:gd name="T10" fmla="*/ 508 w 3232"/>
                <a:gd name="T11" fmla="*/ 1150 h 3236"/>
                <a:gd name="T12" fmla="*/ 393 w 3232"/>
                <a:gd name="T13" fmla="*/ 1312 h 3236"/>
                <a:gd name="T14" fmla="*/ 190 w 3232"/>
                <a:gd name="T15" fmla="*/ 1401 h 3236"/>
                <a:gd name="T16" fmla="*/ 195 w 3232"/>
                <a:gd name="T17" fmla="*/ 1849 h 3236"/>
                <a:gd name="T18" fmla="*/ 487 w 3232"/>
                <a:gd name="T19" fmla="*/ 2038 h 3236"/>
                <a:gd name="T20" fmla="*/ 512 w 3232"/>
                <a:gd name="T21" fmla="*/ 2351 h 3236"/>
                <a:gd name="T22" fmla="*/ 763 w 3232"/>
                <a:gd name="T23" fmla="*/ 2770 h 3236"/>
                <a:gd name="T24" fmla="*/ 873 w 3232"/>
                <a:gd name="T25" fmla="*/ 2719 h 3236"/>
                <a:gd name="T26" fmla="*/ 1201 w 3232"/>
                <a:gd name="T27" fmla="*/ 2751 h 3236"/>
                <a:gd name="T28" fmla="*/ 1389 w 3232"/>
                <a:gd name="T29" fmla="*/ 3041 h 3236"/>
                <a:gd name="T30" fmla="*/ 1836 w 3232"/>
                <a:gd name="T31" fmla="*/ 3045 h 3236"/>
                <a:gd name="T32" fmla="*/ 1952 w 3232"/>
                <a:gd name="T33" fmla="*/ 2801 h 3236"/>
                <a:gd name="T34" fmla="*/ 2259 w 3232"/>
                <a:gd name="T35" fmla="*/ 2694 h 3236"/>
                <a:gd name="T36" fmla="*/ 2454 w 3232"/>
                <a:gd name="T37" fmla="*/ 2781 h 3236"/>
                <a:gd name="T38" fmla="*/ 2773 w 3232"/>
                <a:gd name="T39" fmla="*/ 2463 h 3236"/>
                <a:gd name="T40" fmla="*/ 2688 w 3232"/>
                <a:gd name="T41" fmla="*/ 2204 h 3236"/>
                <a:gd name="T42" fmla="*/ 2870 w 3232"/>
                <a:gd name="T43" fmla="*/ 1900 h 3236"/>
                <a:gd name="T44" fmla="*/ 3045 w 3232"/>
                <a:gd name="T45" fmla="*/ 1837 h 3236"/>
                <a:gd name="T46" fmla="*/ 2912 w 3232"/>
                <a:gd name="T47" fmla="*/ 1359 h 3236"/>
                <a:gd name="T48" fmla="*/ 2700 w 3232"/>
                <a:gd name="T49" fmla="*/ 1090 h 3236"/>
                <a:gd name="T50" fmla="*/ 2785 w 3232"/>
                <a:gd name="T51" fmla="*/ 786 h 3236"/>
                <a:gd name="T52" fmla="*/ 2474 w 3232"/>
                <a:gd name="T53" fmla="*/ 468 h 3236"/>
                <a:gd name="T54" fmla="*/ 2280 w 3232"/>
                <a:gd name="T55" fmla="*/ 551 h 3236"/>
                <a:gd name="T56" fmla="*/ 1953 w 3232"/>
                <a:gd name="T57" fmla="*/ 443 h 3236"/>
                <a:gd name="T58" fmla="*/ 1836 w 3232"/>
                <a:gd name="T59" fmla="*/ 191 h 3236"/>
                <a:gd name="T60" fmla="*/ 1902 w 3232"/>
                <a:gd name="T61" fmla="*/ 16 h 3236"/>
                <a:gd name="T62" fmla="*/ 2065 w 3232"/>
                <a:gd name="T63" fmla="*/ 287 h 3236"/>
                <a:gd name="T64" fmla="*/ 2235 w 3232"/>
                <a:gd name="T65" fmla="*/ 369 h 3236"/>
                <a:gd name="T66" fmla="*/ 2465 w 3232"/>
                <a:gd name="T67" fmla="*/ 279 h 3236"/>
                <a:gd name="T68" fmla="*/ 2955 w 3232"/>
                <a:gd name="T69" fmla="*/ 703 h 3236"/>
                <a:gd name="T70" fmla="*/ 2881 w 3232"/>
                <a:gd name="T71" fmla="*/ 1003 h 3236"/>
                <a:gd name="T72" fmla="*/ 2936 w 3232"/>
                <a:gd name="T73" fmla="*/ 1162 h 3236"/>
                <a:gd name="T74" fmla="*/ 3199 w 3232"/>
                <a:gd name="T75" fmla="*/ 1302 h 3236"/>
                <a:gd name="T76" fmla="*/ 3199 w 3232"/>
                <a:gd name="T77" fmla="*/ 1942 h 3236"/>
                <a:gd name="T78" fmla="*/ 2936 w 3232"/>
                <a:gd name="T79" fmla="*/ 2080 h 3236"/>
                <a:gd name="T80" fmla="*/ 2875 w 3232"/>
                <a:gd name="T81" fmla="*/ 2252 h 3236"/>
                <a:gd name="T82" fmla="*/ 2944 w 3232"/>
                <a:gd name="T83" fmla="*/ 2544 h 3236"/>
                <a:gd name="T84" fmla="*/ 2454 w 3232"/>
                <a:gd name="T85" fmla="*/ 2968 h 3236"/>
                <a:gd name="T86" fmla="*/ 2225 w 3232"/>
                <a:gd name="T87" fmla="*/ 2880 h 3236"/>
                <a:gd name="T88" fmla="*/ 2063 w 3232"/>
                <a:gd name="T89" fmla="*/ 2957 h 3236"/>
                <a:gd name="T90" fmla="*/ 1902 w 3232"/>
                <a:gd name="T91" fmla="*/ 3222 h 3236"/>
                <a:gd name="T92" fmla="*/ 1266 w 3232"/>
                <a:gd name="T93" fmla="*/ 3181 h 3236"/>
                <a:gd name="T94" fmla="*/ 1147 w 3232"/>
                <a:gd name="T95" fmla="*/ 2934 h 3236"/>
                <a:gd name="T96" fmla="*/ 972 w 3232"/>
                <a:gd name="T97" fmla="*/ 2878 h 3236"/>
                <a:gd name="T98" fmla="*/ 695 w 3232"/>
                <a:gd name="T99" fmla="*/ 2945 h 3236"/>
                <a:gd name="T100" fmla="*/ 269 w 3232"/>
                <a:gd name="T101" fmla="*/ 2463 h 3236"/>
                <a:gd name="T102" fmla="*/ 355 w 3232"/>
                <a:gd name="T103" fmla="*/ 2213 h 3236"/>
                <a:gd name="T104" fmla="*/ 269 w 3232"/>
                <a:gd name="T105" fmla="*/ 2064 h 3236"/>
                <a:gd name="T106" fmla="*/ 3 w 3232"/>
                <a:gd name="T107" fmla="*/ 1874 h 3236"/>
                <a:gd name="T108" fmla="*/ 82 w 3232"/>
                <a:gd name="T109" fmla="*/ 1246 h 3236"/>
                <a:gd name="T110" fmla="*/ 312 w 3232"/>
                <a:gd name="T111" fmla="*/ 1114 h 3236"/>
                <a:gd name="T112" fmla="*/ 343 w 3232"/>
                <a:gd name="T113" fmla="*/ 997 h 3236"/>
                <a:gd name="T114" fmla="*/ 292 w 3232"/>
                <a:gd name="T115" fmla="*/ 678 h 3236"/>
                <a:gd name="T116" fmla="*/ 797 w 3232"/>
                <a:gd name="T117" fmla="*/ 290 h 3236"/>
                <a:gd name="T118" fmla="*/ 1005 w 3232"/>
                <a:gd name="T119" fmla="*/ 370 h 3236"/>
                <a:gd name="T120" fmla="*/ 1173 w 3232"/>
                <a:gd name="T121" fmla="*/ 274 h 3236"/>
                <a:gd name="T122" fmla="*/ 1363 w 3232"/>
                <a:gd name="T123" fmla="*/ 5 h 3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32" h="3236">
                  <a:moveTo>
                    <a:pt x="1400" y="188"/>
                  </a:moveTo>
                  <a:lnTo>
                    <a:pt x="1399" y="189"/>
                  </a:lnTo>
                  <a:lnTo>
                    <a:pt x="1394" y="191"/>
                  </a:lnTo>
                  <a:lnTo>
                    <a:pt x="1391" y="194"/>
                  </a:lnTo>
                  <a:lnTo>
                    <a:pt x="1389" y="195"/>
                  </a:lnTo>
                  <a:lnTo>
                    <a:pt x="1388" y="198"/>
                  </a:lnTo>
                  <a:lnTo>
                    <a:pt x="1352" y="324"/>
                  </a:lnTo>
                  <a:lnTo>
                    <a:pt x="1335" y="367"/>
                  </a:lnTo>
                  <a:lnTo>
                    <a:pt x="1311" y="407"/>
                  </a:lnTo>
                  <a:lnTo>
                    <a:pt x="1278" y="443"/>
                  </a:lnTo>
                  <a:lnTo>
                    <a:pt x="1239" y="472"/>
                  </a:lnTo>
                  <a:lnTo>
                    <a:pt x="1199" y="492"/>
                  </a:lnTo>
                  <a:lnTo>
                    <a:pt x="1094" y="537"/>
                  </a:lnTo>
                  <a:lnTo>
                    <a:pt x="1056" y="551"/>
                  </a:lnTo>
                  <a:lnTo>
                    <a:pt x="1018" y="557"/>
                  </a:lnTo>
                  <a:lnTo>
                    <a:pt x="988" y="559"/>
                  </a:lnTo>
                  <a:lnTo>
                    <a:pt x="944" y="556"/>
                  </a:lnTo>
                  <a:lnTo>
                    <a:pt x="903" y="545"/>
                  </a:lnTo>
                  <a:lnTo>
                    <a:pt x="865" y="530"/>
                  </a:lnTo>
                  <a:lnTo>
                    <a:pt x="768" y="474"/>
                  </a:lnTo>
                  <a:lnTo>
                    <a:pt x="768" y="474"/>
                  </a:lnTo>
                  <a:lnTo>
                    <a:pt x="767" y="474"/>
                  </a:lnTo>
                  <a:lnTo>
                    <a:pt x="763" y="474"/>
                  </a:lnTo>
                  <a:lnTo>
                    <a:pt x="759" y="474"/>
                  </a:lnTo>
                  <a:lnTo>
                    <a:pt x="756" y="475"/>
                  </a:lnTo>
                  <a:lnTo>
                    <a:pt x="753" y="475"/>
                  </a:lnTo>
                  <a:lnTo>
                    <a:pt x="751" y="477"/>
                  </a:lnTo>
                  <a:lnTo>
                    <a:pt x="448" y="782"/>
                  </a:lnTo>
                  <a:lnTo>
                    <a:pt x="447" y="783"/>
                  </a:lnTo>
                  <a:lnTo>
                    <a:pt x="445" y="786"/>
                  </a:lnTo>
                  <a:lnTo>
                    <a:pt x="445" y="791"/>
                  </a:lnTo>
                  <a:lnTo>
                    <a:pt x="445" y="794"/>
                  </a:lnTo>
                  <a:lnTo>
                    <a:pt x="445" y="797"/>
                  </a:lnTo>
                  <a:lnTo>
                    <a:pt x="505" y="904"/>
                  </a:lnTo>
                  <a:lnTo>
                    <a:pt x="522" y="940"/>
                  </a:lnTo>
                  <a:lnTo>
                    <a:pt x="532" y="978"/>
                  </a:lnTo>
                  <a:lnTo>
                    <a:pt x="536" y="1018"/>
                  </a:lnTo>
                  <a:lnTo>
                    <a:pt x="535" y="1059"/>
                  </a:lnTo>
                  <a:lnTo>
                    <a:pt x="529" y="1099"/>
                  </a:lnTo>
                  <a:lnTo>
                    <a:pt x="516" y="1134"/>
                  </a:lnTo>
                  <a:lnTo>
                    <a:pt x="513" y="1139"/>
                  </a:lnTo>
                  <a:lnTo>
                    <a:pt x="508" y="1150"/>
                  </a:lnTo>
                  <a:lnTo>
                    <a:pt x="499" y="1167"/>
                  </a:lnTo>
                  <a:lnTo>
                    <a:pt x="487" y="1187"/>
                  </a:lnTo>
                  <a:lnTo>
                    <a:pt x="473" y="1212"/>
                  </a:lnTo>
                  <a:lnTo>
                    <a:pt x="456" y="1237"/>
                  </a:lnTo>
                  <a:lnTo>
                    <a:pt x="436" y="1263"/>
                  </a:lnTo>
                  <a:lnTo>
                    <a:pt x="416" y="1289"/>
                  </a:lnTo>
                  <a:lnTo>
                    <a:pt x="393" y="1312"/>
                  </a:lnTo>
                  <a:lnTo>
                    <a:pt x="369" y="1333"/>
                  </a:lnTo>
                  <a:lnTo>
                    <a:pt x="345" y="1350"/>
                  </a:lnTo>
                  <a:lnTo>
                    <a:pt x="318" y="1359"/>
                  </a:lnTo>
                  <a:lnTo>
                    <a:pt x="196" y="1393"/>
                  </a:lnTo>
                  <a:lnTo>
                    <a:pt x="195" y="1394"/>
                  </a:lnTo>
                  <a:lnTo>
                    <a:pt x="192" y="1397"/>
                  </a:lnTo>
                  <a:lnTo>
                    <a:pt x="190" y="1401"/>
                  </a:lnTo>
                  <a:lnTo>
                    <a:pt x="189" y="1404"/>
                  </a:lnTo>
                  <a:lnTo>
                    <a:pt x="187" y="1407"/>
                  </a:lnTo>
                  <a:lnTo>
                    <a:pt x="187" y="1837"/>
                  </a:lnTo>
                  <a:lnTo>
                    <a:pt x="189" y="1840"/>
                  </a:lnTo>
                  <a:lnTo>
                    <a:pt x="190" y="1843"/>
                  </a:lnTo>
                  <a:lnTo>
                    <a:pt x="192" y="1846"/>
                  </a:lnTo>
                  <a:lnTo>
                    <a:pt x="195" y="1849"/>
                  </a:lnTo>
                  <a:lnTo>
                    <a:pt x="198" y="1851"/>
                  </a:lnTo>
                  <a:lnTo>
                    <a:pt x="320" y="1883"/>
                  </a:lnTo>
                  <a:lnTo>
                    <a:pt x="362" y="1900"/>
                  </a:lnTo>
                  <a:lnTo>
                    <a:pt x="402" y="1927"/>
                  </a:lnTo>
                  <a:lnTo>
                    <a:pt x="437" y="1959"/>
                  </a:lnTo>
                  <a:lnTo>
                    <a:pt x="467" y="1998"/>
                  </a:lnTo>
                  <a:lnTo>
                    <a:pt x="487" y="2038"/>
                  </a:lnTo>
                  <a:lnTo>
                    <a:pt x="522" y="2123"/>
                  </a:lnTo>
                  <a:lnTo>
                    <a:pt x="535" y="2159"/>
                  </a:lnTo>
                  <a:lnTo>
                    <a:pt x="541" y="2197"/>
                  </a:lnTo>
                  <a:lnTo>
                    <a:pt x="542" y="2238"/>
                  </a:lnTo>
                  <a:lnTo>
                    <a:pt x="538" y="2278"/>
                  </a:lnTo>
                  <a:lnTo>
                    <a:pt x="529" y="2317"/>
                  </a:lnTo>
                  <a:lnTo>
                    <a:pt x="512" y="2351"/>
                  </a:lnTo>
                  <a:lnTo>
                    <a:pt x="456" y="2450"/>
                  </a:lnTo>
                  <a:lnTo>
                    <a:pt x="456" y="2453"/>
                  </a:lnTo>
                  <a:lnTo>
                    <a:pt x="456" y="2456"/>
                  </a:lnTo>
                  <a:lnTo>
                    <a:pt x="456" y="2460"/>
                  </a:lnTo>
                  <a:lnTo>
                    <a:pt x="457" y="2463"/>
                  </a:lnTo>
                  <a:lnTo>
                    <a:pt x="459" y="2467"/>
                  </a:lnTo>
                  <a:lnTo>
                    <a:pt x="763" y="2770"/>
                  </a:lnTo>
                  <a:lnTo>
                    <a:pt x="763" y="2771"/>
                  </a:lnTo>
                  <a:lnTo>
                    <a:pt x="767" y="2771"/>
                  </a:lnTo>
                  <a:lnTo>
                    <a:pt x="770" y="2773"/>
                  </a:lnTo>
                  <a:lnTo>
                    <a:pt x="774" y="2773"/>
                  </a:lnTo>
                  <a:lnTo>
                    <a:pt x="777" y="2773"/>
                  </a:lnTo>
                  <a:lnTo>
                    <a:pt x="779" y="2771"/>
                  </a:lnTo>
                  <a:lnTo>
                    <a:pt x="873" y="2719"/>
                  </a:lnTo>
                  <a:lnTo>
                    <a:pt x="910" y="2702"/>
                  </a:lnTo>
                  <a:lnTo>
                    <a:pt x="952" y="2692"/>
                  </a:lnTo>
                  <a:lnTo>
                    <a:pt x="997" y="2688"/>
                  </a:lnTo>
                  <a:lnTo>
                    <a:pt x="1028" y="2689"/>
                  </a:lnTo>
                  <a:lnTo>
                    <a:pt x="1063" y="2697"/>
                  </a:lnTo>
                  <a:lnTo>
                    <a:pt x="1102" y="2709"/>
                  </a:lnTo>
                  <a:lnTo>
                    <a:pt x="1201" y="2751"/>
                  </a:lnTo>
                  <a:lnTo>
                    <a:pt x="1241" y="2771"/>
                  </a:lnTo>
                  <a:lnTo>
                    <a:pt x="1280" y="2801"/>
                  </a:lnTo>
                  <a:lnTo>
                    <a:pt x="1312" y="2836"/>
                  </a:lnTo>
                  <a:lnTo>
                    <a:pt x="1338" y="2877"/>
                  </a:lnTo>
                  <a:lnTo>
                    <a:pt x="1355" y="2920"/>
                  </a:lnTo>
                  <a:lnTo>
                    <a:pt x="1388" y="3039"/>
                  </a:lnTo>
                  <a:lnTo>
                    <a:pt x="1389" y="3041"/>
                  </a:lnTo>
                  <a:lnTo>
                    <a:pt x="1392" y="3044"/>
                  </a:lnTo>
                  <a:lnTo>
                    <a:pt x="1396" y="3045"/>
                  </a:lnTo>
                  <a:lnTo>
                    <a:pt x="1399" y="3048"/>
                  </a:lnTo>
                  <a:lnTo>
                    <a:pt x="1402" y="3048"/>
                  </a:lnTo>
                  <a:lnTo>
                    <a:pt x="1830" y="3048"/>
                  </a:lnTo>
                  <a:lnTo>
                    <a:pt x="1833" y="3047"/>
                  </a:lnTo>
                  <a:lnTo>
                    <a:pt x="1836" y="3045"/>
                  </a:lnTo>
                  <a:lnTo>
                    <a:pt x="1839" y="3044"/>
                  </a:lnTo>
                  <a:lnTo>
                    <a:pt x="1842" y="3041"/>
                  </a:lnTo>
                  <a:lnTo>
                    <a:pt x="1844" y="3037"/>
                  </a:lnTo>
                  <a:lnTo>
                    <a:pt x="1876" y="2920"/>
                  </a:lnTo>
                  <a:lnTo>
                    <a:pt x="1893" y="2877"/>
                  </a:lnTo>
                  <a:lnTo>
                    <a:pt x="1919" y="2836"/>
                  </a:lnTo>
                  <a:lnTo>
                    <a:pt x="1952" y="2801"/>
                  </a:lnTo>
                  <a:lnTo>
                    <a:pt x="1991" y="2771"/>
                  </a:lnTo>
                  <a:lnTo>
                    <a:pt x="2031" y="2751"/>
                  </a:lnTo>
                  <a:lnTo>
                    <a:pt x="2122" y="2714"/>
                  </a:lnTo>
                  <a:lnTo>
                    <a:pt x="2159" y="2700"/>
                  </a:lnTo>
                  <a:lnTo>
                    <a:pt x="2195" y="2694"/>
                  </a:lnTo>
                  <a:lnTo>
                    <a:pt x="2225" y="2692"/>
                  </a:lnTo>
                  <a:lnTo>
                    <a:pt x="2259" y="2694"/>
                  </a:lnTo>
                  <a:lnTo>
                    <a:pt x="2292" y="2700"/>
                  </a:lnTo>
                  <a:lnTo>
                    <a:pt x="2323" y="2709"/>
                  </a:lnTo>
                  <a:lnTo>
                    <a:pt x="2351" y="2723"/>
                  </a:lnTo>
                  <a:lnTo>
                    <a:pt x="2450" y="2781"/>
                  </a:lnTo>
                  <a:lnTo>
                    <a:pt x="2451" y="2781"/>
                  </a:lnTo>
                  <a:lnTo>
                    <a:pt x="2453" y="2781"/>
                  </a:lnTo>
                  <a:lnTo>
                    <a:pt x="2454" y="2781"/>
                  </a:lnTo>
                  <a:lnTo>
                    <a:pt x="2460" y="2781"/>
                  </a:lnTo>
                  <a:lnTo>
                    <a:pt x="2465" y="2779"/>
                  </a:lnTo>
                  <a:lnTo>
                    <a:pt x="2467" y="2778"/>
                  </a:lnTo>
                  <a:lnTo>
                    <a:pt x="2771" y="2473"/>
                  </a:lnTo>
                  <a:lnTo>
                    <a:pt x="2773" y="2471"/>
                  </a:lnTo>
                  <a:lnTo>
                    <a:pt x="2773" y="2468"/>
                  </a:lnTo>
                  <a:lnTo>
                    <a:pt x="2773" y="2463"/>
                  </a:lnTo>
                  <a:lnTo>
                    <a:pt x="2773" y="2460"/>
                  </a:lnTo>
                  <a:lnTo>
                    <a:pt x="2773" y="2457"/>
                  </a:lnTo>
                  <a:lnTo>
                    <a:pt x="2715" y="2357"/>
                  </a:lnTo>
                  <a:lnTo>
                    <a:pt x="2700" y="2323"/>
                  </a:lnTo>
                  <a:lnTo>
                    <a:pt x="2691" y="2284"/>
                  </a:lnTo>
                  <a:lnTo>
                    <a:pt x="2686" y="2244"/>
                  </a:lnTo>
                  <a:lnTo>
                    <a:pt x="2688" y="2204"/>
                  </a:lnTo>
                  <a:lnTo>
                    <a:pt x="2694" y="2165"/>
                  </a:lnTo>
                  <a:lnTo>
                    <a:pt x="2706" y="2128"/>
                  </a:lnTo>
                  <a:lnTo>
                    <a:pt x="2743" y="2038"/>
                  </a:lnTo>
                  <a:lnTo>
                    <a:pt x="2765" y="1998"/>
                  </a:lnTo>
                  <a:lnTo>
                    <a:pt x="2794" y="1959"/>
                  </a:lnTo>
                  <a:lnTo>
                    <a:pt x="2830" y="1927"/>
                  </a:lnTo>
                  <a:lnTo>
                    <a:pt x="2870" y="1900"/>
                  </a:lnTo>
                  <a:lnTo>
                    <a:pt x="2912" y="1883"/>
                  </a:lnTo>
                  <a:lnTo>
                    <a:pt x="3034" y="1849"/>
                  </a:lnTo>
                  <a:lnTo>
                    <a:pt x="3037" y="1848"/>
                  </a:lnTo>
                  <a:lnTo>
                    <a:pt x="3040" y="1846"/>
                  </a:lnTo>
                  <a:lnTo>
                    <a:pt x="3041" y="1843"/>
                  </a:lnTo>
                  <a:lnTo>
                    <a:pt x="3043" y="1840"/>
                  </a:lnTo>
                  <a:lnTo>
                    <a:pt x="3045" y="1837"/>
                  </a:lnTo>
                  <a:lnTo>
                    <a:pt x="3045" y="1407"/>
                  </a:lnTo>
                  <a:lnTo>
                    <a:pt x="3043" y="1404"/>
                  </a:lnTo>
                  <a:lnTo>
                    <a:pt x="3041" y="1401"/>
                  </a:lnTo>
                  <a:lnTo>
                    <a:pt x="3038" y="1397"/>
                  </a:lnTo>
                  <a:lnTo>
                    <a:pt x="3037" y="1394"/>
                  </a:lnTo>
                  <a:lnTo>
                    <a:pt x="3034" y="1393"/>
                  </a:lnTo>
                  <a:lnTo>
                    <a:pt x="2912" y="1359"/>
                  </a:lnTo>
                  <a:lnTo>
                    <a:pt x="2870" y="1342"/>
                  </a:lnTo>
                  <a:lnTo>
                    <a:pt x="2830" y="1317"/>
                  </a:lnTo>
                  <a:lnTo>
                    <a:pt x="2794" y="1283"/>
                  </a:lnTo>
                  <a:lnTo>
                    <a:pt x="2765" y="1246"/>
                  </a:lnTo>
                  <a:lnTo>
                    <a:pt x="2743" y="1204"/>
                  </a:lnTo>
                  <a:lnTo>
                    <a:pt x="2712" y="1127"/>
                  </a:lnTo>
                  <a:lnTo>
                    <a:pt x="2700" y="1090"/>
                  </a:lnTo>
                  <a:lnTo>
                    <a:pt x="2692" y="1051"/>
                  </a:lnTo>
                  <a:lnTo>
                    <a:pt x="2692" y="1011"/>
                  </a:lnTo>
                  <a:lnTo>
                    <a:pt x="2697" y="970"/>
                  </a:lnTo>
                  <a:lnTo>
                    <a:pt x="2706" y="933"/>
                  </a:lnTo>
                  <a:lnTo>
                    <a:pt x="2722" y="898"/>
                  </a:lnTo>
                  <a:lnTo>
                    <a:pt x="2783" y="789"/>
                  </a:lnTo>
                  <a:lnTo>
                    <a:pt x="2785" y="786"/>
                  </a:lnTo>
                  <a:lnTo>
                    <a:pt x="2783" y="783"/>
                  </a:lnTo>
                  <a:lnTo>
                    <a:pt x="2783" y="779"/>
                  </a:lnTo>
                  <a:lnTo>
                    <a:pt x="2782" y="776"/>
                  </a:lnTo>
                  <a:lnTo>
                    <a:pt x="2782" y="772"/>
                  </a:lnTo>
                  <a:lnTo>
                    <a:pt x="2477" y="469"/>
                  </a:lnTo>
                  <a:lnTo>
                    <a:pt x="2476" y="468"/>
                  </a:lnTo>
                  <a:lnTo>
                    <a:pt x="2474" y="468"/>
                  </a:lnTo>
                  <a:lnTo>
                    <a:pt x="2470" y="466"/>
                  </a:lnTo>
                  <a:lnTo>
                    <a:pt x="2465" y="466"/>
                  </a:lnTo>
                  <a:lnTo>
                    <a:pt x="2462" y="466"/>
                  </a:lnTo>
                  <a:lnTo>
                    <a:pt x="2460" y="466"/>
                  </a:lnTo>
                  <a:lnTo>
                    <a:pt x="2358" y="525"/>
                  </a:lnTo>
                  <a:lnTo>
                    <a:pt x="2321" y="542"/>
                  </a:lnTo>
                  <a:lnTo>
                    <a:pt x="2280" y="551"/>
                  </a:lnTo>
                  <a:lnTo>
                    <a:pt x="2235" y="556"/>
                  </a:lnTo>
                  <a:lnTo>
                    <a:pt x="2204" y="553"/>
                  </a:lnTo>
                  <a:lnTo>
                    <a:pt x="2168" y="547"/>
                  </a:lnTo>
                  <a:lnTo>
                    <a:pt x="2130" y="534"/>
                  </a:lnTo>
                  <a:lnTo>
                    <a:pt x="2032" y="492"/>
                  </a:lnTo>
                  <a:lnTo>
                    <a:pt x="1992" y="472"/>
                  </a:lnTo>
                  <a:lnTo>
                    <a:pt x="1953" y="443"/>
                  </a:lnTo>
                  <a:lnTo>
                    <a:pt x="1921" y="407"/>
                  </a:lnTo>
                  <a:lnTo>
                    <a:pt x="1895" y="367"/>
                  </a:lnTo>
                  <a:lnTo>
                    <a:pt x="1878" y="324"/>
                  </a:lnTo>
                  <a:lnTo>
                    <a:pt x="1844" y="198"/>
                  </a:lnTo>
                  <a:lnTo>
                    <a:pt x="1842" y="195"/>
                  </a:lnTo>
                  <a:lnTo>
                    <a:pt x="1839" y="194"/>
                  </a:lnTo>
                  <a:lnTo>
                    <a:pt x="1836" y="191"/>
                  </a:lnTo>
                  <a:lnTo>
                    <a:pt x="1833" y="189"/>
                  </a:lnTo>
                  <a:lnTo>
                    <a:pt x="1830" y="188"/>
                  </a:lnTo>
                  <a:lnTo>
                    <a:pt x="1400" y="188"/>
                  </a:lnTo>
                  <a:close/>
                  <a:moveTo>
                    <a:pt x="1400" y="0"/>
                  </a:moveTo>
                  <a:lnTo>
                    <a:pt x="1831" y="0"/>
                  </a:lnTo>
                  <a:lnTo>
                    <a:pt x="1867" y="5"/>
                  </a:lnTo>
                  <a:lnTo>
                    <a:pt x="1902" y="16"/>
                  </a:lnTo>
                  <a:lnTo>
                    <a:pt x="1936" y="33"/>
                  </a:lnTo>
                  <a:lnTo>
                    <a:pt x="1966" y="55"/>
                  </a:lnTo>
                  <a:lnTo>
                    <a:pt x="1991" y="82"/>
                  </a:lnTo>
                  <a:lnTo>
                    <a:pt x="2011" y="113"/>
                  </a:lnTo>
                  <a:lnTo>
                    <a:pt x="2025" y="147"/>
                  </a:lnTo>
                  <a:lnTo>
                    <a:pt x="2059" y="274"/>
                  </a:lnTo>
                  <a:lnTo>
                    <a:pt x="2065" y="287"/>
                  </a:lnTo>
                  <a:lnTo>
                    <a:pt x="2076" y="299"/>
                  </a:lnTo>
                  <a:lnTo>
                    <a:pt x="2088" y="311"/>
                  </a:lnTo>
                  <a:lnTo>
                    <a:pt x="2099" y="318"/>
                  </a:lnTo>
                  <a:lnTo>
                    <a:pt x="2103" y="319"/>
                  </a:lnTo>
                  <a:lnTo>
                    <a:pt x="2208" y="364"/>
                  </a:lnTo>
                  <a:lnTo>
                    <a:pt x="2218" y="367"/>
                  </a:lnTo>
                  <a:lnTo>
                    <a:pt x="2235" y="369"/>
                  </a:lnTo>
                  <a:lnTo>
                    <a:pt x="2249" y="367"/>
                  </a:lnTo>
                  <a:lnTo>
                    <a:pt x="2259" y="364"/>
                  </a:lnTo>
                  <a:lnTo>
                    <a:pt x="2266" y="362"/>
                  </a:lnTo>
                  <a:lnTo>
                    <a:pt x="2369" y="304"/>
                  </a:lnTo>
                  <a:lnTo>
                    <a:pt x="2399" y="290"/>
                  </a:lnTo>
                  <a:lnTo>
                    <a:pt x="2431" y="282"/>
                  </a:lnTo>
                  <a:lnTo>
                    <a:pt x="2465" y="279"/>
                  </a:lnTo>
                  <a:lnTo>
                    <a:pt x="2507" y="282"/>
                  </a:lnTo>
                  <a:lnTo>
                    <a:pt x="2545" y="294"/>
                  </a:lnTo>
                  <a:lnTo>
                    <a:pt x="2579" y="311"/>
                  </a:lnTo>
                  <a:lnTo>
                    <a:pt x="2610" y="336"/>
                  </a:lnTo>
                  <a:lnTo>
                    <a:pt x="2913" y="641"/>
                  </a:lnTo>
                  <a:lnTo>
                    <a:pt x="2938" y="669"/>
                  </a:lnTo>
                  <a:lnTo>
                    <a:pt x="2955" y="703"/>
                  </a:lnTo>
                  <a:lnTo>
                    <a:pt x="2966" y="737"/>
                  </a:lnTo>
                  <a:lnTo>
                    <a:pt x="2970" y="774"/>
                  </a:lnTo>
                  <a:lnTo>
                    <a:pt x="2969" y="811"/>
                  </a:lnTo>
                  <a:lnTo>
                    <a:pt x="2961" y="848"/>
                  </a:lnTo>
                  <a:lnTo>
                    <a:pt x="2946" y="882"/>
                  </a:lnTo>
                  <a:lnTo>
                    <a:pt x="2885" y="991"/>
                  </a:lnTo>
                  <a:lnTo>
                    <a:pt x="2881" y="1003"/>
                  </a:lnTo>
                  <a:lnTo>
                    <a:pt x="2879" y="1020"/>
                  </a:lnTo>
                  <a:lnTo>
                    <a:pt x="2879" y="1037"/>
                  </a:lnTo>
                  <a:lnTo>
                    <a:pt x="2882" y="1049"/>
                  </a:lnTo>
                  <a:lnTo>
                    <a:pt x="2884" y="1054"/>
                  </a:lnTo>
                  <a:lnTo>
                    <a:pt x="2919" y="1139"/>
                  </a:lnTo>
                  <a:lnTo>
                    <a:pt x="2926" y="1151"/>
                  </a:lnTo>
                  <a:lnTo>
                    <a:pt x="2936" y="1162"/>
                  </a:lnTo>
                  <a:lnTo>
                    <a:pt x="2950" y="1173"/>
                  </a:lnTo>
                  <a:lnTo>
                    <a:pt x="2961" y="1179"/>
                  </a:lnTo>
                  <a:lnTo>
                    <a:pt x="3085" y="1213"/>
                  </a:lnTo>
                  <a:lnTo>
                    <a:pt x="3119" y="1226"/>
                  </a:lnTo>
                  <a:lnTo>
                    <a:pt x="3150" y="1246"/>
                  </a:lnTo>
                  <a:lnTo>
                    <a:pt x="3177" y="1271"/>
                  </a:lnTo>
                  <a:lnTo>
                    <a:pt x="3199" y="1302"/>
                  </a:lnTo>
                  <a:lnTo>
                    <a:pt x="3216" y="1334"/>
                  </a:lnTo>
                  <a:lnTo>
                    <a:pt x="3227" y="1370"/>
                  </a:lnTo>
                  <a:lnTo>
                    <a:pt x="3232" y="1407"/>
                  </a:lnTo>
                  <a:lnTo>
                    <a:pt x="3232" y="1837"/>
                  </a:lnTo>
                  <a:lnTo>
                    <a:pt x="3227" y="1874"/>
                  </a:lnTo>
                  <a:lnTo>
                    <a:pt x="3216" y="1910"/>
                  </a:lnTo>
                  <a:lnTo>
                    <a:pt x="3199" y="1942"/>
                  </a:lnTo>
                  <a:lnTo>
                    <a:pt x="3177" y="1971"/>
                  </a:lnTo>
                  <a:lnTo>
                    <a:pt x="3150" y="1998"/>
                  </a:lnTo>
                  <a:lnTo>
                    <a:pt x="3119" y="2016"/>
                  </a:lnTo>
                  <a:lnTo>
                    <a:pt x="3085" y="2030"/>
                  </a:lnTo>
                  <a:lnTo>
                    <a:pt x="2961" y="2064"/>
                  </a:lnTo>
                  <a:lnTo>
                    <a:pt x="2950" y="2071"/>
                  </a:lnTo>
                  <a:lnTo>
                    <a:pt x="2936" y="2080"/>
                  </a:lnTo>
                  <a:lnTo>
                    <a:pt x="2926" y="2092"/>
                  </a:lnTo>
                  <a:lnTo>
                    <a:pt x="2919" y="2105"/>
                  </a:lnTo>
                  <a:lnTo>
                    <a:pt x="2918" y="2108"/>
                  </a:lnTo>
                  <a:lnTo>
                    <a:pt x="2876" y="2207"/>
                  </a:lnTo>
                  <a:lnTo>
                    <a:pt x="2873" y="2219"/>
                  </a:lnTo>
                  <a:lnTo>
                    <a:pt x="2873" y="2236"/>
                  </a:lnTo>
                  <a:lnTo>
                    <a:pt x="2875" y="2252"/>
                  </a:lnTo>
                  <a:lnTo>
                    <a:pt x="2879" y="2264"/>
                  </a:lnTo>
                  <a:lnTo>
                    <a:pt x="2935" y="2364"/>
                  </a:lnTo>
                  <a:lnTo>
                    <a:pt x="2950" y="2399"/>
                  </a:lnTo>
                  <a:lnTo>
                    <a:pt x="2958" y="2436"/>
                  </a:lnTo>
                  <a:lnTo>
                    <a:pt x="2960" y="2473"/>
                  </a:lnTo>
                  <a:lnTo>
                    <a:pt x="2955" y="2508"/>
                  </a:lnTo>
                  <a:lnTo>
                    <a:pt x="2944" y="2544"/>
                  </a:lnTo>
                  <a:lnTo>
                    <a:pt x="2926" y="2576"/>
                  </a:lnTo>
                  <a:lnTo>
                    <a:pt x="2902" y="2606"/>
                  </a:lnTo>
                  <a:lnTo>
                    <a:pt x="2598" y="2911"/>
                  </a:lnTo>
                  <a:lnTo>
                    <a:pt x="2569" y="2934"/>
                  </a:lnTo>
                  <a:lnTo>
                    <a:pt x="2533" y="2952"/>
                  </a:lnTo>
                  <a:lnTo>
                    <a:pt x="2496" y="2963"/>
                  </a:lnTo>
                  <a:lnTo>
                    <a:pt x="2454" y="2968"/>
                  </a:lnTo>
                  <a:lnTo>
                    <a:pt x="2420" y="2965"/>
                  </a:lnTo>
                  <a:lnTo>
                    <a:pt x="2388" y="2957"/>
                  </a:lnTo>
                  <a:lnTo>
                    <a:pt x="2358" y="2943"/>
                  </a:lnTo>
                  <a:lnTo>
                    <a:pt x="2258" y="2886"/>
                  </a:lnTo>
                  <a:lnTo>
                    <a:pt x="2252" y="2883"/>
                  </a:lnTo>
                  <a:lnTo>
                    <a:pt x="2239" y="2881"/>
                  </a:lnTo>
                  <a:lnTo>
                    <a:pt x="2225" y="2880"/>
                  </a:lnTo>
                  <a:lnTo>
                    <a:pt x="2208" y="2881"/>
                  </a:lnTo>
                  <a:lnTo>
                    <a:pt x="2199" y="2884"/>
                  </a:lnTo>
                  <a:lnTo>
                    <a:pt x="2195" y="2886"/>
                  </a:lnTo>
                  <a:lnTo>
                    <a:pt x="2096" y="2926"/>
                  </a:lnTo>
                  <a:lnTo>
                    <a:pt x="2085" y="2934"/>
                  </a:lnTo>
                  <a:lnTo>
                    <a:pt x="2072" y="2945"/>
                  </a:lnTo>
                  <a:lnTo>
                    <a:pt x="2063" y="2957"/>
                  </a:lnTo>
                  <a:lnTo>
                    <a:pt x="2057" y="2969"/>
                  </a:lnTo>
                  <a:lnTo>
                    <a:pt x="2025" y="3089"/>
                  </a:lnTo>
                  <a:lnTo>
                    <a:pt x="2011" y="3123"/>
                  </a:lnTo>
                  <a:lnTo>
                    <a:pt x="1991" y="3154"/>
                  </a:lnTo>
                  <a:lnTo>
                    <a:pt x="1966" y="3181"/>
                  </a:lnTo>
                  <a:lnTo>
                    <a:pt x="1936" y="3205"/>
                  </a:lnTo>
                  <a:lnTo>
                    <a:pt x="1902" y="3222"/>
                  </a:lnTo>
                  <a:lnTo>
                    <a:pt x="1867" y="3232"/>
                  </a:lnTo>
                  <a:lnTo>
                    <a:pt x="1831" y="3236"/>
                  </a:lnTo>
                  <a:lnTo>
                    <a:pt x="1400" y="3236"/>
                  </a:lnTo>
                  <a:lnTo>
                    <a:pt x="1363" y="3232"/>
                  </a:lnTo>
                  <a:lnTo>
                    <a:pt x="1328" y="3222"/>
                  </a:lnTo>
                  <a:lnTo>
                    <a:pt x="1295" y="3205"/>
                  </a:lnTo>
                  <a:lnTo>
                    <a:pt x="1266" y="3181"/>
                  </a:lnTo>
                  <a:lnTo>
                    <a:pt x="1241" y="3154"/>
                  </a:lnTo>
                  <a:lnTo>
                    <a:pt x="1221" y="3123"/>
                  </a:lnTo>
                  <a:lnTo>
                    <a:pt x="1207" y="3089"/>
                  </a:lnTo>
                  <a:lnTo>
                    <a:pt x="1175" y="2969"/>
                  </a:lnTo>
                  <a:lnTo>
                    <a:pt x="1168" y="2957"/>
                  </a:lnTo>
                  <a:lnTo>
                    <a:pt x="1159" y="2945"/>
                  </a:lnTo>
                  <a:lnTo>
                    <a:pt x="1147" y="2934"/>
                  </a:lnTo>
                  <a:lnTo>
                    <a:pt x="1134" y="2926"/>
                  </a:lnTo>
                  <a:lnTo>
                    <a:pt x="1130" y="2925"/>
                  </a:lnTo>
                  <a:lnTo>
                    <a:pt x="1023" y="2880"/>
                  </a:lnTo>
                  <a:lnTo>
                    <a:pt x="1014" y="2877"/>
                  </a:lnTo>
                  <a:lnTo>
                    <a:pt x="997" y="2875"/>
                  </a:lnTo>
                  <a:lnTo>
                    <a:pt x="983" y="2877"/>
                  </a:lnTo>
                  <a:lnTo>
                    <a:pt x="972" y="2878"/>
                  </a:lnTo>
                  <a:lnTo>
                    <a:pt x="966" y="2881"/>
                  </a:lnTo>
                  <a:lnTo>
                    <a:pt x="872" y="2935"/>
                  </a:lnTo>
                  <a:lnTo>
                    <a:pt x="841" y="2949"/>
                  </a:lnTo>
                  <a:lnTo>
                    <a:pt x="808" y="2957"/>
                  </a:lnTo>
                  <a:lnTo>
                    <a:pt x="774" y="2960"/>
                  </a:lnTo>
                  <a:lnTo>
                    <a:pt x="734" y="2955"/>
                  </a:lnTo>
                  <a:lnTo>
                    <a:pt x="695" y="2945"/>
                  </a:lnTo>
                  <a:lnTo>
                    <a:pt x="661" y="2926"/>
                  </a:lnTo>
                  <a:lnTo>
                    <a:pt x="631" y="2903"/>
                  </a:lnTo>
                  <a:lnTo>
                    <a:pt x="326" y="2598"/>
                  </a:lnTo>
                  <a:lnTo>
                    <a:pt x="303" y="2569"/>
                  </a:lnTo>
                  <a:lnTo>
                    <a:pt x="286" y="2536"/>
                  </a:lnTo>
                  <a:lnTo>
                    <a:pt x="274" y="2501"/>
                  </a:lnTo>
                  <a:lnTo>
                    <a:pt x="269" y="2463"/>
                  </a:lnTo>
                  <a:lnTo>
                    <a:pt x="270" y="2426"/>
                  </a:lnTo>
                  <a:lnTo>
                    <a:pt x="278" y="2391"/>
                  </a:lnTo>
                  <a:lnTo>
                    <a:pt x="294" y="2357"/>
                  </a:lnTo>
                  <a:lnTo>
                    <a:pt x="349" y="2259"/>
                  </a:lnTo>
                  <a:lnTo>
                    <a:pt x="354" y="2245"/>
                  </a:lnTo>
                  <a:lnTo>
                    <a:pt x="355" y="2230"/>
                  </a:lnTo>
                  <a:lnTo>
                    <a:pt x="355" y="2213"/>
                  </a:lnTo>
                  <a:lnTo>
                    <a:pt x="352" y="2200"/>
                  </a:lnTo>
                  <a:lnTo>
                    <a:pt x="349" y="2196"/>
                  </a:lnTo>
                  <a:lnTo>
                    <a:pt x="312" y="2105"/>
                  </a:lnTo>
                  <a:lnTo>
                    <a:pt x="306" y="2092"/>
                  </a:lnTo>
                  <a:lnTo>
                    <a:pt x="294" y="2080"/>
                  </a:lnTo>
                  <a:lnTo>
                    <a:pt x="281" y="2071"/>
                  </a:lnTo>
                  <a:lnTo>
                    <a:pt x="269" y="2064"/>
                  </a:lnTo>
                  <a:lnTo>
                    <a:pt x="147" y="2030"/>
                  </a:lnTo>
                  <a:lnTo>
                    <a:pt x="113" y="2016"/>
                  </a:lnTo>
                  <a:lnTo>
                    <a:pt x="82" y="1998"/>
                  </a:lnTo>
                  <a:lnTo>
                    <a:pt x="54" y="1971"/>
                  </a:lnTo>
                  <a:lnTo>
                    <a:pt x="31" y="1942"/>
                  </a:lnTo>
                  <a:lnTo>
                    <a:pt x="14" y="1910"/>
                  </a:lnTo>
                  <a:lnTo>
                    <a:pt x="3" y="1874"/>
                  </a:lnTo>
                  <a:lnTo>
                    <a:pt x="0" y="1837"/>
                  </a:lnTo>
                  <a:lnTo>
                    <a:pt x="0" y="1407"/>
                  </a:lnTo>
                  <a:lnTo>
                    <a:pt x="3" y="1370"/>
                  </a:lnTo>
                  <a:lnTo>
                    <a:pt x="14" y="1334"/>
                  </a:lnTo>
                  <a:lnTo>
                    <a:pt x="31" y="1302"/>
                  </a:lnTo>
                  <a:lnTo>
                    <a:pt x="54" y="1271"/>
                  </a:lnTo>
                  <a:lnTo>
                    <a:pt x="82" y="1246"/>
                  </a:lnTo>
                  <a:lnTo>
                    <a:pt x="113" y="1226"/>
                  </a:lnTo>
                  <a:lnTo>
                    <a:pt x="147" y="1213"/>
                  </a:lnTo>
                  <a:lnTo>
                    <a:pt x="260" y="1181"/>
                  </a:lnTo>
                  <a:lnTo>
                    <a:pt x="270" y="1170"/>
                  </a:lnTo>
                  <a:lnTo>
                    <a:pt x="284" y="1155"/>
                  </a:lnTo>
                  <a:lnTo>
                    <a:pt x="298" y="1134"/>
                  </a:lnTo>
                  <a:lnTo>
                    <a:pt x="312" y="1114"/>
                  </a:lnTo>
                  <a:lnTo>
                    <a:pt x="326" y="1093"/>
                  </a:lnTo>
                  <a:lnTo>
                    <a:pt x="337" y="1073"/>
                  </a:lnTo>
                  <a:lnTo>
                    <a:pt x="346" y="1056"/>
                  </a:lnTo>
                  <a:lnTo>
                    <a:pt x="349" y="1043"/>
                  </a:lnTo>
                  <a:lnTo>
                    <a:pt x="349" y="1026"/>
                  </a:lnTo>
                  <a:lnTo>
                    <a:pt x="348" y="1009"/>
                  </a:lnTo>
                  <a:lnTo>
                    <a:pt x="343" y="997"/>
                  </a:lnTo>
                  <a:lnTo>
                    <a:pt x="283" y="890"/>
                  </a:lnTo>
                  <a:lnTo>
                    <a:pt x="267" y="856"/>
                  </a:lnTo>
                  <a:lnTo>
                    <a:pt x="260" y="819"/>
                  </a:lnTo>
                  <a:lnTo>
                    <a:pt x="258" y="782"/>
                  </a:lnTo>
                  <a:lnTo>
                    <a:pt x="263" y="746"/>
                  </a:lnTo>
                  <a:lnTo>
                    <a:pt x="275" y="711"/>
                  </a:lnTo>
                  <a:lnTo>
                    <a:pt x="292" y="678"/>
                  </a:lnTo>
                  <a:lnTo>
                    <a:pt x="315" y="649"/>
                  </a:lnTo>
                  <a:lnTo>
                    <a:pt x="620" y="344"/>
                  </a:lnTo>
                  <a:lnTo>
                    <a:pt x="649" y="319"/>
                  </a:lnTo>
                  <a:lnTo>
                    <a:pt x="685" y="302"/>
                  </a:lnTo>
                  <a:lnTo>
                    <a:pt x="723" y="291"/>
                  </a:lnTo>
                  <a:lnTo>
                    <a:pt x="763" y="287"/>
                  </a:lnTo>
                  <a:lnTo>
                    <a:pt x="797" y="290"/>
                  </a:lnTo>
                  <a:lnTo>
                    <a:pt x="830" y="297"/>
                  </a:lnTo>
                  <a:lnTo>
                    <a:pt x="861" y="311"/>
                  </a:lnTo>
                  <a:lnTo>
                    <a:pt x="957" y="367"/>
                  </a:lnTo>
                  <a:lnTo>
                    <a:pt x="964" y="369"/>
                  </a:lnTo>
                  <a:lnTo>
                    <a:pt x="974" y="372"/>
                  </a:lnTo>
                  <a:lnTo>
                    <a:pt x="988" y="372"/>
                  </a:lnTo>
                  <a:lnTo>
                    <a:pt x="1005" y="370"/>
                  </a:lnTo>
                  <a:lnTo>
                    <a:pt x="1014" y="369"/>
                  </a:lnTo>
                  <a:lnTo>
                    <a:pt x="1018" y="366"/>
                  </a:lnTo>
                  <a:lnTo>
                    <a:pt x="1133" y="318"/>
                  </a:lnTo>
                  <a:lnTo>
                    <a:pt x="1144" y="311"/>
                  </a:lnTo>
                  <a:lnTo>
                    <a:pt x="1156" y="299"/>
                  </a:lnTo>
                  <a:lnTo>
                    <a:pt x="1167" y="287"/>
                  </a:lnTo>
                  <a:lnTo>
                    <a:pt x="1173" y="274"/>
                  </a:lnTo>
                  <a:lnTo>
                    <a:pt x="1207" y="147"/>
                  </a:lnTo>
                  <a:lnTo>
                    <a:pt x="1221" y="113"/>
                  </a:lnTo>
                  <a:lnTo>
                    <a:pt x="1241" y="82"/>
                  </a:lnTo>
                  <a:lnTo>
                    <a:pt x="1266" y="55"/>
                  </a:lnTo>
                  <a:lnTo>
                    <a:pt x="1295" y="33"/>
                  </a:lnTo>
                  <a:lnTo>
                    <a:pt x="1328" y="16"/>
                  </a:lnTo>
                  <a:lnTo>
                    <a:pt x="1363" y="5"/>
                  </a:lnTo>
                  <a:lnTo>
                    <a:pt x="14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  <p:sp>
          <p:nvSpPr>
            <p:cNvPr id="60" name="Freeform 631"/>
            <p:cNvSpPr>
              <a:spLocks noEditPoints="1"/>
            </p:cNvSpPr>
            <p:nvPr/>
          </p:nvSpPr>
          <p:spPr bwMode="auto">
            <a:xfrm>
              <a:off x="6434138" y="1870075"/>
              <a:ext cx="1673225" cy="1676400"/>
            </a:xfrm>
            <a:custGeom>
              <a:avLst/>
              <a:gdLst>
                <a:gd name="T0" fmla="*/ 869 w 2110"/>
                <a:gd name="T1" fmla="*/ 543 h 2112"/>
                <a:gd name="T2" fmla="*/ 655 w 2110"/>
                <a:gd name="T3" fmla="*/ 685 h 2112"/>
                <a:gd name="T4" fmla="*/ 530 w 2110"/>
                <a:gd name="T5" fmla="*/ 911 h 2112"/>
                <a:gd name="T6" fmla="*/ 524 w 2110"/>
                <a:gd name="T7" fmla="*/ 1179 h 2112"/>
                <a:gd name="T8" fmla="*/ 641 w 2110"/>
                <a:gd name="T9" fmla="*/ 1409 h 2112"/>
                <a:gd name="T10" fmla="*/ 848 w 2110"/>
                <a:gd name="T11" fmla="*/ 1559 h 2112"/>
                <a:gd name="T12" fmla="*/ 1113 w 2110"/>
                <a:gd name="T13" fmla="*/ 1596 h 2112"/>
                <a:gd name="T14" fmla="*/ 1357 w 2110"/>
                <a:gd name="T15" fmla="*/ 1508 h 2112"/>
                <a:gd name="T16" fmla="*/ 1530 w 2110"/>
                <a:gd name="T17" fmla="*/ 1321 h 2112"/>
                <a:gd name="T18" fmla="*/ 1600 w 2110"/>
                <a:gd name="T19" fmla="*/ 1066 h 2112"/>
                <a:gd name="T20" fmla="*/ 1541 w 2110"/>
                <a:gd name="T21" fmla="*/ 809 h 2112"/>
                <a:gd name="T22" fmla="*/ 1374 w 2110"/>
                <a:gd name="T23" fmla="*/ 614 h 2112"/>
                <a:gd name="T24" fmla="*/ 1134 w 2110"/>
                <a:gd name="T25" fmla="*/ 516 h 2112"/>
                <a:gd name="T26" fmla="*/ 1247 w 2110"/>
                <a:gd name="T27" fmla="*/ 10 h 2112"/>
                <a:gd name="T28" fmla="*/ 1317 w 2110"/>
                <a:gd name="T29" fmla="*/ 148 h 2112"/>
                <a:gd name="T30" fmla="*/ 1383 w 2110"/>
                <a:gd name="T31" fmla="*/ 224 h 2112"/>
                <a:gd name="T32" fmla="*/ 1528 w 2110"/>
                <a:gd name="T33" fmla="*/ 261 h 2112"/>
                <a:gd name="T34" fmla="*/ 1660 w 2110"/>
                <a:gd name="T35" fmla="*/ 207 h 2112"/>
                <a:gd name="T36" fmla="*/ 1918 w 2110"/>
                <a:gd name="T37" fmla="*/ 442 h 2112"/>
                <a:gd name="T38" fmla="*/ 1935 w 2110"/>
                <a:gd name="T39" fmla="*/ 515 h 2112"/>
                <a:gd name="T40" fmla="*/ 1872 w 2110"/>
                <a:gd name="T41" fmla="*/ 656 h 2112"/>
                <a:gd name="T42" fmla="*/ 1912 w 2110"/>
                <a:gd name="T43" fmla="*/ 784 h 2112"/>
                <a:gd name="T44" fmla="*/ 2057 w 2110"/>
                <a:gd name="T45" fmla="*/ 857 h 2112"/>
                <a:gd name="T46" fmla="*/ 2110 w 2110"/>
                <a:gd name="T47" fmla="*/ 929 h 2112"/>
                <a:gd name="T48" fmla="*/ 2069 w 2110"/>
                <a:gd name="T49" fmla="*/ 1287 h 2112"/>
                <a:gd name="T50" fmla="*/ 1918 w 2110"/>
                <a:gd name="T51" fmla="*/ 1344 h 2112"/>
                <a:gd name="T52" fmla="*/ 1853 w 2110"/>
                <a:gd name="T53" fmla="*/ 1473 h 2112"/>
                <a:gd name="T54" fmla="*/ 1899 w 2110"/>
                <a:gd name="T55" fmla="*/ 1620 h 2112"/>
                <a:gd name="T56" fmla="*/ 1898 w 2110"/>
                <a:gd name="T57" fmla="*/ 1694 h 2112"/>
                <a:gd name="T58" fmla="*/ 1638 w 2110"/>
                <a:gd name="T59" fmla="*/ 1932 h 2112"/>
                <a:gd name="T60" fmla="*/ 1515 w 2110"/>
                <a:gd name="T61" fmla="*/ 1884 h 2112"/>
                <a:gd name="T62" fmla="*/ 1414 w 2110"/>
                <a:gd name="T63" fmla="*/ 1878 h 2112"/>
                <a:gd name="T64" fmla="*/ 1290 w 2110"/>
                <a:gd name="T65" fmla="*/ 1954 h 2112"/>
                <a:gd name="T66" fmla="*/ 1227 w 2110"/>
                <a:gd name="T67" fmla="*/ 2096 h 2112"/>
                <a:gd name="T68" fmla="*/ 862 w 2110"/>
                <a:gd name="T69" fmla="*/ 2101 h 2112"/>
                <a:gd name="T70" fmla="*/ 794 w 2110"/>
                <a:gd name="T71" fmla="*/ 1966 h 2112"/>
                <a:gd name="T72" fmla="*/ 728 w 2110"/>
                <a:gd name="T73" fmla="*/ 1892 h 2112"/>
                <a:gd name="T74" fmla="*/ 581 w 2110"/>
                <a:gd name="T75" fmla="*/ 1853 h 2112"/>
                <a:gd name="T76" fmla="*/ 456 w 2110"/>
                <a:gd name="T77" fmla="*/ 1906 h 2112"/>
                <a:gd name="T78" fmla="*/ 198 w 2110"/>
                <a:gd name="T79" fmla="*/ 1669 h 2112"/>
                <a:gd name="T80" fmla="*/ 181 w 2110"/>
                <a:gd name="T81" fmla="*/ 1598 h 2112"/>
                <a:gd name="T82" fmla="*/ 241 w 2110"/>
                <a:gd name="T83" fmla="*/ 1465 h 2112"/>
                <a:gd name="T84" fmla="*/ 198 w 2110"/>
                <a:gd name="T85" fmla="*/ 1330 h 2112"/>
                <a:gd name="T86" fmla="*/ 53 w 2110"/>
                <a:gd name="T87" fmla="*/ 1257 h 2112"/>
                <a:gd name="T88" fmla="*/ 0 w 2110"/>
                <a:gd name="T89" fmla="*/ 1186 h 2112"/>
                <a:gd name="T90" fmla="*/ 40 w 2110"/>
                <a:gd name="T91" fmla="*/ 827 h 2112"/>
                <a:gd name="T92" fmla="*/ 176 w 2110"/>
                <a:gd name="T93" fmla="*/ 775 h 2112"/>
                <a:gd name="T94" fmla="*/ 235 w 2110"/>
                <a:gd name="T95" fmla="*/ 693 h 2112"/>
                <a:gd name="T96" fmla="*/ 250 w 2110"/>
                <a:gd name="T97" fmla="*/ 601 h 2112"/>
                <a:gd name="T98" fmla="*/ 193 w 2110"/>
                <a:gd name="T99" fmla="*/ 467 h 2112"/>
                <a:gd name="T100" fmla="*/ 430 w 2110"/>
                <a:gd name="T101" fmla="*/ 209 h 2112"/>
                <a:gd name="T102" fmla="*/ 501 w 2110"/>
                <a:gd name="T103" fmla="*/ 191 h 2112"/>
                <a:gd name="T104" fmla="*/ 634 w 2110"/>
                <a:gd name="T105" fmla="*/ 250 h 2112"/>
                <a:gd name="T106" fmla="*/ 782 w 2110"/>
                <a:gd name="T107" fmla="*/ 201 h 2112"/>
                <a:gd name="T108" fmla="*/ 855 w 2110"/>
                <a:gd name="T109" fmla="*/ 52 h 2112"/>
                <a:gd name="T110" fmla="*/ 927 w 2110"/>
                <a:gd name="T111" fmla="*/ 0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10" h="2112">
                  <a:moveTo>
                    <a:pt x="1065" y="510"/>
                  </a:moveTo>
                  <a:lnTo>
                    <a:pt x="997" y="513"/>
                  </a:lnTo>
                  <a:lnTo>
                    <a:pt x="932" y="524"/>
                  </a:lnTo>
                  <a:lnTo>
                    <a:pt x="869" y="543"/>
                  </a:lnTo>
                  <a:lnTo>
                    <a:pt x="808" y="569"/>
                  </a:lnTo>
                  <a:lnTo>
                    <a:pt x="753" y="601"/>
                  </a:lnTo>
                  <a:lnTo>
                    <a:pt x="702" y="640"/>
                  </a:lnTo>
                  <a:lnTo>
                    <a:pt x="655" y="685"/>
                  </a:lnTo>
                  <a:lnTo>
                    <a:pt x="614" y="735"/>
                  </a:lnTo>
                  <a:lnTo>
                    <a:pt x="580" y="790"/>
                  </a:lnTo>
                  <a:lnTo>
                    <a:pt x="552" y="849"/>
                  </a:lnTo>
                  <a:lnTo>
                    <a:pt x="530" y="911"/>
                  </a:lnTo>
                  <a:lnTo>
                    <a:pt x="516" y="976"/>
                  </a:lnTo>
                  <a:lnTo>
                    <a:pt x="510" y="1044"/>
                  </a:lnTo>
                  <a:lnTo>
                    <a:pt x="513" y="1114"/>
                  </a:lnTo>
                  <a:lnTo>
                    <a:pt x="524" y="1179"/>
                  </a:lnTo>
                  <a:lnTo>
                    <a:pt x="544" y="1242"/>
                  </a:lnTo>
                  <a:lnTo>
                    <a:pt x="569" y="1302"/>
                  </a:lnTo>
                  <a:lnTo>
                    <a:pt x="603" y="1358"/>
                  </a:lnTo>
                  <a:lnTo>
                    <a:pt x="641" y="1409"/>
                  </a:lnTo>
                  <a:lnTo>
                    <a:pt x="685" y="1456"/>
                  </a:lnTo>
                  <a:lnTo>
                    <a:pt x="736" y="1496"/>
                  </a:lnTo>
                  <a:lnTo>
                    <a:pt x="790" y="1531"/>
                  </a:lnTo>
                  <a:lnTo>
                    <a:pt x="848" y="1559"/>
                  </a:lnTo>
                  <a:lnTo>
                    <a:pt x="910" y="1581"/>
                  </a:lnTo>
                  <a:lnTo>
                    <a:pt x="975" y="1595"/>
                  </a:lnTo>
                  <a:lnTo>
                    <a:pt x="1045" y="1599"/>
                  </a:lnTo>
                  <a:lnTo>
                    <a:pt x="1113" y="1596"/>
                  </a:lnTo>
                  <a:lnTo>
                    <a:pt x="1179" y="1585"/>
                  </a:lnTo>
                  <a:lnTo>
                    <a:pt x="1241" y="1567"/>
                  </a:lnTo>
                  <a:lnTo>
                    <a:pt x="1301" y="1541"/>
                  </a:lnTo>
                  <a:lnTo>
                    <a:pt x="1357" y="1508"/>
                  </a:lnTo>
                  <a:lnTo>
                    <a:pt x="1408" y="1469"/>
                  </a:lnTo>
                  <a:lnTo>
                    <a:pt x="1454" y="1425"/>
                  </a:lnTo>
                  <a:lnTo>
                    <a:pt x="1496" y="1375"/>
                  </a:lnTo>
                  <a:lnTo>
                    <a:pt x="1530" y="1321"/>
                  </a:lnTo>
                  <a:lnTo>
                    <a:pt x="1558" y="1262"/>
                  </a:lnTo>
                  <a:lnTo>
                    <a:pt x="1579" y="1200"/>
                  </a:lnTo>
                  <a:lnTo>
                    <a:pt x="1593" y="1134"/>
                  </a:lnTo>
                  <a:lnTo>
                    <a:pt x="1600" y="1066"/>
                  </a:lnTo>
                  <a:lnTo>
                    <a:pt x="1596" y="998"/>
                  </a:lnTo>
                  <a:lnTo>
                    <a:pt x="1586" y="931"/>
                  </a:lnTo>
                  <a:lnTo>
                    <a:pt x="1566" y="868"/>
                  </a:lnTo>
                  <a:lnTo>
                    <a:pt x="1541" y="809"/>
                  </a:lnTo>
                  <a:lnTo>
                    <a:pt x="1507" y="753"/>
                  </a:lnTo>
                  <a:lnTo>
                    <a:pt x="1468" y="702"/>
                  </a:lnTo>
                  <a:lnTo>
                    <a:pt x="1425" y="656"/>
                  </a:lnTo>
                  <a:lnTo>
                    <a:pt x="1374" y="614"/>
                  </a:lnTo>
                  <a:lnTo>
                    <a:pt x="1320" y="580"/>
                  </a:lnTo>
                  <a:lnTo>
                    <a:pt x="1261" y="550"/>
                  </a:lnTo>
                  <a:lnTo>
                    <a:pt x="1199" y="530"/>
                  </a:lnTo>
                  <a:lnTo>
                    <a:pt x="1134" y="516"/>
                  </a:lnTo>
                  <a:lnTo>
                    <a:pt x="1065" y="510"/>
                  </a:lnTo>
                  <a:close/>
                  <a:moveTo>
                    <a:pt x="927" y="0"/>
                  </a:moveTo>
                  <a:lnTo>
                    <a:pt x="1224" y="6"/>
                  </a:lnTo>
                  <a:lnTo>
                    <a:pt x="1247" y="10"/>
                  </a:lnTo>
                  <a:lnTo>
                    <a:pt x="1267" y="23"/>
                  </a:lnTo>
                  <a:lnTo>
                    <a:pt x="1284" y="40"/>
                  </a:lnTo>
                  <a:lnTo>
                    <a:pt x="1294" y="62"/>
                  </a:lnTo>
                  <a:lnTo>
                    <a:pt x="1317" y="148"/>
                  </a:lnTo>
                  <a:lnTo>
                    <a:pt x="1326" y="171"/>
                  </a:lnTo>
                  <a:lnTo>
                    <a:pt x="1341" y="193"/>
                  </a:lnTo>
                  <a:lnTo>
                    <a:pt x="1362" y="212"/>
                  </a:lnTo>
                  <a:lnTo>
                    <a:pt x="1383" y="224"/>
                  </a:lnTo>
                  <a:lnTo>
                    <a:pt x="1453" y="255"/>
                  </a:lnTo>
                  <a:lnTo>
                    <a:pt x="1476" y="263"/>
                  </a:lnTo>
                  <a:lnTo>
                    <a:pt x="1502" y="264"/>
                  </a:lnTo>
                  <a:lnTo>
                    <a:pt x="1528" y="261"/>
                  </a:lnTo>
                  <a:lnTo>
                    <a:pt x="1552" y="253"/>
                  </a:lnTo>
                  <a:lnTo>
                    <a:pt x="1624" y="215"/>
                  </a:lnTo>
                  <a:lnTo>
                    <a:pt x="1641" y="209"/>
                  </a:lnTo>
                  <a:lnTo>
                    <a:pt x="1660" y="207"/>
                  </a:lnTo>
                  <a:lnTo>
                    <a:pt x="1680" y="209"/>
                  </a:lnTo>
                  <a:lnTo>
                    <a:pt x="1697" y="216"/>
                  </a:lnTo>
                  <a:lnTo>
                    <a:pt x="1712" y="229"/>
                  </a:lnTo>
                  <a:lnTo>
                    <a:pt x="1918" y="442"/>
                  </a:lnTo>
                  <a:lnTo>
                    <a:pt x="1929" y="458"/>
                  </a:lnTo>
                  <a:lnTo>
                    <a:pt x="1935" y="476"/>
                  </a:lnTo>
                  <a:lnTo>
                    <a:pt x="1938" y="495"/>
                  </a:lnTo>
                  <a:lnTo>
                    <a:pt x="1935" y="515"/>
                  </a:lnTo>
                  <a:lnTo>
                    <a:pt x="1929" y="532"/>
                  </a:lnTo>
                  <a:lnTo>
                    <a:pt x="1884" y="606"/>
                  </a:lnTo>
                  <a:lnTo>
                    <a:pt x="1875" y="629"/>
                  </a:lnTo>
                  <a:lnTo>
                    <a:pt x="1872" y="656"/>
                  </a:lnTo>
                  <a:lnTo>
                    <a:pt x="1872" y="682"/>
                  </a:lnTo>
                  <a:lnTo>
                    <a:pt x="1879" y="705"/>
                  </a:lnTo>
                  <a:lnTo>
                    <a:pt x="1901" y="762"/>
                  </a:lnTo>
                  <a:lnTo>
                    <a:pt x="1912" y="784"/>
                  </a:lnTo>
                  <a:lnTo>
                    <a:pt x="1929" y="806"/>
                  </a:lnTo>
                  <a:lnTo>
                    <a:pt x="1950" y="821"/>
                  </a:lnTo>
                  <a:lnTo>
                    <a:pt x="1972" y="832"/>
                  </a:lnTo>
                  <a:lnTo>
                    <a:pt x="2057" y="857"/>
                  </a:lnTo>
                  <a:lnTo>
                    <a:pt x="2077" y="868"/>
                  </a:lnTo>
                  <a:lnTo>
                    <a:pt x="2094" y="885"/>
                  </a:lnTo>
                  <a:lnTo>
                    <a:pt x="2105" y="906"/>
                  </a:lnTo>
                  <a:lnTo>
                    <a:pt x="2110" y="929"/>
                  </a:lnTo>
                  <a:lnTo>
                    <a:pt x="2103" y="1227"/>
                  </a:lnTo>
                  <a:lnTo>
                    <a:pt x="2099" y="1250"/>
                  </a:lnTo>
                  <a:lnTo>
                    <a:pt x="2086" y="1271"/>
                  </a:lnTo>
                  <a:lnTo>
                    <a:pt x="2069" y="1287"/>
                  </a:lnTo>
                  <a:lnTo>
                    <a:pt x="2048" y="1298"/>
                  </a:lnTo>
                  <a:lnTo>
                    <a:pt x="1963" y="1319"/>
                  </a:lnTo>
                  <a:lnTo>
                    <a:pt x="1940" y="1329"/>
                  </a:lnTo>
                  <a:lnTo>
                    <a:pt x="1918" y="1344"/>
                  </a:lnTo>
                  <a:lnTo>
                    <a:pt x="1901" y="1364"/>
                  </a:lnTo>
                  <a:lnTo>
                    <a:pt x="1889" y="1386"/>
                  </a:lnTo>
                  <a:lnTo>
                    <a:pt x="1861" y="1449"/>
                  </a:lnTo>
                  <a:lnTo>
                    <a:pt x="1853" y="1473"/>
                  </a:lnTo>
                  <a:lnTo>
                    <a:pt x="1850" y="1500"/>
                  </a:lnTo>
                  <a:lnTo>
                    <a:pt x="1853" y="1527"/>
                  </a:lnTo>
                  <a:lnTo>
                    <a:pt x="1862" y="1550"/>
                  </a:lnTo>
                  <a:lnTo>
                    <a:pt x="1899" y="1620"/>
                  </a:lnTo>
                  <a:lnTo>
                    <a:pt x="1906" y="1637"/>
                  </a:lnTo>
                  <a:lnTo>
                    <a:pt x="1907" y="1657"/>
                  </a:lnTo>
                  <a:lnTo>
                    <a:pt x="1904" y="1675"/>
                  </a:lnTo>
                  <a:lnTo>
                    <a:pt x="1898" y="1694"/>
                  </a:lnTo>
                  <a:lnTo>
                    <a:pt x="1885" y="1708"/>
                  </a:lnTo>
                  <a:lnTo>
                    <a:pt x="1672" y="1915"/>
                  </a:lnTo>
                  <a:lnTo>
                    <a:pt x="1657" y="1926"/>
                  </a:lnTo>
                  <a:lnTo>
                    <a:pt x="1638" y="1932"/>
                  </a:lnTo>
                  <a:lnTo>
                    <a:pt x="1620" y="1934"/>
                  </a:lnTo>
                  <a:lnTo>
                    <a:pt x="1600" y="1932"/>
                  </a:lnTo>
                  <a:lnTo>
                    <a:pt x="1583" y="1924"/>
                  </a:lnTo>
                  <a:lnTo>
                    <a:pt x="1515" y="1884"/>
                  </a:lnTo>
                  <a:lnTo>
                    <a:pt x="1491" y="1875"/>
                  </a:lnTo>
                  <a:lnTo>
                    <a:pt x="1465" y="1870"/>
                  </a:lnTo>
                  <a:lnTo>
                    <a:pt x="1439" y="1872"/>
                  </a:lnTo>
                  <a:lnTo>
                    <a:pt x="1414" y="1878"/>
                  </a:lnTo>
                  <a:lnTo>
                    <a:pt x="1349" y="1904"/>
                  </a:lnTo>
                  <a:lnTo>
                    <a:pt x="1326" y="1915"/>
                  </a:lnTo>
                  <a:lnTo>
                    <a:pt x="1306" y="1932"/>
                  </a:lnTo>
                  <a:lnTo>
                    <a:pt x="1290" y="1954"/>
                  </a:lnTo>
                  <a:lnTo>
                    <a:pt x="1280" y="1977"/>
                  </a:lnTo>
                  <a:lnTo>
                    <a:pt x="1255" y="2057"/>
                  </a:lnTo>
                  <a:lnTo>
                    <a:pt x="1244" y="2079"/>
                  </a:lnTo>
                  <a:lnTo>
                    <a:pt x="1227" y="2096"/>
                  </a:lnTo>
                  <a:lnTo>
                    <a:pt x="1205" y="2107"/>
                  </a:lnTo>
                  <a:lnTo>
                    <a:pt x="1182" y="2112"/>
                  </a:lnTo>
                  <a:lnTo>
                    <a:pt x="886" y="2105"/>
                  </a:lnTo>
                  <a:lnTo>
                    <a:pt x="862" y="2101"/>
                  </a:lnTo>
                  <a:lnTo>
                    <a:pt x="842" y="2088"/>
                  </a:lnTo>
                  <a:lnTo>
                    <a:pt x="825" y="2071"/>
                  </a:lnTo>
                  <a:lnTo>
                    <a:pt x="816" y="2050"/>
                  </a:lnTo>
                  <a:lnTo>
                    <a:pt x="794" y="1966"/>
                  </a:lnTo>
                  <a:lnTo>
                    <a:pt x="785" y="1944"/>
                  </a:lnTo>
                  <a:lnTo>
                    <a:pt x="770" y="1923"/>
                  </a:lnTo>
                  <a:lnTo>
                    <a:pt x="750" y="1904"/>
                  </a:lnTo>
                  <a:lnTo>
                    <a:pt x="728" y="1892"/>
                  </a:lnTo>
                  <a:lnTo>
                    <a:pt x="657" y="1861"/>
                  </a:lnTo>
                  <a:lnTo>
                    <a:pt x="634" y="1853"/>
                  </a:lnTo>
                  <a:lnTo>
                    <a:pt x="607" y="1850"/>
                  </a:lnTo>
                  <a:lnTo>
                    <a:pt x="581" y="1853"/>
                  </a:lnTo>
                  <a:lnTo>
                    <a:pt x="558" y="1862"/>
                  </a:lnTo>
                  <a:lnTo>
                    <a:pt x="491" y="1898"/>
                  </a:lnTo>
                  <a:lnTo>
                    <a:pt x="474" y="1904"/>
                  </a:lnTo>
                  <a:lnTo>
                    <a:pt x="456" y="1906"/>
                  </a:lnTo>
                  <a:lnTo>
                    <a:pt x="436" y="1903"/>
                  </a:lnTo>
                  <a:lnTo>
                    <a:pt x="419" y="1895"/>
                  </a:lnTo>
                  <a:lnTo>
                    <a:pt x="403" y="1884"/>
                  </a:lnTo>
                  <a:lnTo>
                    <a:pt x="198" y="1669"/>
                  </a:lnTo>
                  <a:lnTo>
                    <a:pt x="187" y="1654"/>
                  </a:lnTo>
                  <a:lnTo>
                    <a:pt x="181" y="1637"/>
                  </a:lnTo>
                  <a:lnTo>
                    <a:pt x="178" y="1616"/>
                  </a:lnTo>
                  <a:lnTo>
                    <a:pt x="181" y="1598"/>
                  </a:lnTo>
                  <a:lnTo>
                    <a:pt x="187" y="1581"/>
                  </a:lnTo>
                  <a:lnTo>
                    <a:pt x="227" y="1513"/>
                  </a:lnTo>
                  <a:lnTo>
                    <a:pt x="236" y="1491"/>
                  </a:lnTo>
                  <a:lnTo>
                    <a:pt x="241" y="1465"/>
                  </a:lnTo>
                  <a:lnTo>
                    <a:pt x="240" y="1437"/>
                  </a:lnTo>
                  <a:lnTo>
                    <a:pt x="233" y="1414"/>
                  </a:lnTo>
                  <a:lnTo>
                    <a:pt x="209" y="1352"/>
                  </a:lnTo>
                  <a:lnTo>
                    <a:pt x="198" y="1330"/>
                  </a:lnTo>
                  <a:lnTo>
                    <a:pt x="181" y="1310"/>
                  </a:lnTo>
                  <a:lnTo>
                    <a:pt x="159" y="1293"/>
                  </a:lnTo>
                  <a:lnTo>
                    <a:pt x="138" y="1284"/>
                  </a:lnTo>
                  <a:lnTo>
                    <a:pt x="53" y="1257"/>
                  </a:lnTo>
                  <a:lnTo>
                    <a:pt x="32" y="1247"/>
                  </a:lnTo>
                  <a:lnTo>
                    <a:pt x="15" y="1230"/>
                  </a:lnTo>
                  <a:lnTo>
                    <a:pt x="5" y="1210"/>
                  </a:lnTo>
                  <a:lnTo>
                    <a:pt x="0" y="1186"/>
                  </a:lnTo>
                  <a:lnTo>
                    <a:pt x="6" y="888"/>
                  </a:lnTo>
                  <a:lnTo>
                    <a:pt x="11" y="865"/>
                  </a:lnTo>
                  <a:lnTo>
                    <a:pt x="23" y="844"/>
                  </a:lnTo>
                  <a:lnTo>
                    <a:pt x="40" y="827"/>
                  </a:lnTo>
                  <a:lnTo>
                    <a:pt x="62" y="818"/>
                  </a:lnTo>
                  <a:lnTo>
                    <a:pt x="147" y="796"/>
                  </a:lnTo>
                  <a:lnTo>
                    <a:pt x="161" y="789"/>
                  </a:lnTo>
                  <a:lnTo>
                    <a:pt x="176" y="775"/>
                  </a:lnTo>
                  <a:lnTo>
                    <a:pt x="193" y="755"/>
                  </a:lnTo>
                  <a:lnTo>
                    <a:pt x="209" y="733"/>
                  </a:lnTo>
                  <a:lnTo>
                    <a:pt x="224" y="711"/>
                  </a:lnTo>
                  <a:lnTo>
                    <a:pt x="235" y="693"/>
                  </a:lnTo>
                  <a:lnTo>
                    <a:pt x="244" y="677"/>
                  </a:lnTo>
                  <a:lnTo>
                    <a:pt x="250" y="654"/>
                  </a:lnTo>
                  <a:lnTo>
                    <a:pt x="253" y="628"/>
                  </a:lnTo>
                  <a:lnTo>
                    <a:pt x="250" y="601"/>
                  </a:lnTo>
                  <a:lnTo>
                    <a:pt x="241" y="578"/>
                  </a:lnTo>
                  <a:lnTo>
                    <a:pt x="201" y="502"/>
                  </a:lnTo>
                  <a:lnTo>
                    <a:pt x="195" y="485"/>
                  </a:lnTo>
                  <a:lnTo>
                    <a:pt x="193" y="467"/>
                  </a:lnTo>
                  <a:lnTo>
                    <a:pt x="196" y="447"/>
                  </a:lnTo>
                  <a:lnTo>
                    <a:pt x="202" y="430"/>
                  </a:lnTo>
                  <a:lnTo>
                    <a:pt x="215" y="414"/>
                  </a:lnTo>
                  <a:lnTo>
                    <a:pt x="430" y="209"/>
                  </a:lnTo>
                  <a:lnTo>
                    <a:pt x="444" y="198"/>
                  </a:lnTo>
                  <a:lnTo>
                    <a:pt x="462" y="191"/>
                  </a:lnTo>
                  <a:lnTo>
                    <a:pt x="482" y="188"/>
                  </a:lnTo>
                  <a:lnTo>
                    <a:pt x="501" y="191"/>
                  </a:lnTo>
                  <a:lnTo>
                    <a:pt x="518" y="198"/>
                  </a:lnTo>
                  <a:lnTo>
                    <a:pt x="584" y="238"/>
                  </a:lnTo>
                  <a:lnTo>
                    <a:pt x="607" y="247"/>
                  </a:lnTo>
                  <a:lnTo>
                    <a:pt x="634" y="250"/>
                  </a:lnTo>
                  <a:lnTo>
                    <a:pt x="660" y="249"/>
                  </a:lnTo>
                  <a:lnTo>
                    <a:pt x="683" y="243"/>
                  </a:lnTo>
                  <a:lnTo>
                    <a:pt x="759" y="212"/>
                  </a:lnTo>
                  <a:lnTo>
                    <a:pt x="782" y="201"/>
                  </a:lnTo>
                  <a:lnTo>
                    <a:pt x="802" y="182"/>
                  </a:lnTo>
                  <a:lnTo>
                    <a:pt x="819" y="162"/>
                  </a:lnTo>
                  <a:lnTo>
                    <a:pt x="828" y="139"/>
                  </a:lnTo>
                  <a:lnTo>
                    <a:pt x="855" y="52"/>
                  </a:lnTo>
                  <a:lnTo>
                    <a:pt x="865" y="32"/>
                  </a:lnTo>
                  <a:lnTo>
                    <a:pt x="882" y="15"/>
                  </a:lnTo>
                  <a:lnTo>
                    <a:pt x="904" y="3"/>
                  </a:lnTo>
                  <a:lnTo>
                    <a:pt x="9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</p:grpSp>
      <p:grpSp>
        <p:nvGrpSpPr>
          <p:cNvPr id="62" name="Группа 35"/>
          <p:cNvGrpSpPr/>
          <p:nvPr/>
        </p:nvGrpSpPr>
        <p:grpSpPr>
          <a:xfrm>
            <a:off x="5508847" y="6711835"/>
            <a:ext cx="908543" cy="898521"/>
            <a:chOff x="4291013" y="1649413"/>
            <a:chExt cx="3597276" cy="3557588"/>
          </a:xfrm>
          <a:solidFill>
            <a:schemeClr val="bg1"/>
          </a:solidFill>
        </p:grpSpPr>
        <p:sp>
          <p:nvSpPr>
            <p:cNvPr id="63" name="Freeform 229"/>
            <p:cNvSpPr>
              <a:spLocks/>
            </p:cNvSpPr>
            <p:nvPr/>
          </p:nvSpPr>
          <p:spPr bwMode="auto">
            <a:xfrm>
              <a:off x="4578351" y="1900238"/>
              <a:ext cx="3309938" cy="3306763"/>
            </a:xfrm>
            <a:custGeom>
              <a:avLst/>
              <a:gdLst>
                <a:gd name="T0" fmla="*/ 2474 w 4171"/>
                <a:gd name="T1" fmla="*/ 37 h 4168"/>
                <a:gd name="T2" fmla="*/ 2954 w 4171"/>
                <a:gd name="T3" fmla="*/ 190 h 4168"/>
                <a:gd name="T4" fmla="*/ 3376 w 4171"/>
                <a:gd name="T5" fmla="*/ 448 h 4168"/>
                <a:gd name="T6" fmla="*/ 3723 w 4171"/>
                <a:gd name="T7" fmla="*/ 795 h 4168"/>
                <a:gd name="T8" fmla="*/ 3982 w 4171"/>
                <a:gd name="T9" fmla="*/ 1216 h 4168"/>
                <a:gd name="T10" fmla="*/ 4134 w 4171"/>
                <a:gd name="T11" fmla="*/ 1696 h 4168"/>
                <a:gd name="T12" fmla="*/ 4167 w 4171"/>
                <a:gd name="T13" fmla="*/ 2216 h 4168"/>
                <a:gd name="T14" fmla="*/ 4072 w 4171"/>
                <a:gd name="T15" fmla="*/ 2719 h 4168"/>
                <a:gd name="T16" fmla="*/ 3865 w 4171"/>
                <a:gd name="T17" fmla="*/ 3171 h 4168"/>
                <a:gd name="T18" fmla="*/ 3560 w 4171"/>
                <a:gd name="T19" fmla="*/ 3558 h 4168"/>
                <a:gd name="T20" fmla="*/ 3173 w 4171"/>
                <a:gd name="T21" fmla="*/ 3862 h 4168"/>
                <a:gd name="T22" fmla="*/ 2721 w 4171"/>
                <a:gd name="T23" fmla="*/ 4069 h 4168"/>
                <a:gd name="T24" fmla="*/ 2218 w 4171"/>
                <a:gd name="T25" fmla="*/ 4164 h 4168"/>
                <a:gd name="T26" fmla="*/ 1697 w 4171"/>
                <a:gd name="T27" fmla="*/ 4131 h 4168"/>
                <a:gd name="T28" fmla="*/ 1217 w 4171"/>
                <a:gd name="T29" fmla="*/ 3979 h 4168"/>
                <a:gd name="T30" fmla="*/ 796 w 4171"/>
                <a:gd name="T31" fmla="*/ 3720 h 4168"/>
                <a:gd name="T32" fmla="*/ 448 w 4171"/>
                <a:gd name="T33" fmla="*/ 3373 h 4168"/>
                <a:gd name="T34" fmla="*/ 191 w 4171"/>
                <a:gd name="T35" fmla="*/ 2952 h 4168"/>
                <a:gd name="T36" fmla="*/ 38 w 4171"/>
                <a:gd name="T37" fmla="*/ 2472 h 4168"/>
                <a:gd name="T38" fmla="*/ 5 w 4171"/>
                <a:gd name="T39" fmla="*/ 1959 h 4168"/>
                <a:gd name="T40" fmla="*/ 93 w 4171"/>
                <a:gd name="T41" fmla="*/ 1475 h 4168"/>
                <a:gd name="T42" fmla="*/ 284 w 4171"/>
                <a:gd name="T43" fmla="*/ 1037 h 4168"/>
                <a:gd name="T44" fmla="*/ 320 w 4171"/>
                <a:gd name="T45" fmla="*/ 1004 h 4168"/>
                <a:gd name="T46" fmla="*/ 561 w 4171"/>
                <a:gd name="T47" fmla="*/ 1214 h 4168"/>
                <a:gd name="T48" fmla="*/ 570 w 4171"/>
                <a:gd name="T49" fmla="*/ 1276 h 4168"/>
                <a:gd name="T50" fmla="*/ 469 w 4171"/>
                <a:gd name="T51" fmla="*/ 1508 h 4168"/>
                <a:gd name="T52" fmla="*/ 374 w 4171"/>
                <a:gd name="T53" fmla="*/ 1964 h 4168"/>
                <a:gd name="T54" fmla="*/ 408 w 4171"/>
                <a:gd name="T55" fmla="*/ 2445 h 4168"/>
                <a:gd name="T56" fmla="*/ 567 w 4171"/>
                <a:gd name="T57" fmla="*/ 2883 h 4168"/>
                <a:gd name="T58" fmla="*/ 833 w 4171"/>
                <a:gd name="T59" fmla="*/ 3256 h 4168"/>
                <a:gd name="T60" fmla="*/ 1187 w 4171"/>
                <a:gd name="T61" fmla="*/ 3545 h 4168"/>
                <a:gd name="T62" fmla="*/ 1610 w 4171"/>
                <a:gd name="T63" fmla="*/ 3733 h 4168"/>
                <a:gd name="T64" fmla="*/ 2086 w 4171"/>
                <a:gd name="T65" fmla="*/ 3799 h 4168"/>
                <a:gd name="T66" fmla="*/ 2561 w 4171"/>
                <a:gd name="T67" fmla="*/ 3733 h 4168"/>
                <a:gd name="T68" fmla="*/ 2984 w 4171"/>
                <a:gd name="T69" fmla="*/ 3545 h 4168"/>
                <a:gd name="T70" fmla="*/ 3338 w 4171"/>
                <a:gd name="T71" fmla="*/ 3256 h 4168"/>
                <a:gd name="T72" fmla="*/ 3604 w 4171"/>
                <a:gd name="T73" fmla="*/ 2883 h 4168"/>
                <a:gd name="T74" fmla="*/ 3764 w 4171"/>
                <a:gd name="T75" fmla="*/ 2445 h 4168"/>
                <a:gd name="T76" fmla="*/ 3797 w 4171"/>
                <a:gd name="T77" fmla="*/ 1961 h 4168"/>
                <a:gd name="T78" fmla="*/ 3700 w 4171"/>
                <a:gd name="T79" fmla="*/ 1497 h 4168"/>
                <a:gd name="T80" fmla="*/ 3485 w 4171"/>
                <a:gd name="T81" fmla="*/ 1090 h 4168"/>
                <a:gd name="T82" fmla="*/ 3172 w 4171"/>
                <a:gd name="T83" fmla="*/ 756 h 4168"/>
                <a:gd name="T84" fmla="*/ 2780 w 4171"/>
                <a:gd name="T85" fmla="*/ 515 h 4168"/>
                <a:gd name="T86" fmla="*/ 2328 w 4171"/>
                <a:gd name="T87" fmla="*/ 386 h 4168"/>
                <a:gd name="T88" fmla="*/ 1857 w 4171"/>
                <a:gd name="T89" fmla="*/ 384 h 4168"/>
                <a:gd name="T90" fmla="*/ 1427 w 4171"/>
                <a:gd name="T91" fmla="*/ 500 h 4168"/>
                <a:gd name="T92" fmla="*/ 1212 w 4171"/>
                <a:gd name="T93" fmla="*/ 606 h 4168"/>
                <a:gd name="T94" fmla="*/ 1158 w 4171"/>
                <a:gd name="T95" fmla="*/ 595 h 4168"/>
                <a:gd name="T96" fmla="*/ 940 w 4171"/>
                <a:gd name="T97" fmla="*/ 357 h 4168"/>
                <a:gd name="T98" fmla="*/ 962 w 4171"/>
                <a:gd name="T99" fmla="*/ 329 h 4168"/>
                <a:gd name="T100" fmla="*/ 1379 w 4171"/>
                <a:gd name="T101" fmla="*/ 124 h 4168"/>
                <a:gd name="T102" fmla="*/ 1842 w 4171"/>
                <a:gd name="T103" fmla="*/ 15 h 4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71" h="4168">
                  <a:moveTo>
                    <a:pt x="2086" y="0"/>
                  </a:moveTo>
                  <a:lnTo>
                    <a:pt x="2218" y="4"/>
                  </a:lnTo>
                  <a:lnTo>
                    <a:pt x="2348" y="17"/>
                  </a:lnTo>
                  <a:lnTo>
                    <a:pt x="2474" y="37"/>
                  </a:lnTo>
                  <a:lnTo>
                    <a:pt x="2600" y="65"/>
                  </a:lnTo>
                  <a:lnTo>
                    <a:pt x="2721" y="99"/>
                  </a:lnTo>
                  <a:lnTo>
                    <a:pt x="2840" y="141"/>
                  </a:lnTo>
                  <a:lnTo>
                    <a:pt x="2954" y="190"/>
                  </a:lnTo>
                  <a:lnTo>
                    <a:pt x="3066" y="245"/>
                  </a:lnTo>
                  <a:lnTo>
                    <a:pt x="3173" y="306"/>
                  </a:lnTo>
                  <a:lnTo>
                    <a:pt x="3276" y="373"/>
                  </a:lnTo>
                  <a:lnTo>
                    <a:pt x="3376" y="448"/>
                  </a:lnTo>
                  <a:lnTo>
                    <a:pt x="3471" y="526"/>
                  </a:lnTo>
                  <a:lnTo>
                    <a:pt x="3560" y="610"/>
                  </a:lnTo>
                  <a:lnTo>
                    <a:pt x="3644" y="700"/>
                  </a:lnTo>
                  <a:lnTo>
                    <a:pt x="3723" y="795"/>
                  </a:lnTo>
                  <a:lnTo>
                    <a:pt x="3797" y="894"/>
                  </a:lnTo>
                  <a:lnTo>
                    <a:pt x="3865" y="997"/>
                  </a:lnTo>
                  <a:lnTo>
                    <a:pt x="3927" y="1105"/>
                  </a:lnTo>
                  <a:lnTo>
                    <a:pt x="3982" y="1216"/>
                  </a:lnTo>
                  <a:lnTo>
                    <a:pt x="4030" y="1331"/>
                  </a:lnTo>
                  <a:lnTo>
                    <a:pt x="4072" y="1449"/>
                  </a:lnTo>
                  <a:lnTo>
                    <a:pt x="4107" y="1572"/>
                  </a:lnTo>
                  <a:lnTo>
                    <a:pt x="4134" y="1696"/>
                  </a:lnTo>
                  <a:lnTo>
                    <a:pt x="4154" y="1822"/>
                  </a:lnTo>
                  <a:lnTo>
                    <a:pt x="4167" y="1952"/>
                  </a:lnTo>
                  <a:lnTo>
                    <a:pt x="4171" y="2084"/>
                  </a:lnTo>
                  <a:lnTo>
                    <a:pt x="4167" y="2216"/>
                  </a:lnTo>
                  <a:lnTo>
                    <a:pt x="4154" y="2346"/>
                  </a:lnTo>
                  <a:lnTo>
                    <a:pt x="4134" y="2472"/>
                  </a:lnTo>
                  <a:lnTo>
                    <a:pt x="4107" y="2598"/>
                  </a:lnTo>
                  <a:lnTo>
                    <a:pt x="4072" y="2719"/>
                  </a:lnTo>
                  <a:lnTo>
                    <a:pt x="4030" y="2837"/>
                  </a:lnTo>
                  <a:lnTo>
                    <a:pt x="3982" y="2952"/>
                  </a:lnTo>
                  <a:lnTo>
                    <a:pt x="3927" y="3063"/>
                  </a:lnTo>
                  <a:lnTo>
                    <a:pt x="3865" y="3171"/>
                  </a:lnTo>
                  <a:lnTo>
                    <a:pt x="3797" y="3274"/>
                  </a:lnTo>
                  <a:lnTo>
                    <a:pt x="3723" y="3373"/>
                  </a:lnTo>
                  <a:lnTo>
                    <a:pt x="3644" y="3468"/>
                  </a:lnTo>
                  <a:lnTo>
                    <a:pt x="3560" y="3558"/>
                  </a:lnTo>
                  <a:lnTo>
                    <a:pt x="3471" y="3642"/>
                  </a:lnTo>
                  <a:lnTo>
                    <a:pt x="3376" y="3720"/>
                  </a:lnTo>
                  <a:lnTo>
                    <a:pt x="3276" y="3795"/>
                  </a:lnTo>
                  <a:lnTo>
                    <a:pt x="3173" y="3862"/>
                  </a:lnTo>
                  <a:lnTo>
                    <a:pt x="3066" y="3924"/>
                  </a:lnTo>
                  <a:lnTo>
                    <a:pt x="2954" y="3979"/>
                  </a:lnTo>
                  <a:lnTo>
                    <a:pt x="2840" y="4027"/>
                  </a:lnTo>
                  <a:lnTo>
                    <a:pt x="2721" y="4069"/>
                  </a:lnTo>
                  <a:lnTo>
                    <a:pt x="2600" y="4104"/>
                  </a:lnTo>
                  <a:lnTo>
                    <a:pt x="2474" y="4131"/>
                  </a:lnTo>
                  <a:lnTo>
                    <a:pt x="2348" y="4151"/>
                  </a:lnTo>
                  <a:lnTo>
                    <a:pt x="2218" y="4164"/>
                  </a:lnTo>
                  <a:lnTo>
                    <a:pt x="2086" y="4168"/>
                  </a:lnTo>
                  <a:lnTo>
                    <a:pt x="1953" y="4164"/>
                  </a:lnTo>
                  <a:lnTo>
                    <a:pt x="1824" y="4151"/>
                  </a:lnTo>
                  <a:lnTo>
                    <a:pt x="1697" y="4131"/>
                  </a:lnTo>
                  <a:lnTo>
                    <a:pt x="1573" y="4104"/>
                  </a:lnTo>
                  <a:lnTo>
                    <a:pt x="1450" y="4069"/>
                  </a:lnTo>
                  <a:lnTo>
                    <a:pt x="1332" y="4027"/>
                  </a:lnTo>
                  <a:lnTo>
                    <a:pt x="1217" y="3979"/>
                  </a:lnTo>
                  <a:lnTo>
                    <a:pt x="1106" y="3924"/>
                  </a:lnTo>
                  <a:lnTo>
                    <a:pt x="998" y="3862"/>
                  </a:lnTo>
                  <a:lnTo>
                    <a:pt x="895" y="3795"/>
                  </a:lnTo>
                  <a:lnTo>
                    <a:pt x="796" y="3720"/>
                  </a:lnTo>
                  <a:lnTo>
                    <a:pt x="702" y="3642"/>
                  </a:lnTo>
                  <a:lnTo>
                    <a:pt x="612" y="3558"/>
                  </a:lnTo>
                  <a:lnTo>
                    <a:pt x="527" y="3468"/>
                  </a:lnTo>
                  <a:lnTo>
                    <a:pt x="448" y="3373"/>
                  </a:lnTo>
                  <a:lnTo>
                    <a:pt x="374" y="3274"/>
                  </a:lnTo>
                  <a:lnTo>
                    <a:pt x="306" y="3171"/>
                  </a:lnTo>
                  <a:lnTo>
                    <a:pt x="246" y="3063"/>
                  </a:lnTo>
                  <a:lnTo>
                    <a:pt x="191" y="2952"/>
                  </a:lnTo>
                  <a:lnTo>
                    <a:pt x="141" y="2837"/>
                  </a:lnTo>
                  <a:lnTo>
                    <a:pt x="100" y="2719"/>
                  </a:lnTo>
                  <a:lnTo>
                    <a:pt x="65" y="2598"/>
                  </a:lnTo>
                  <a:lnTo>
                    <a:pt x="38" y="2472"/>
                  </a:lnTo>
                  <a:lnTo>
                    <a:pt x="17" y="2346"/>
                  </a:lnTo>
                  <a:lnTo>
                    <a:pt x="5" y="2216"/>
                  </a:lnTo>
                  <a:lnTo>
                    <a:pt x="0" y="2084"/>
                  </a:lnTo>
                  <a:lnTo>
                    <a:pt x="5" y="1959"/>
                  </a:lnTo>
                  <a:lnTo>
                    <a:pt x="16" y="1833"/>
                  </a:lnTo>
                  <a:lnTo>
                    <a:pt x="35" y="1712"/>
                  </a:lnTo>
                  <a:lnTo>
                    <a:pt x="60" y="1592"/>
                  </a:lnTo>
                  <a:lnTo>
                    <a:pt x="93" y="1475"/>
                  </a:lnTo>
                  <a:lnTo>
                    <a:pt x="131" y="1361"/>
                  </a:lnTo>
                  <a:lnTo>
                    <a:pt x="177" y="1249"/>
                  </a:lnTo>
                  <a:lnTo>
                    <a:pt x="228" y="1141"/>
                  </a:lnTo>
                  <a:lnTo>
                    <a:pt x="284" y="1037"/>
                  </a:lnTo>
                  <a:lnTo>
                    <a:pt x="290" y="1028"/>
                  </a:lnTo>
                  <a:lnTo>
                    <a:pt x="298" y="1018"/>
                  </a:lnTo>
                  <a:lnTo>
                    <a:pt x="308" y="1010"/>
                  </a:lnTo>
                  <a:lnTo>
                    <a:pt x="320" y="1004"/>
                  </a:lnTo>
                  <a:lnTo>
                    <a:pt x="333" y="1003"/>
                  </a:lnTo>
                  <a:lnTo>
                    <a:pt x="348" y="1007"/>
                  </a:lnTo>
                  <a:lnTo>
                    <a:pt x="364" y="1018"/>
                  </a:lnTo>
                  <a:lnTo>
                    <a:pt x="561" y="1214"/>
                  </a:lnTo>
                  <a:lnTo>
                    <a:pt x="570" y="1229"/>
                  </a:lnTo>
                  <a:lnTo>
                    <a:pt x="574" y="1244"/>
                  </a:lnTo>
                  <a:lnTo>
                    <a:pt x="574" y="1260"/>
                  </a:lnTo>
                  <a:lnTo>
                    <a:pt x="570" y="1276"/>
                  </a:lnTo>
                  <a:lnTo>
                    <a:pt x="566" y="1289"/>
                  </a:lnTo>
                  <a:lnTo>
                    <a:pt x="560" y="1300"/>
                  </a:lnTo>
                  <a:lnTo>
                    <a:pt x="512" y="1402"/>
                  </a:lnTo>
                  <a:lnTo>
                    <a:pt x="469" y="1508"/>
                  </a:lnTo>
                  <a:lnTo>
                    <a:pt x="435" y="1618"/>
                  </a:lnTo>
                  <a:lnTo>
                    <a:pt x="407" y="1731"/>
                  </a:lnTo>
                  <a:lnTo>
                    <a:pt x="386" y="1846"/>
                  </a:lnTo>
                  <a:lnTo>
                    <a:pt x="374" y="1964"/>
                  </a:lnTo>
                  <a:lnTo>
                    <a:pt x="370" y="2084"/>
                  </a:lnTo>
                  <a:lnTo>
                    <a:pt x="374" y="2207"/>
                  </a:lnTo>
                  <a:lnTo>
                    <a:pt x="386" y="2326"/>
                  </a:lnTo>
                  <a:lnTo>
                    <a:pt x="408" y="2445"/>
                  </a:lnTo>
                  <a:lnTo>
                    <a:pt x="436" y="2559"/>
                  </a:lnTo>
                  <a:lnTo>
                    <a:pt x="473" y="2671"/>
                  </a:lnTo>
                  <a:lnTo>
                    <a:pt x="516" y="2778"/>
                  </a:lnTo>
                  <a:lnTo>
                    <a:pt x="567" y="2883"/>
                  </a:lnTo>
                  <a:lnTo>
                    <a:pt x="623" y="2982"/>
                  </a:lnTo>
                  <a:lnTo>
                    <a:pt x="687" y="3078"/>
                  </a:lnTo>
                  <a:lnTo>
                    <a:pt x="757" y="3169"/>
                  </a:lnTo>
                  <a:lnTo>
                    <a:pt x="833" y="3256"/>
                  </a:lnTo>
                  <a:lnTo>
                    <a:pt x="914" y="3336"/>
                  </a:lnTo>
                  <a:lnTo>
                    <a:pt x="1000" y="3412"/>
                  </a:lnTo>
                  <a:lnTo>
                    <a:pt x="1091" y="3482"/>
                  </a:lnTo>
                  <a:lnTo>
                    <a:pt x="1187" y="3545"/>
                  </a:lnTo>
                  <a:lnTo>
                    <a:pt x="1286" y="3602"/>
                  </a:lnTo>
                  <a:lnTo>
                    <a:pt x="1391" y="3653"/>
                  </a:lnTo>
                  <a:lnTo>
                    <a:pt x="1499" y="3697"/>
                  </a:lnTo>
                  <a:lnTo>
                    <a:pt x="1610" y="3733"/>
                  </a:lnTo>
                  <a:lnTo>
                    <a:pt x="1726" y="3762"/>
                  </a:lnTo>
                  <a:lnTo>
                    <a:pt x="1843" y="3782"/>
                  </a:lnTo>
                  <a:lnTo>
                    <a:pt x="1963" y="3795"/>
                  </a:lnTo>
                  <a:lnTo>
                    <a:pt x="2086" y="3799"/>
                  </a:lnTo>
                  <a:lnTo>
                    <a:pt x="2208" y="3795"/>
                  </a:lnTo>
                  <a:lnTo>
                    <a:pt x="2328" y="3782"/>
                  </a:lnTo>
                  <a:lnTo>
                    <a:pt x="2447" y="3762"/>
                  </a:lnTo>
                  <a:lnTo>
                    <a:pt x="2561" y="3733"/>
                  </a:lnTo>
                  <a:lnTo>
                    <a:pt x="2673" y="3697"/>
                  </a:lnTo>
                  <a:lnTo>
                    <a:pt x="2780" y="3653"/>
                  </a:lnTo>
                  <a:lnTo>
                    <a:pt x="2885" y="3602"/>
                  </a:lnTo>
                  <a:lnTo>
                    <a:pt x="2984" y="3545"/>
                  </a:lnTo>
                  <a:lnTo>
                    <a:pt x="3081" y="3482"/>
                  </a:lnTo>
                  <a:lnTo>
                    <a:pt x="3172" y="3412"/>
                  </a:lnTo>
                  <a:lnTo>
                    <a:pt x="3258" y="3336"/>
                  </a:lnTo>
                  <a:lnTo>
                    <a:pt x="3338" y="3256"/>
                  </a:lnTo>
                  <a:lnTo>
                    <a:pt x="3414" y="3169"/>
                  </a:lnTo>
                  <a:lnTo>
                    <a:pt x="3485" y="3078"/>
                  </a:lnTo>
                  <a:lnTo>
                    <a:pt x="3548" y="2982"/>
                  </a:lnTo>
                  <a:lnTo>
                    <a:pt x="3604" y="2883"/>
                  </a:lnTo>
                  <a:lnTo>
                    <a:pt x="3655" y="2778"/>
                  </a:lnTo>
                  <a:lnTo>
                    <a:pt x="3700" y="2671"/>
                  </a:lnTo>
                  <a:lnTo>
                    <a:pt x="3735" y="2559"/>
                  </a:lnTo>
                  <a:lnTo>
                    <a:pt x="3764" y="2445"/>
                  </a:lnTo>
                  <a:lnTo>
                    <a:pt x="3785" y="2326"/>
                  </a:lnTo>
                  <a:lnTo>
                    <a:pt x="3797" y="2207"/>
                  </a:lnTo>
                  <a:lnTo>
                    <a:pt x="3801" y="2084"/>
                  </a:lnTo>
                  <a:lnTo>
                    <a:pt x="3797" y="1961"/>
                  </a:lnTo>
                  <a:lnTo>
                    <a:pt x="3785" y="1842"/>
                  </a:lnTo>
                  <a:lnTo>
                    <a:pt x="3764" y="1725"/>
                  </a:lnTo>
                  <a:lnTo>
                    <a:pt x="3735" y="1609"/>
                  </a:lnTo>
                  <a:lnTo>
                    <a:pt x="3700" y="1497"/>
                  </a:lnTo>
                  <a:lnTo>
                    <a:pt x="3655" y="1390"/>
                  </a:lnTo>
                  <a:lnTo>
                    <a:pt x="3604" y="1285"/>
                  </a:lnTo>
                  <a:lnTo>
                    <a:pt x="3548" y="1186"/>
                  </a:lnTo>
                  <a:lnTo>
                    <a:pt x="3485" y="1090"/>
                  </a:lnTo>
                  <a:lnTo>
                    <a:pt x="3414" y="999"/>
                  </a:lnTo>
                  <a:lnTo>
                    <a:pt x="3338" y="913"/>
                  </a:lnTo>
                  <a:lnTo>
                    <a:pt x="3258" y="832"/>
                  </a:lnTo>
                  <a:lnTo>
                    <a:pt x="3172" y="756"/>
                  </a:lnTo>
                  <a:lnTo>
                    <a:pt x="3081" y="686"/>
                  </a:lnTo>
                  <a:lnTo>
                    <a:pt x="2984" y="623"/>
                  </a:lnTo>
                  <a:lnTo>
                    <a:pt x="2885" y="566"/>
                  </a:lnTo>
                  <a:lnTo>
                    <a:pt x="2780" y="515"/>
                  </a:lnTo>
                  <a:lnTo>
                    <a:pt x="2673" y="473"/>
                  </a:lnTo>
                  <a:lnTo>
                    <a:pt x="2561" y="435"/>
                  </a:lnTo>
                  <a:lnTo>
                    <a:pt x="2447" y="408"/>
                  </a:lnTo>
                  <a:lnTo>
                    <a:pt x="2328" y="386"/>
                  </a:lnTo>
                  <a:lnTo>
                    <a:pt x="2208" y="373"/>
                  </a:lnTo>
                  <a:lnTo>
                    <a:pt x="2086" y="369"/>
                  </a:lnTo>
                  <a:lnTo>
                    <a:pt x="1970" y="373"/>
                  </a:lnTo>
                  <a:lnTo>
                    <a:pt x="1857" y="384"/>
                  </a:lnTo>
                  <a:lnTo>
                    <a:pt x="1745" y="404"/>
                  </a:lnTo>
                  <a:lnTo>
                    <a:pt x="1636" y="429"/>
                  </a:lnTo>
                  <a:lnTo>
                    <a:pt x="1530" y="462"/>
                  </a:lnTo>
                  <a:lnTo>
                    <a:pt x="1427" y="500"/>
                  </a:lnTo>
                  <a:lnTo>
                    <a:pt x="1328" y="546"/>
                  </a:lnTo>
                  <a:lnTo>
                    <a:pt x="1231" y="597"/>
                  </a:lnTo>
                  <a:lnTo>
                    <a:pt x="1223" y="602"/>
                  </a:lnTo>
                  <a:lnTo>
                    <a:pt x="1212" y="606"/>
                  </a:lnTo>
                  <a:lnTo>
                    <a:pt x="1199" y="610"/>
                  </a:lnTo>
                  <a:lnTo>
                    <a:pt x="1186" y="610"/>
                  </a:lnTo>
                  <a:lnTo>
                    <a:pt x="1172" y="606"/>
                  </a:lnTo>
                  <a:lnTo>
                    <a:pt x="1158" y="595"/>
                  </a:lnTo>
                  <a:lnTo>
                    <a:pt x="954" y="393"/>
                  </a:lnTo>
                  <a:lnTo>
                    <a:pt x="945" y="379"/>
                  </a:lnTo>
                  <a:lnTo>
                    <a:pt x="940" y="367"/>
                  </a:lnTo>
                  <a:lnTo>
                    <a:pt x="940" y="357"/>
                  </a:lnTo>
                  <a:lnTo>
                    <a:pt x="943" y="347"/>
                  </a:lnTo>
                  <a:lnTo>
                    <a:pt x="949" y="340"/>
                  </a:lnTo>
                  <a:lnTo>
                    <a:pt x="956" y="335"/>
                  </a:lnTo>
                  <a:lnTo>
                    <a:pt x="962" y="329"/>
                  </a:lnTo>
                  <a:lnTo>
                    <a:pt x="1062" y="270"/>
                  </a:lnTo>
                  <a:lnTo>
                    <a:pt x="1164" y="215"/>
                  </a:lnTo>
                  <a:lnTo>
                    <a:pt x="1270" y="167"/>
                  </a:lnTo>
                  <a:lnTo>
                    <a:pt x="1379" y="124"/>
                  </a:lnTo>
                  <a:lnTo>
                    <a:pt x="1490" y="87"/>
                  </a:lnTo>
                  <a:lnTo>
                    <a:pt x="1605" y="57"/>
                  </a:lnTo>
                  <a:lnTo>
                    <a:pt x="1722" y="32"/>
                  </a:lnTo>
                  <a:lnTo>
                    <a:pt x="1842" y="15"/>
                  </a:lnTo>
                  <a:lnTo>
                    <a:pt x="1963" y="4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  <p:sp>
          <p:nvSpPr>
            <p:cNvPr id="64" name="Freeform 230"/>
            <p:cNvSpPr>
              <a:spLocks/>
            </p:cNvSpPr>
            <p:nvPr/>
          </p:nvSpPr>
          <p:spPr bwMode="auto">
            <a:xfrm>
              <a:off x="4291013" y="1649413"/>
              <a:ext cx="2017713" cy="2017713"/>
            </a:xfrm>
            <a:custGeom>
              <a:avLst/>
              <a:gdLst>
                <a:gd name="T0" fmla="*/ 444 w 2541"/>
                <a:gd name="T1" fmla="*/ 3 h 2542"/>
                <a:gd name="T2" fmla="*/ 485 w 2541"/>
                <a:gd name="T3" fmla="*/ 27 h 2542"/>
                <a:gd name="T4" fmla="*/ 780 w 2541"/>
                <a:gd name="T5" fmla="*/ 325 h 2542"/>
                <a:gd name="T6" fmla="*/ 809 w 2541"/>
                <a:gd name="T7" fmla="*/ 374 h 2542"/>
                <a:gd name="T8" fmla="*/ 823 w 2541"/>
                <a:gd name="T9" fmla="*/ 424 h 2542"/>
                <a:gd name="T10" fmla="*/ 820 w 2541"/>
                <a:gd name="T11" fmla="*/ 468 h 2542"/>
                <a:gd name="T12" fmla="*/ 816 w 2541"/>
                <a:gd name="T13" fmla="*/ 511 h 2542"/>
                <a:gd name="T14" fmla="*/ 831 w 2541"/>
                <a:gd name="T15" fmla="*/ 560 h 2542"/>
                <a:gd name="T16" fmla="*/ 859 w 2541"/>
                <a:gd name="T17" fmla="*/ 610 h 2542"/>
                <a:gd name="T18" fmla="*/ 2448 w 2541"/>
                <a:gd name="T19" fmla="*/ 2199 h 2542"/>
                <a:gd name="T20" fmla="*/ 2490 w 2541"/>
                <a:gd name="T21" fmla="*/ 2259 h 2542"/>
                <a:gd name="T22" fmla="*/ 2525 w 2541"/>
                <a:gd name="T23" fmla="*/ 2333 h 2542"/>
                <a:gd name="T24" fmla="*/ 2540 w 2541"/>
                <a:gd name="T25" fmla="*/ 2406 h 2542"/>
                <a:gd name="T26" fmla="*/ 2540 w 2541"/>
                <a:gd name="T27" fmla="*/ 2460 h 2542"/>
                <a:gd name="T28" fmla="*/ 2519 w 2541"/>
                <a:gd name="T29" fmla="*/ 2505 h 2542"/>
                <a:gd name="T30" fmla="*/ 2479 w 2541"/>
                <a:gd name="T31" fmla="*/ 2534 h 2542"/>
                <a:gd name="T32" fmla="*/ 2427 w 2541"/>
                <a:gd name="T33" fmla="*/ 2542 h 2542"/>
                <a:gd name="T34" fmla="*/ 2372 w 2541"/>
                <a:gd name="T35" fmla="*/ 2534 h 2542"/>
                <a:gd name="T36" fmla="*/ 2296 w 2541"/>
                <a:gd name="T37" fmla="*/ 2508 h 2542"/>
                <a:gd name="T38" fmla="*/ 2227 w 2541"/>
                <a:gd name="T39" fmla="*/ 2468 h 2542"/>
                <a:gd name="T40" fmla="*/ 633 w 2541"/>
                <a:gd name="T41" fmla="*/ 877 h 2542"/>
                <a:gd name="T42" fmla="*/ 587 w 2541"/>
                <a:gd name="T43" fmla="*/ 843 h 2542"/>
                <a:gd name="T44" fmla="*/ 536 w 2541"/>
                <a:gd name="T45" fmla="*/ 821 h 2542"/>
                <a:gd name="T46" fmla="*/ 488 w 2541"/>
                <a:gd name="T47" fmla="*/ 815 h 2542"/>
                <a:gd name="T48" fmla="*/ 448 w 2541"/>
                <a:gd name="T49" fmla="*/ 822 h 2542"/>
                <a:gd name="T50" fmla="*/ 400 w 2541"/>
                <a:gd name="T51" fmla="*/ 817 h 2542"/>
                <a:gd name="T52" fmla="*/ 350 w 2541"/>
                <a:gd name="T53" fmla="*/ 794 h 2542"/>
                <a:gd name="T54" fmla="*/ 305 w 2541"/>
                <a:gd name="T55" fmla="*/ 760 h 2542"/>
                <a:gd name="T56" fmla="*/ 11 w 2541"/>
                <a:gd name="T57" fmla="*/ 464 h 2542"/>
                <a:gd name="T58" fmla="*/ 0 w 2541"/>
                <a:gd name="T59" fmla="*/ 423 h 2542"/>
                <a:gd name="T60" fmla="*/ 15 w 2541"/>
                <a:gd name="T61" fmla="*/ 387 h 2542"/>
                <a:gd name="T62" fmla="*/ 58 w 2541"/>
                <a:gd name="T63" fmla="*/ 361 h 2542"/>
                <a:gd name="T64" fmla="*/ 203 w 2541"/>
                <a:gd name="T65" fmla="*/ 310 h 2542"/>
                <a:gd name="T66" fmla="*/ 263 w 2541"/>
                <a:gd name="T67" fmla="*/ 263 h 2542"/>
                <a:gd name="T68" fmla="*/ 310 w 2541"/>
                <a:gd name="T69" fmla="*/ 202 h 2542"/>
                <a:gd name="T70" fmla="*/ 361 w 2541"/>
                <a:gd name="T71" fmla="*/ 56 h 2542"/>
                <a:gd name="T72" fmla="*/ 387 w 2541"/>
                <a:gd name="T73" fmla="*/ 15 h 2542"/>
                <a:gd name="T74" fmla="*/ 423 w 2541"/>
                <a:gd name="T75" fmla="*/ 0 h 2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41" h="2542">
                  <a:moveTo>
                    <a:pt x="423" y="0"/>
                  </a:moveTo>
                  <a:lnTo>
                    <a:pt x="444" y="3"/>
                  </a:lnTo>
                  <a:lnTo>
                    <a:pt x="464" y="11"/>
                  </a:lnTo>
                  <a:lnTo>
                    <a:pt x="485" y="27"/>
                  </a:lnTo>
                  <a:lnTo>
                    <a:pt x="761" y="303"/>
                  </a:lnTo>
                  <a:lnTo>
                    <a:pt x="780" y="325"/>
                  </a:lnTo>
                  <a:lnTo>
                    <a:pt x="795" y="348"/>
                  </a:lnTo>
                  <a:lnTo>
                    <a:pt x="809" y="374"/>
                  </a:lnTo>
                  <a:lnTo>
                    <a:pt x="817" y="399"/>
                  </a:lnTo>
                  <a:lnTo>
                    <a:pt x="823" y="424"/>
                  </a:lnTo>
                  <a:lnTo>
                    <a:pt x="823" y="447"/>
                  </a:lnTo>
                  <a:lnTo>
                    <a:pt x="820" y="468"/>
                  </a:lnTo>
                  <a:lnTo>
                    <a:pt x="816" y="487"/>
                  </a:lnTo>
                  <a:lnTo>
                    <a:pt x="816" y="511"/>
                  </a:lnTo>
                  <a:lnTo>
                    <a:pt x="821" y="536"/>
                  </a:lnTo>
                  <a:lnTo>
                    <a:pt x="831" y="560"/>
                  </a:lnTo>
                  <a:lnTo>
                    <a:pt x="843" y="586"/>
                  </a:lnTo>
                  <a:lnTo>
                    <a:pt x="859" y="610"/>
                  </a:lnTo>
                  <a:lnTo>
                    <a:pt x="878" y="632"/>
                  </a:lnTo>
                  <a:lnTo>
                    <a:pt x="2448" y="2199"/>
                  </a:lnTo>
                  <a:lnTo>
                    <a:pt x="2470" y="2227"/>
                  </a:lnTo>
                  <a:lnTo>
                    <a:pt x="2490" y="2259"/>
                  </a:lnTo>
                  <a:lnTo>
                    <a:pt x="2510" y="2296"/>
                  </a:lnTo>
                  <a:lnTo>
                    <a:pt x="2525" y="2333"/>
                  </a:lnTo>
                  <a:lnTo>
                    <a:pt x="2534" y="2370"/>
                  </a:lnTo>
                  <a:lnTo>
                    <a:pt x="2540" y="2406"/>
                  </a:lnTo>
                  <a:lnTo>
                    <a:pt x="2541" y="2432"/>
                  </a:lnTo>
                  <a:lnTo>
                    <a:pt x="2540" y="2460"/>
                  </a:lnTo>
                  <a:lnTo>
                    <a:pt x="2532" y="2483"/>
                  </a:lnTo>
                  <a:lnTo>
                    <a:pt x="2519" y="2505"/>
                  </a:lnTo>
                  <a:lnTo>
                    <a:pt x="2501" y="2522"/>
                  </a:lnTo>
                  <a:lnTo>
                    <a:pt x="2479" y="2534"/>
                  </a:lnTo>
                  <a:lnTo>
                    <a:pt x="2455" y="2541"/>
                  </a:lnTo>
                  <a:lnTo>
                    <a:pt x="2427" y="2542"/>
                  </a:lnTo>
                  <a:lnTo>
                    <a:pt x="2406" y="2539"/>
                  </a:lnTo>
                  <a:lnTo>
                    <a:pt x="2372" y="2534"/>
                  </a:lnTo>
                  <a:lnTo>
                    <a:pt x="2335" y="2523"/>
                  </a:lnTo>
                  <a:lnTo>
                    <a:pt x="2296" y="2508"/>
                  </a:lnTo>
                  <a:lnTo>
                    <a:pt x="2260" y="2489"/>
                  </a:lnTo>
                  <a:lnTo>
                    <a:pt x="2227" y="2468"/>
                  </a:lnTo>
                  <a:lnTo>
                    <a:pt x="2201" y="2444"/>
                  </a:lnTo>
                  <a:lnTo>
                    <a:pt x="633" y="877"/>
                  </a:lnTo>
                  <a:lnTo>
                    <a:pt x="611" y="858"/>
                  </a:lnTo>
                  <a:lnTo>
                    <a:pt x="587" y="843"/>
                  </a:lnTo>
                  <a:lnTo>
                    <a:pt x="562" y="830"/>
                  </a:lnTo>
                  <a:lnTo>
                    <a:pt x="536" y="821"/>
                  </a:lnTo>
                  <a:lnTo>
                    <a:pt x="511" y="815"/>
                  </a:lnTo>
                  <a:lnTo>
                    <a:pt x="488" y="815"/>
                  </a:lnTo>
                  <a:lnTo>
                    <a:pt x="469" y="818"/>
                  </a:lnTo>
                  <a:lnTo>
                    <a:pt x="448" y="822"/>
                  </a:lnTo>
                  <a:lnTo>
                    <a:pt x="424" y="822"/>
                  </a:lnTo>
                  <a:lnTo>
                    <a:pt x="400" y="817"/>
                  </a:lnTo>
                  <a:lnTo>
                    <a:pt x="375" y="807"/>
                  </a:lnTo>
                  <a:lnTo>
                    <a:pt x="350" y="794"/>
                  </a:lnTo>
                  <a:lnTo>
                    <a:pt x="325" y="779"/>
                  </a:lnTo>
                  <a:lnTo>
                    <a:pt x="305" y="760"/>
                  </a:lnTo>
                  <a:lnTo>
                    <a:pt x="28" y="485"/>
                  </a:lnTo>
                  <a:lnTo>
                    <a:pt x="11" y="464"/>
                  </a:lnTo>
                  <a:lnTo>
                    <a:pt x="3" y="443"/>
                  </a:lnTo>
                  <a:lnTo>
                    <a:pt x="0" y="423"/>
                  </a:lnTo>
                  <a:lnTo>
                    <a:pt x="4" y="403"/>
                  </a:lnTo>
                  <a:lnTo>
                    <a:pt x="15" y="387"/>
                  </a:lnTo>
                  <a:lnTo>
                    <a:pt x="33" y="372"/>
                  </a:lnTo>
                  <a:lnTo>
                    <a:pt x="58" y="361"/>
                  </a:lnTo>
                  <a:lnTo>
                    <a:pt x="171" y="323"/>
                  </a:lnTo>
                  <a:lnTo>
                    <a:pt x="203" y="310"/>
                  </a:lnTo>
                  <a:lnTo>
                    <a:pt x="234" y="289"/>
                  </a:lnTo>
                  <a:lnTo>
                    <a:pt x="263" y="263"/>
                  </a:lnTo>
                  <a:lnTo>
                    <a:pt x="289" y="234"/>
                  </a:lnTo>
                  <a:lnTo>
                    <a:pt x="310" y="202"/>
                  </a:lnTo>
                  <a:lnTo>
                    <a:pt x="324" y="171"/>
                  </a:lnTo>
                  <a:lnTo>
                    <a:pt x="361" y="56"/>
                  </a:lnTo>
                  <a:lnTo>
                    <a:pt x="372" y="33"/>
                  </a:lnTo>
                  <a:lnTo>
                    <a:pt x="387" y="15"/>
                  </a:lnTo>
                  <a:lnTo>
                    <a:pt x="404" y="4"/>
                  </a:lnTo>
                  <a:lnTo>
                    <a:pt x="4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  <p:sp>
          <p:nvSpPr>
            <p:cNvPr id="65" name="Freeform 231"/>
            <p:cNvSpPr>
              <a:spLocks/>
            </p:cNvSpPr>
            <p:nvPr/>
          </p:nvSpPr>
          <p:spPr bwMode="auto">
            <a:xfrm>
              <a:off x="5773738" y="3082925"/>
              <a:ext cx="930275" cy="941388"/>
            </a:xfrm>
            <a:custGeom>
              <a:avLst/>
              <a:gdLst>
                <a:gd name="T0" fmla="*/ 621 w 1171"/>
                <a:gd name="T1" fmla="*/ 1 h 1184"/>
                <a:gd name="T2" fmla="*/ 641 w 1171"/>
                <a:gd name="T3" fmla="*/ 3 h 1184"/>
                <a:gd name="T4" fmla="*/ 715 w 1171"/>
                <a:gd name="T5" fmla="*/ 15 h 1184"/>
                <a:gd name="T6" fmla="*/ 841 w 1171"/>
                <a:gd name="T7" fmla="*/ 60 h 1184"/>
                <a:gd name="T8" fmla="*/ 949 w 1171"/>
                <a:gd name="T9" fmla="*/ 129 h 1184"/>
                <a:gd name="T10" fmla="*/ 1042 w 1171"/>
                <a:gd name="T11" fmla="*/ 222 h 1184"/>
                <a:gd name="T12" fmla="*/ 1112 w 1171"/>
                <a:gd name="T13" fmla="*/ 332 h 1184"/>
                <a:gd name="T14" fmla="*/ 1156 w 1171"/>
                <a:gd name="T15" fmla="*/ 457 h 1184"/>
                <a:gd name="T16" fmla="*/ 1171 w 1171"/>
                <a:gd name="T17" fmla="*/ 592 h 1184"/>
                <a:gd name="T18" fmla="*/ 1156 w 1171"/>
                <a:gd name="T19" fmla="*/ 728 h 1184"/>
                <a:gd name="T20" fmla="*/ 1112 w 1171"/>
                <a:gd name="T21" fmla="*/ 852 h 1184"/>
                <a:gd name="T22" fmla="*/ 1042 w 1171"/>
                <a:gd name="T23" fmla="*/ 963 h 1184"/>
                <a:gd name="T24" fmla="*/ 949 w 1171"/>
                <a:gd name="T25" fmla="*/ 1055 h 1184"/>
                <a:gd name="T26" fmla="*/ 839 w 1171"/>
                <a:gd name="T27" fmla="*/ 1125 h 1184"/>
                <a:gd name="T28" fmla="*/ 715 w 1171"/>
                <a:gd name="T29" fmla="*/ 1169 h 1184"/>
                <a:gd name="T30" fmla="*/ 579 w 1171"/>
                <a:gd name="T31" fmla="*/ 1184 h 1184"/>
                <a:gd name="T32" fmla="*/ 438 w 1171"/>
                <a:gd name="T33" fmla="*/ 1168 h 1184"/>
                <a:gd name="T34" fmla="*/ 309 w 1171"/>
                <a:gd name="T35" fmla="*/ 1120 h 1184"/>
                <a:gd name="T36" fmla="*/ 197 w 1171"/>
                <a:gd name="T37" fmla="*/ 1045 h 1184"/>
                <a:gd name="T38" fmla="*/ 103 w 1171"/>
                <a:gd name="T39" fmla="*/ 947 h 1184"/>
                <a:gd name="T40" fmla="*/ 36 w 1171"/>
                <a:gd name="T41" fmla="*/ 830 h 1184"/>
                <a:gd name="T42" fmla="*/ 9 w 1171"/>
                <a:gd name="T43" fmla="*/ 756 h 1184"/>
                <a:gd name="T44" fmla="*/ 4 w 1171"/>
                <a:gd name="T45" fmla="*/ 734 h 1184"/>
                <a:gd name="T46" fmla="*/ 0 w 1171"/>
                <a:gd name="T47" fmla="*/ 712 h 1184"/>
                <a:gd name="T48" fmla="*/ 1 w 1171"/>
                <a:gd name="T49" fmla="*/ 694 h 1184"/>
                <a:gd name="T50" fmla="*/ 8 w 1171"/>
                <a:gd name="T51" fmla="*/ 686 h 1184"/>
                <a:gd name="T52" fmla="*/ 26 w 1171"/>
                <a:gd name="T53" fmla="*/ 694 h 1184"/>
                <a:gd name="T54" fmla="*/ 54 w 1171"/>
                <a:gd name="T55" fmla="*/ 721 h 1184"/>
                <a:gd name="T56" fmla="*/ 193 w 1171"/>
                <a:gd name="T57" fmla="*/ 855 h 1184"/>
                <a:gd name="T58" fmla="*/ 292 w 1171"/>
                <a:gd name="T59" fmla="*/ 920 h 1184"/>
                <a:gd name="T60" fmla="*/ 404 w 1171"/>
                <a:gd name="T61" fmla="*/ 965 h 1184"/>
                <a:gd name="T62" fmla="*/ 515 w 1171"/>
                <a:gd name="T63" fmla="*/ 989 h 1184"/>
                <a:gd name="T64" fmla="*/ 569 w 1171"/>
                <a:gd name="T65" fmla="*/ 991 h 1184"/>
                <a:gd name="T66" fmla="*/ 665 w 1171"/>
                <a:gd name="T67" fmla="*/ 978 h 1184"/>
                <a:gd name="T68" fmla="*/ 755 w 1171"/>
                <a:gd name="T69" fmla="*/ 940 h 1184"/>
                <a:gd name="T70" fmla="*/ 831 w 1171"/>
                <a:gd name="T71" fmla="*/ 880 h 1184"/>
                <a:gd name="T72" fmla="*/ 887 w 1171"/>
                <a:gd name="T73" fmla="*/ 800 h 1184"/>
                <a:gd name="T74" fmla="*/ 920 w 1171"/>
                <a:gd name="T75" fmla="*/ 709 h 1184"/>
                <a:gd name="T76" fmla="*/ 927 w 1171"/>
                <a:gd name="T77" fmla="*/ 610 h 1184"/>
                <a:gd name="T78" fmla="*/ 919 w 1171"/>
                <a:gd name="T79" fmla="*/ 527 h 1184"/>
                <a:gd name="T80" fmla="*/ 886 w 1171"/>
                <a:gd name="T81" fmla="*/ 412 h 1184"/>
                <a:gd name="T82" fmla="*/ 831 w 1171"/>
                <a:gd name="T83" fmla="*/ 303 h 1184"/>
                <a:gd name="T84" fmla="*/ 759 w 1171"/>
                <a:gd name="T85" fmla="*/ 212 h 1184"/>
                <a:gd name="T86" fmla="*/ 580 w 1171"/>
                <a:gd name="T87" fmla="*/ 31 h 1184"/>
                <a:gd name="T88" fmla="*/ 570 w 1171"/>
                <a:gd name="T89" fmla="*/ 14 h 1184"/>
                <a:gd name="T90" fmla="*/ 579 w 1171"/>
                <a:gd name="T91" fmla="*/ 4 h 1184"/>
                <a:gd name="T92" fmla="*/ 598 w 1171"/>
                <a:gd name="T93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71" h="1184">
                  <a:moveTo>
                    <a:pt x="609" y="0"/>
                  </a:moveTo>
                  <a:lnTo>
                    <a:pt x="621" y="1"/>
                  </a:lnTo>
                  <a:lnTo>
                    <a:pt x="632" y="1"/>
                  </a:lnTo>
                  <a:lnTo>
                    <a:pt x="641" y="3"/>
                  </a:lnTo>
                  <a:lnTo>
                    <a:pt x="649" y="4"/>
                  </a:lnTo>
                  <a:lnTo>
                    <a:pt x="715" y="15"/>
                  </a:lnTo>
                  <a:lnTo>
                    <a:pt x="778" y="34"/>
                  </a:lnTo>
                  <a:lnTo>
                    <a:pt x="841" y="60"/>
                  </a:lnTo>
                  <a:lnTo>
                    <a:pt x="897" y="92"/>
                  </a:lnTo>
                  <a:lnTo>
                    <a:pt x="949" y="129"/>
                  </a:lnTo>
                  <a:lnTo>
                    <a:pt x="999" y="173"/>
                  </a:lnTo>
                  <a:lnTo>
                    <a:pt x="1042" y="222"/>
                  </a:lnTo>
                  <a:lnTo>
                    <a:pt x="1080" y="275"/>
                  </a:lnTo>
                  <a:lnTo>
                    <a:pt x="1112" y="332"/>
                  </a:lnTo>
                  <a:lnTo>
                    <a:pt x="1137" y="392"/>
                  </a:lnTo>
                  <a:lnTo>
                    <a:pt x="1156" y="457"/>
                  </a:lnTo>
                  <a:lnTo>
                    <a:pt x="1169" y="523"/>
                  </a:lnTo>
                  <a:lnTo>
                    <a:pt x="1171" y="592"/>
                  </a:lnTo>
                  <a:lnTo>
                    <a:pt x="1169" y="661"/>
                  </a:lnTo>
                  <a:lnTo>
                    <a:pt x="1156" y="728"/>
                  </a:lnTo>
                  <a:lnTo>
                    <a:pt x="1137" y="792"/>
                  </a:lnTo>
                  <a:lnTo>
                    <a:pt x="1112" y="852"/>
                  </a:lnTo>
                  <a:lnTo>
                    <a:pt x="1079" y="910"/>
                  </a:lnTo>
                  <a:lnTo>
                    <a:pt x="1042" y="963"/>
                  </a:lnTo>
                  <a:lnTo>
                    <a:pt x="998" y="1011"/>
                  </a:lnTo>
                  <a:lnTo>
                    <a:pt x="949" y="1055"/>
                  </a:lnTo>
                  <a:lnTo>
                    <a:pt x="897" y="1092"/>
                  </a:lnTo>
                  <a:lnTo>
                    <a:pt x="839" y="1125"/>
                  </a:lnTo>
                  <a:lnTo>
                    <a:pt x="778" y="1150"/>
                  </a:lnTo>
                  <a:lnTo>
                    <a:pt x="715" y="1169"/>
                  </a:lnTo>
                  <a:lnTo>
                    <a:pt x="648" y="1181"/>
                  </a:lnTo>
                  <a:lnTo>
                    <a:pt x="579" y="1184"/>
                  </a:lnTo>
                  <a:lnTo>
                    <a:pt x="507" y="1180"/>
                  </a:lnTo>
                  <a:lnTo>
                    <a:pt x="438" y="1168"/>
                  </a:lnTo>
                  <a:lnTo>
                    <a:pt x="372" y="1147"/>
                  </a:lnTo>
                  <a:lnTo>
                    <a:pt x="309" y="1120"/>
                  </a:lnTo>
                  <a:lnTo>
                    <a:pt x="251" y="1085"/>
                  </a:lnTo>
                  <a:lnTo>
                    <a:pt x="197" y="1045"/>
                  </a:lnTo>
                  <a:lnTo>
                    <a:pt x="147" y="998"/>
                  </a:lnTo>
                  <a:lnTo>
                    <a:pt x="103" y="947"/>
                  </a:lnTo>
                  <a:lnTo>
                    <a:pt x="66" y="891"/>
                  </a:lnTo>
                  <a:lnTo>
                    <a:pt x="36" y="830"/>
                  </a:lnTo>
                  <a:lnTo>
                    <a:pt x="12" y="766"/>
                  </a:lnTo>
                  <a:lnTo>
                    <a:pt x="9" y="756"/>
                  </a:lnTo>
                  <a:lnTo>
                    <a:pt x="7" y="746"/>
                  </a:lnTo>
                  <a:lnTo>
                    <a:pt x="4" y="734"/>
                  </a:lnTo>
                  <a:lnTo>
                    <a:pt x="1" y="723"/>
                  </a:lnTo>
                  <a:lnTo>
                    <a:pt x="0" y="712"/>
                  </a:lnTo>
                  <a:lnTo>
                    <a:pt x="0" y="702"/>
                  </a:lnTo>
                  <a:lnTo>
                    <a:pt x="1" y="694"/>
                  </a:lnTo>
                  <a:lnTo>
                    <a:pt x="4" y="688"/>
                  </a:lnTo>
                  <a:lnTo>
                    <a:pt x="8" y="686"/>
                  </a:lnTo>
                  <a:lnTo>
                    <a:pt x="16" y="687"/>
                  </a:lnTo>
                  <a:lnTo>
                    <a:pt x="26" y="694"/>
                  </a:lnTo>
                  <a:lnTo>
                    <a:pt x="38" y="705"/>
                  </a:lnTo>
                  <a:lnTo>
                    <a:pt x="54" y="721"/>
                  </a:lnTo>
                  <a:lnTo>
                    <a:pt x="150" y="818"/>
                  </a:lnTo>
                  <a:lnTo>
                    <a:pt x="193" y="855"/>
                  </a:lnTo>
                  <a:lnTo>
                    <a:pt x="240" y="890"/>
                  </a:lnTo>
                  <a:lnTo>
                    <a:pt x="292" y="920"/>
                  </a:lnTo>
                  <a:lnTo>
                    <a:pt x="347" y="945"/>
                  </a:lnTo>
                  <a:lnTo>
                    <a:pt x="404" y="965"/>
                  </a:lnTo>
                  <a:lnTo>
                    <a:pt x="460" y="980"/>
                  </a:lnTo>
                  <a:lnTo>
                    <a:pt x="515" y="989"/>
                  </a:lnTo>
                  <a:lnTo>
                    <a:pt x="536" y="990"/>
                  </a:lnTo>
                  <a:lnTo>
                    <a:pt x="569" y="991"/>
                  </a:lnTo>
                  <a:lnTo>
                    <a:pt x="619" y="987"/>
                  </a:lnTo>
                  <a:lnTo>
                    <a:pt x="665" y="978"/>
                  </a:lnTo>
                  <a:lnTo>
                    <a:pt x="712" y="963"/>
                  </a:lnTo>
                  <a:lnTo>
                    <a:pt x="755" y="940"/>
                  </a:lnTo>
                  <a:lnTo>
                    <a:pt x="795" y="913"/>
                  </a:lnTo>
                  <a:lnTo>
                    <a:pt x="831" y="880"/>
                  </a:lnTo>
                  <a:lnTo>
                    <a:pt x="863" y="841"/>
                  </a:lnTo>
                  <a:lnTo>
                    <a:pt x="887" y="800"/>
                  </a:lnTo>
                  <a:lnTo>
                    <a:pt x="907" y="756"/>
                  </a:lnTo>
                  <a:lnTo>
                    <a:pt x="920" y="709"/>
                  </a:lnTo>
                  <a:lnTo>
                    <a:pt x="927" y="659"/>
                  </a:lnTo>
                  <a:lnTo>
                    <a:pt x="927" y="610"/>
                  </a:lnTo>
                  <a:lnTo>
                    <a:pt x="926" y="584"/>
                  </a:lnTo>
                  <a:lnTo>
                    <a:pt x="919" y="527"/>
                  </a:lnTo>
                  <a:lnTo>
                    <a:pt x="905" y="469"/>
                  </a:lnTo>
                  <a:lnTo>
                    <a:pt x="886" y="412"/>
                  </a:lnTo>
                  <a:lnTo>
                    <a:pt x="861" y="355"/>
                  </a:lnTo>
                  <a:lnTo>
                    <a:pt x="831" y="303"/>
                  </a:lnTo>
                  <a:lnTo>
                    <a:pt x="796" y="255"/>
                  </a:lnTo>
                  <a:lnTo>
                    <a:pt x="759" y="212"/>
                  </a:lnTo>
                  <a:lnTo>
                    <a:pt x="592" y="45"/>
                  </a:lnTo>
                  <a:lnTo>
                    <a:pt x="580" y="31"/>
                  </a:lnTo>
                  <a:lnTo>
                    <a:pt x="572" y="22"/>
                  </a:lnTo>
                  <a:lnTo>
                    <a:pt x="570" y="14"/>
                  </a:lnTo>
                  <a:lnTo>
                    <a:pt x="573" y="8"/>
                  </a:lnTo>
                  <a:lnTo>
                    <a:pt x="579" y="4"/>
                  </a:lnTo>
                  <a:lnTo>
                    <a:pt x="587" y="1"/>
                  </a:lnTo>
                  <a:lnTo>
                    <a:pt x="598" y="0"/>
                  </a:lnTo>
                  <a:lnTo>
                    <a:pt x="6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  <p:sp>
          <p:nvSpPr>
            <p:cNvPr id="66" name="Freeform 232"/>
            <p:cNvSpPr>
              <a:spLocks/>
            </p:cNvSpPr>
            <p:nvPr/>
          </p:nvSpPr>
          <p:spPr bwMode="auto">
            <a:xfrm>
              <a:off x="5170488" y="2490788"/>
              <a:ext cx="2127250" cy="2127250"/>
            </a:xfrm>
            <a:custGeom>
              <a:avLst/>
              <a:gdLst>
                <a:gd name="T0" fmla="*/ 1548 w 2681"/>
                <a:gd name="T1" fmla="*/ 15 h 2679"/>
                <a:gd name="T2" fmla="*/ 1839 w 2681"/>
                <a:gd name="T3" fmla="*/ 95 h 2679"/>
                <a:gd name="T4" fmla="*/ 2099 w 2681"/>
                <a:gd name="T5" fmla="*/ 236 h 2679"/>
                <a:gd name="T6" fmla="*/ 2321 w 2681"/>
                <a:gd name="T7" fmla="*/ 427 h 2679"/>
                <a:gd name="T8" fmla="*/ 2497 w 2681"/>
                <a:gd name="T9" fmla="*/ 663 h 2679"/>
                <a:gd name="T10" fmla="*/ 2617 w 2681"/>
                <a:gd name="T11" fmla="*/ 935 h 2679"/>
                <a:gd name="T12" fmla="*/ 2676 w 2681"/>
                <a:gd name="T13" fmla="*/ 1234 h 2679"/>
                <a:gd name="T14" fmla="*/ 2664 w 2681"/>
                <a:gd name="T15" fmla="*/ 1547 h 2679"/>
                <a:gd name="T16" fmla="*/ 2584 w 2681"/>
                <a:gd name="T17" fmla="*/ 1838 h 2679"/>
                <a:gd name="T18" fmla="*/ 2444 w 2681"/>
                <a:gd name="T19" fmla="*/ 2098 h 2679"/>
                <a:gd name="T20" fmla="*/ 2252 w 2681"/>
                <a:gd name="T21" fmla="*/ 2320 h 2679"/>
                <a:gd name="T22" fmla="*/ 2016 w 2681"/>
                <a:gd name="T23" fmla="*/ 2496 h 2679"/>
                <a:gd name="T24" fmla="*/ 1745 w 2681"/>
                <a:gd name="T25" fmla="*/ 2616 h 2679"/>
                <a:gd name="T26" fmla="*/ 1444 w 2681"/>
                <a:gd name="T27" fmla="*/ 2675 h 2679"/>
                <a:gd name="T28" fmla="*/ 1133 w 2681"/>
                <a:gd name="T29" fmla="*/ 2663 h 2679"/>
                <a:gd name="T30" fmla="*/ 841 w 2681"/>
                <a:gd name="T31" fmla="*/ 2583 h 2679"/>
                <a:gd name="T32" fmla="*/ 580 w 2681"/>
                <a:gd name="T33" fmla="*/ 2442 h 2679"/>
                <a:gd name="T34" fmla="*/ 358 w 2681"/>
                <a:gd name="T35" fmla="*/ 2251 h 2679"/>
                <a:gd name="T36" fmla="*/ 182 w 2681"/>
                <a:gd name="T37" fmla="*/ 2015 h 2679"/>
                <a:gd name="T38" fmla="*/ 62 w 2681"/>
                <a:gd name="T39" fmla="*/ 1744 h 2679"/>
                <a:gd name="T40" fmla="*/ 4 w 2681"/>
                <a:gd name="T41" fmla="*/ 1444 h 2679"/>
                <a:gd name="T42" fmla="*/ 17 w 2681"/>
                <a:gd name="T43" fmla="*/ 1128 h 2679"/>
                <a:gd name="T44" fmla="*/ 101 w 2681"/>
                <a:gd name="T45" fmla="*/ 831 h 2679"/>
                <a:gd name="T46" fmla="*/ 116 w 2681"/>
                <a:gd name="T47" fmla="*/ 809 h 2679"/>
                <a:gd name="T48" fmla="*/ 148 w 2681"/>
                <a:gd name="T49" fmla="*/ 807 h 2679"/>
                <a:gd name="T50" fmla="*/ 400 w 2681"/>
                <a:gd name="T51" fmla="*/ 1058 h 2679"/>
                <a:gd name="T52" fmla="*/ 404 w 2681"/>
                <a:gd name="T53" fmla="*/ 1099 h 2679"/>
                <a:gd name="T54" fmla="*/ 383 w 2681"/>
                <a:gd name="T55" fmla="*/ 1192 h 2679"/>
                <a:gd name="T56" fmla="*/ 376 w 2681"/>
                <a:gd name="T57" fmla="*/ 1427 h 2679"/>
                <a:gd name="T58" fmla="*/ 433 w 2681"/>
                <a:gd name="T59" fmla="*/ 1676 h 2679"/>
                <a:gd name="T60" fmla="*/ 549 w 2681"/>
                <a:gd name="T61" fmla="*/ 1897 h 2679"/>
                <a:gd name="T62" fmla="*/ 717 w 2681"/>
                <a:gd name="T63" fmla="*/ 2079 h 2679"/>
                <a:gd name="T64" fmla="*/ 925 w 2681"/>
                <a:gd name="T65" fmla="*/ 2214 h 2679"/>
                <a:gd name="T66" fmla="*/ 1165 w 2681"/>
                <a:gd name="T67" fmla="*/ 2291 h 2679"/>
                <a:gd name="T68" fmla="*/ 1428 w 2681"/>
                <a:gd name="T69" fmla="*/ 2302 h 2679"/>
                <a:gd name="T70" fmla="*/ 1677 w 2681"/>
                <a:gd name="T71" fmla="*/ 2245 h 2679"/>
                <a:gd name="T72" fmla="*/ 1898 w 2681"/>
                <a:gd name="T73" fmla="*/ 2130 h 2679"/>
                <a:gd name="T74" fmla="*/ 2080 w 2681"/>
                <a:gd name="T75" fmla="*/ 1962 h 2679"/>
                <a:gd name="T76" fmla="*/ 2215 w 2681"/>
                <a:gd name="T77" fmla="*/ 1754 h 2679"/>
                <a:gd name="T78" fmla="*/ 2292 w 2681"/>
                <a:gd name="T79" fmla="*/ 1513 h 2679"/>
                <a:gd name="T80" fmla="*/ 2303 w 2681"/>
                <a:gd name="T81" fmla="*/ 1251 h 2679"/>
                <a:gd name="T82" fmla="*/ 2246 w 2681"/>
                <a:gd name="T83" fmla="*/ 1002 h 2679"/>
                <a:gd name="T84" fmla="*/ 2131 w 2681"/>
                <a:gd name="T85" fmla="*/ 781 h 2679"/>
                <a:gd name="T86" fmla="*/ 1963 w 2681"/>
                <a:gd name="T87" fmla="*/ 599 h 2679"/>
                <a:gd name="T88" fmla="*/ 1754 w 2681"/>
                <a:gd name="T89" fmla="*/ 466 h 2679"/>
                <a:gd name="T90" fmla="*/ 1513 w 2681"/>
                <a:gd name="T91" fmla="*/ 387 h 2679"/>
                <a:gd name="T92" fmla="*/ 1264 w 2681"/>
                <a:gd name="T93" fmla="*/ 375 h 2679"/>
                <a:gd name="T94" fmla="*/ 1046 w 2681"/>
                <a:gd name="T95" fmla="*/ 418 h 2679"/>
                <a:gd name="T96" fmla="*/ 1009 w 2681"/>
                <a:gd name="T97" fmla="*/ 423 h 2679"/>
                <a:gd name="T98" fmla="*/ 963 w 2681"/>
                <a:gd name="T99" fmla="*/ 401 h 2679"/>
                <a:gd name="T100" fmla="*/ 739 w 2681"/>
                <a:gd name="T101" fmla="*/ 167 h 2679"/>
                <a:gd name="T102" fmla="*/ 747 w 2681"/>
                <a:gd name="T103" fmla="*/ 141 h 2679"/>
                <a:gd name="T104" fmla="*/ 769 w 2681"/>
                <a:gd name="T105" fmla="*/ 127 h 2679"/>
                <a:gd name="T106" fmla="*/ 1043 w 2681"/>
                <a:gd name="T107" fmla="*/ 33 h 2679"/>
                <a:gd name="T108" fmla="*/ 1340 w 2681"/>
                <a:gd name="T109" fmla="*/ 0 h 2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1" h="2679">
                  <a:moveTo>
                    <a:pt x="1340" y="0"/>
                  </a:moveTo>
                  <a:lnTo>
                    <a:pt x="1444" y="4"/>
                  </a:lnTo>
                  <a:lnTo>
                    <a:pt x="1548" y="15"/>
                  </a:lnTo>
                  <a:lnTo>
                    <a:pt x="1647" y="35"/>
                  </a:lnTo>
                  <a:lnTo>
                    <a:pt x="1745" y="62"/>
                  </a:lnTo>
                  <a:lnTo>
                    <a:pt x="1839" y="95"/>
                  </a:lnTo>
                  <a:lnTo>
                    <a:pt x="1930" y="137"/>
                  </a:lnTo>
                  <a:lnTo>
                    <a:pt x="2016" y="182"/>
                  </a:lnTo>
                  <a:lnTo>
                    <a:pt x="2099" y="236"/>
                  </a:lnTo>
                  <a:lnTo>
                    <a:pt x="2178" y="294"/>
                  </a:lnTo>
                  <a:lnTo>
                    <a:pt x="2252" y="358"/>
                  </a:lnTo>
                  <a:lnTo>
                    <a:pt x="2321" y="427"/>
                  </a:lnTo>
                  <a:lnTo>
                    <a:pt x="2386" y="502"/>
                  </a:lnTo>
                  <a:lnTo>
                    <a:pt x="2444" y="580"/>
                  </a:lnTo>
                  <a:lnTo>
                    <a:pt x="2497" y="663"/>
                  </a:lnTo>
                  <a:lnTo>
                    <a:pt x="2544" y="750"/>
                  </a:lnTo>
                  <a:lnTo>
                    <a:pt x="2584" y="840"/>
                  </a:lnTo>
                  <a:lnTo>
                    <a:pt x="2617" y="935"/>
                  </a:lnTo>
                  <a:lnTo>
                    <a:pt x="2645" y="1032"/>
                  </a:lnTo>
                  <a:lnTo>
                    <a:pt x="2664" y="1132"/>
                  </a:lnTo>
                  <a:lnTo>
                    <a:pt x="2676" y="1234"/>
                  </a:lnTo>
                  <a:lnTo>
                    <a:pt x="2681" y="1339"/>
                  </a:lnTo>
                  <a:lnTo>
                    <a:pt x="2676" y="1444"/>
                  </a:lnTo>
                  <a:lnTo>
                    <a:pt x="2664" y="1547"/>
                  </a:lnTo>
                  <a:lnTo>
                    <a:pt x="2645" y="1646"/>
                  </a:lnTo>
                  <a:lnTo>
                    <a:pt x="2617" y="1744"/>
                  </a:lnTo>
                  <a:lnTo>
                    <a:pt x="2584" y="1838"/>
                  </a:lnTo>
                  <a:lnTo>
                    <a:pt x="2544" y="1928"/>
                  </a:lnTo>
                  <a:lnTo>
                    <a:pt x="2497" y="2015"/>
                  </a:lnTo>
                  <a:lnTo>
                    <a:pt x="2444" y="2098"/>
                  </a:lnTo>
                  <a:lnTo>
                    <a:pt x="2386" y="2176"/>
                  </a:lnTo>
                  <a:lnTo>
                    <a:pt x="2321" y="2251"/>
                  </a:lnTo>
                  <a:lnTo>
                    <a:pt x="2252" y="2320"/>
                  </a:lnTo>
                  <a:lnTo>
                    <a:pt x="2178" y="2384"/>
                  </a:lnTo>
                  <a:lnTo>
                    <a:pt x="2099" y="2442"/>
                  </a:lnTo>
                  <a:lnTo>
                    <a:pt x="2016" y="2496"/>
                  </a:lnTo>
                  <a:lnTo>
                    <a:pt x="1930" y="2543"/>
                  </a:lnTo>
                  <a:lnTo>
                    <a:pt x="1839" y="2583"/>
                  </a:lnTo>
                  <a:lnTo>
                    <a:pt x="1745" y="2616"/>
                  </a:lnTo>
                  <a:lnTo>
                    <a:pt x="1647" y="2643"/>
                  </a:lnTo>
                  <a:lnTo>
                    <a:pt x="1548" y="2663"/>
                  </a:lnTo>
                  <a:lnTo>
                    <a:pt x="1444" y="2675"/>
                  </a:lnTo>
                  <a:lnTo>
                    <a:pt x="1340" y="2679"/>
                  </a:lnTo>
                  <a:lnTo>
                    <a:pt x="1235" y="2675"/>
                  </a:lnTo>
                  <a:lnTo>
                    <a:pt x="1133" y="2663"/>
                  </a:lnTo>
                  <a:lnTo>
                    <a:pt x="1032" y="2643"/>
                  </a:lnTo>
                  <a:lnTo>
                    <a:pt x="936" y="2616"/>
                  </a:lnTo>
                  <a:lnTo>
                    <a:pt x="841" y="2583"/>
                  </a:lnTo>
                  <a:lnTo>
                    <a:pt x="750" y="2543"/>
                  </a:lnTo>
                  <a:lnTo>
                    <a:pt x="663" y="2496"/>
                  </a:lnTo>
                  <a:lnTo>
                    <a:pt x="580" y="2442"/>
                  </a:lnTo>
                  <a:lnTo>
                    <a:pt x="502" y="2384"/>
                  </a:lnTo>
                  <a:lnTo>
                    <a:pt x="427" y="2320"/>
                  </a:lnTo>
                  <a:lnTo>
                    <a:pt x="358" y="2251"/>
                  </a:lnTo>
                  <a:lnTo>
                    <a:pt x="294" y="2176"/>
                  </a:lnTo>
                  <a:lnTo>
                    <a:pt x="236" y="2098"/>
                  </a:lnTo>
                  <a:lnTo>
                    <a:pt x="182" y="2015"/>
                  </a:lnTo>
                  <a:lnTo>
                    <a:pt x="136" y="1928"/>
                  </a:lnTo>
                  <a:lnTo>
                    <a:pt x="95" y="1838"/>
                  </a:lnTo>
                  <a:lnTo>
                    <a:pt x="62" y="1744"/>
                  </a:lnTo>
                  <a:lnTo>
                    <a:pt x="35" y="1646"/>
                  </a:lnTo>
                  <a:lnTo>
                    <a:pt x="15" y="1547"/>
                  </a:lnTo>
                  <a:lnTo>
                    <a:pt x="4" y="1444"/>
                  </a:lnTo>
                  <a:lnTo>
                    <a:pt x="0" y="1339"/>
                  </a:lnTo>
                  <a:lnTo>
                    <a:pt x="4" y="1233"/>
                  </a:lnTo>
                  <a:lnTo>
                    <a:pt x="17" y="1128"/>
                  </a:lnTo>
                  <a:lnTo>
                    <a:pt x="37" y="1026"/>
                  </a:lnTo>
                  <a:lnTo>
                    <a:pt x="65" y="927"/>
                  </a:lnTo>
                  <a:lnTo>
                    <a:pt x="101" y="831"/>
                  </a:lnTo>
                  <a:lnTo>
                    <a:pt x="103" y="823"/>
                  </a:lnTo>
                  <a:lnTo>
                    <a:pt x="109" y="814"/>
                  </a:lnTo>
                  <a:lnTo>
                    <a:pt x="116" y="809"/>
                  </a:lnTo>
                  <a:lnTo>
                    <a:pt x="124" y="803"/>
                  </a:lnTo>
                  <a:lnTo>
                    <a:pt x="135" y="803"/>
                  </a:lnTo>
                  <a:lnTo>
                    <a:pt x="148" y="807"/>
                  </a:lnTo>
                  <a:lnTo>
                    <a:pt x="163" y="817"/>
                  </a:lnTo>
                  <a:lnTo>
                    <a:pt x="387" y="1042"/>
                  </a:lnTo>
                  <a:lnTo>
                    <a:pt x="400" y="1058"/>
                  </a:lnTo>
                  <a:lnTo>
                    <a:pt x="405" y="1072"/>
                  </a:lnTo>
                  <a:lnTo>
                    <a:pt x="407" y="1087"/>
                  </a:lnTo>
                  <a:lnTo>
                    <a:pt x="404" y="1099"/>
                  </a:lnTo>
                  <a:lnTo>
                    <a:pt x="400" y="1112"/>
                  </a:lnTo>
                  <a:lnTo>
                    <a:pt x="397" y="1121"/>
                  </a:lnTo>
                  <a:lnTo>
                    <a:pt x="383" y="1192"/>
                  </a:lnTo>
                  <a:lnTo>
                    <a:pt x="375" y="1265"/>
                  </a:lnTo>
                  <a:lnTo>
                    <a:pt x="372" y="1339"/>
                  </a:lnTo>
                  <a:lnTo>
                    <a:pt x="376" y="1427"/>
                  </a:lnTo>
                  <a:lnTo>
                    <a:pt x="387" y="1513"/>
                  </a:lnTo>
                  <a:lnTo>
                    <a:pt x="407" y="1597"/>
                  </a:lnTo>
                  <a:lnTo>
                    <a:pt x="433" y="1676"/>
                  </a:lnTo>
                  <a:lnTo>
                    <a:pt x="466" y="1754"/>
                  </a:lnTo>
                  <a:lnTo>
                    <a:pt x="504" y="1828"/>
                  </a:lnTo>
                  <a:lnTo>
                    <a:pt x="549" y="1897"/>
                  </a:lnTo>
                  <a:lnTo>
                    <a:pt x="600" y="1962"/>
                  </a:lnTo>
                  <a:lnTo>
                    <a:pt x="656" y="2024"/>
                  </a:lnTo>
                  <a:lnTo>
                    <a:pt x="717" y="2079"/>
                  </a:lnTo>
                  <a:lnTo>
                    <a:pt x="781" y="2130"/>
                  </a:lnTo>
                  <a:lnTo>
                    <a:pt x="852" y="2174"/>
                  </a:lnTo>
                  <a:lnTo>
                    <a:pt x="925" y="2214"/>
                  </a:lnTo>
                  <a:lnTo>
                    <a:pt x="1002" y="2245"/>
                  </a:lnTo>
                  <a:lnTo>
                    <a:pt x="1082" y="2271"/>
                  </a:lnTo>
                  <a:lnTo>
                    <a:pt x="1165" y="2291"/>
                  </a:lnTo>
                  <a:lnTo>
                    <a:pt x="1251" y="2302"/>
                  </a:lnTo>
                  <a:lnTo>
                    <a:pt x="1340" y="2306"/>
                  </a:lnTo>
                  <a:lnTo>
                    <a:pt x="1428" y="2302"/>
                  </a:lnTo>
                  <a:lnTo>
                    <a:pt x="1513" y="2291"/>
                  </a:lnTo>
                  <a:lnTo>
                    <a:pt x="1597" y="2271"/>
                  </a:lnTo>
                  <a:lnTo>
                    <a:pt x="1677" y="2245"/>
                  </a:lnTo>
                  <a:lnTo>
                    <a:pt x="1754" y="2214"/>
                  </a:lnTo>
                  <a:lnTo>
                    <a:pt x="1828" y="2174"/>
                  </a:lnTo>
                  <a:lnTo>
                    <a:pt x="1898" y="2130"/>
                  </a:lnTo>
                  <a:lnTo>
                    <a:pt x="1963" y="2079"/>
                  </a:lnTo>
                  <a:lnTo>
                    <a:pt x="2025" y="2024"/>
                  </a:lnTo>
                  <a:lnTo>
                    <a:pt x="2080" y="1962"/>
                  </a:lnTo>
                  <a:lnTo>
                    <a:pt x="2131" y="1897"/>
                  </a:lnTo>
                  <a:lnTo>
                    <a:pt x="2175" y="1828"/>
                  </a:lnTo>
                  <a:lnTo>
                    <a:pt x="2215" y="1754"/>
                  </a:lnTo>
                  <a:lnTo>
                    <a:pt x="2246" y="1676"/>
                  </a:lnTo>
                  <a:lnTo>
                    <a:pt x="2273" y="1597"/>
                  </a:lnTo>
                  <a:lnTo>
                    <a:pt x="2292" y="1513"/>
                  </a:lnTo>
                  <a:lnTo>
                    <a:pt x="2303" y="1427"/>
                  </a:lnTo>
                  <a:lnTo>
                    <a:pt x="2307" y="1339"/>
                  </a:lnTo>
                  <a:lnTo>
                    <a:pt x="2303" y="1251"/>
                  </a:lnTo>
                  <a:lnTo>
                    <a:pt x="2292" y="1165"/>
                  </a:lnTo>
                  <a:lnTo>
                    <a:pt x="2273" y="1081"/>
                  </a:lnTo>
                  <a:lnTo>
                    <a:pt x="2246" y="1002"/>
                  </a:lnTo>
                  <a:lnTo>
                    <a:pt x="2215" y="924"/>
                  </a:lnTo>
                  <a:lnTo>
                    <a:pt x="2175" y="851"/>
                  </a:lnTo>
                  <a:lnTo>
                    <a:pt x="2131" y="781"/>
                  </a:lnTo>
                  <a:lnTo>
                    <a:pt x="2080" y="716"/>
                  </a:lnTo>
                  <a:lnTo>
                    <a:pt x="2025" y="656"/>
                  </a:lnTo>
                  <a:lnTo>
                    <a:pt x="1963" y="599"/>
                  </a:lnTo>
                  <a:lnTo>
                    <a:pt x="1898" y="548"/>
                  </a:lnTo>
                  <a:lnTo>
                    <a:pt x="1828" y="504"/>
                  </a:lnTo>
                  <a:lnTo>
                    <a:pt x="1754" y="466"/>
                  </a:lnTo>
                  <a:lnTo>
                    <a:pt x="1677" y="433"/>
                  </a:lnTo>
                  <a:lnTo>
                    <a:pt x="1597" y="407"/>
                  </a:lnTo>
                  <a:lnTo>
                    <a:pt x="1513" y="387"/>
                  </a:lnTo>
                  <a:lnTo>
                    <a:pt x="1428" y="376"/>
                  </a:lnTo>
                  <a:lnTo>
                    <a:pt x="1340" y="372"/>
                  </a:lnTo>
                  <a:lnTo>
                    <a:pt x="1264" y="375"/>
                  </a:lnTo>
                  <a:lnTo>
                    <a:pt x="1189" y="385"/>
                  </a:lnTo>
                  <a:lnTo>
                    <a:pt x="1116" y="398"/>
                  </a:lnTo>
                  <a:lnTo>
                    <a:pt x="1046" y="418"/>
                  </a:lnTo>
                  <a:lnTo>
                    <a:pt x="1036" y="420"/>
                  </a:lnTo>
                  <a:lnTo>
                    <a:pt x="1023" y="423"/>
                  </a:lnTo>
                  <a:lnTo>
                    <a:pt x="1009" y="423"/>
                  </a:lnTo>
                  <a:lnTo>
                    <a:pt x="992" y="422"/>
                  </a:lnTo>
                  <a:lnTo>
                    <a:pt x="977" y="415"/>
                  </a:lnTo>
                  <a:lnTo>
                    <a:pt x="963" y="401"/>
                  </a:lnTo>
                  <a:lnTo>
                    <a:pt x="755" y="194"/>
                  </a:lnTo>
                  <a:lnTo>
                    <a:pt x="744" y="179"/>
                  </a:lnTo>
                  <a:lnTo>
                    <a:pt x="739" y="167"/>
                  </a:lnTo>
                  <a:lnTo>
                    <a:pt x="737" y="157"/>
                  </a:lnTo>
                  <a:lnTo>
                    <a:pt x="742" y="149"/>
                  </a:lnTo>
                  <a:lnTo>
                    <a:pt x="747" y="141"/>
                  </a:lnTo>
                  <a:lnTo>
                    <a:pt x="754" y="135"/>
                  </a:lnTo>
                  <a:lnTo>
                    <a:pt x="762" y="131"/>
                  </a:lnTo>
                  <a:lnTo>
                    <a:pt x="769" y="127"/>
                  </a:lnTo>
                  <a:lnTo>
                    <a:pt x="857" y="90"/>
                  </a:lnTo>
                  <a:lnTo>
                    <a:pt x="948" y="58"/>
                  </a:lnTo>
                  <a:lnTo>
                    <a:pt x="1043" y="33"/>
                  </a:lnTo>
                  <a:lnTo>
                    <a:pt x="1140" y="15"/>
                  </a:lnTo>
                  <a:lnTo>
                    <a:pt x="1239" y="3"/>
                  </a:lnTo>
                  <a:lnTo>
                    <a:pt x="1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ru-RU" sz="1560"/>
            </a:p>
          </p:txBody>
        </p:sp>
      </p:grpSp>
      <p:pic>
        <p:nvPicPr>
          <p:cNvPr id="4098" name="Picture 2" descr="E:\CarolinaBonilla\My Pictures\IconosImágenes\FlatIcon\lou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59" y="3825468"/>
            <a:ext cx="1029235" cy="10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5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6395</TotalTime>
  <Words>1133</Words>
  <Application>Microsoft Office PowerPoint</Application>
  <PresentationFormat>Personalizado</PresentationFormat>
  <Paragraphs>241</Paragraphs>
  <Slides>38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Gotham Rounded Bold</vt:lpstr>
      <vt:lpstr>Helvetica</vt:lpstr>
      <vt:lpstr>Wingdings</vt:lpstr>
      <vt:lpstr>Tema de Office</vt:lpstr>
      <vt:lpstr>Presentación de PowerPoint</vt:lpstr>
      <vt:lpstr>Prevención Analítica de Lavado de Dinero</vt:lpstr>
      <vt:lpstr>Agenda</vt:lpstr>
      <vt:lpstr>Análisis</vt:lpstr>
      <vt:lpstr>Equipo analítico</vt:lpstr>
      <vt:lpstr>¿Entender o Automatizar?</vt:lpstr>
      <vt:lpstr>Presentación de PowerPoint</vt:lpstr>
      <vt:lpstr>Importancia de entender/comprender</vt:lpstr>
      <vt:lpstr>Inteligencia Artificial</vt:lpstr>
      <vt:lpstr>Objetivos IA -  Automatización</vt:lpstr>
      <vt:lpstr>Cumplimiento</vt:lpstr>
      <vt:lpstr>Conocimiento del jugador</vt:lpstr>
      <vt:lpstr>Resolución de entidades</vt:lpstr>
      <vt:lpstr>Presentación de PowerPoint</vt:lpstr>
      <vt:lpstr>Presentación de PowerPoint</vt:lpstr>
      <vt:lpstr>Elemento básico para el análisis correcto</vt:lpstr>
      <vt:lpstr>Redes sociales</vt:lpstr>
      <vt:lpstr>¿Qué se busca?</vt:lpstr>
      <vt:lpstr>¿Cómo funciona? </vt:lpstr>
      <vt:lpstr>¿Cómo funciona?</vt:lpstr>
      <vt:lpstr>¿Cómo funciona?</vt:lpstr>
      <vt:lpstr>Comportamiento en juego</vt:lpstr>
      <vt:lpstr>Presentación de PowerPoint</vt:lpstr>
      <vt:lpstr>Presentación de PowerPoint</vt:lpstr>
      <vt:lpstr>Presentación de PowerPoint</vt:lpstr>
      <vt:lpstr>Conocimiento transaccional de clientes</vt:lpstr>
      <vt:lpstr>Conectividad – Relaciones entre jugadores</vt:lpstr>
      <vt:lpstr>Segmentación por comportamiento</vt:lpstr>
      <vt:lpstr>¿Comportamiento anormal o atípico?</vt:lpstr>
      <vt:lpstr>¿Qué aproximación requiere?</vt:lpstr>
      <vt:lpstr>¿Qué aproximación requiere?</vt:lpstr>
      <vt:lpstr>¿Quiénes son los verdaderos científicos?</vt:lpstr>
      <vt:lpstr>Banderas Rojas FINCEN</vt:lpstr>
      <vt:lpstr>¿Quién ha generado un mayor impacto?</vt:lpstr>
      <vt:lpstr>“Nuestra mayor debilidad radica en renunciar. La forma más segura de tener éxito es siempre intentarlo una vez más”</vt:lpstr>
      <vt:lpstr>Presentación de PowerPoint</vt:lpstr>
      <vt:lpstr>Las máquinas no aprenden, no razonan, nosotros les enseñamos a repetir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ASOJUEGOS</cp:lastModifiedBy>
  <cp:revision>79</cp:revision>
  <dcterms:created xsi:type="dcterms:W3CDTF">2019-02-21T22:22:41Z</dcterms:created>
  <dcterms:modified xsi:type="dcterms:W3CDTF">2019-08-26T13:46:50Z</dcterms:modified>
</cp:coreProperties>
</file>