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83" r:id="rId2"/>
    <p:sldId id="2279" r:id="rId3"/>
    <p:sldId id="274" r:id="rId4"/>
    <p:sldId id="407" r:id="rId5"/>
    <p:sldId id="408" r:id="rId6"/>
    <p:sldId id="268" r:id="rId7"/>
    <p:sldId id="692" r:id="rId8"/>
    <p:sldId id="1000" r:id="rId9"/>
    <p:sldId id="646" r:id="rId10"/>
    <p:sldId id="270" r:id="rId11"/>
    <p:sldId id="2264" r:id="rId12"/>
    <p:sldId id="679" r:id="rId13"/>
    <p:sldId id="2280" r:id="rId14"/>
    <p:sldId id="2281" r:id="rId15"/>
    <p:sldId id="400" r:id="rId16"/>
  </p:sldIdLst>
  <p:sldSz cx="22759988" cy="9752013"/>
  <p:notesSz cx="6797675" cy="9928225"/>
  <p:defaultTextStyle>
    <a:defPPr>
      <a:defRPr lang="en-US"/>
    </a:defPPr>
    <a:lvl1pPr marL="0" algn="l" defTabSz="1560515" rtl="0" eaLnBrk="1" latinLnBrk="0" hangingPunct="1">
      <a:defRPr sz="3072" kern="1200">
        <a:solidFill>
          <a:schemeClr val="tx1"/>
        </a:solidFill>
        <a:latin typeface="+mn-lt"/>
        <a:ea typeface="+mn-ea"/>
        <a:cs typeface="+mn-cs"/>
      </a:defRPr>
    </a:lvl1pPr>
    <a:lvl2pPr marL="780258" algn="l" defTabSz="1560515" rtl="0" eaLnBrk="1" latinLnBrk="0" hangingPunct="1">
      <a:defRPr sz="3072" kern="1200">
        <a:solidFill>
          <a:schemeClr val="tx1"/>
        </a:solidFill>
        <a:latin typeface="+mn-lt"/>
        <a:ea typeface="+mn-ea"/>
        <a:cs typeface="+mn-cs"/>
      </a:defRPr>
    </a:lvl2pPr>
    <a:lvl3pPr marL="1560515" algn="l" defTabSz="1560515" rtl="0" eaLnBrk="1" latinLnBrk="0" hangingPunct="1">
      <a:defRPr sz="3072" kern="1200">
        <a:solidFill>
          <a:schemeClr val="tx1"/>
        </a:solidFill>
        <a:latin typeface="+mn-lt"/>
        <a:ea typeface="+mn-ea"/>
        <a:cs typeface="+mn-cs"/>
      </a:defRPr>
    </a:lvl3pPr>
    <a:lvl4pPr marL="2340773" algn="l" defTabSz="1560515" rtl="0" eaLnBrk="1" latinLnBrk="0" hangingPunct="1">
      <a:defRPr sz="3072" kern="1200">
        <a:solidFill>
          <a:schemeClr val="tx1"/>
        </a:solidFill>
        <a:latin typeface="+mn-lt"/>
        <a:ea typeface="+mn-ea"/>
        <a:cs typeface="+mn-cs"/>
      </a:defRPr>
    </a:lvl4pPr>
    <a:lvl5pPr marL="3121030" algn="l" defTabSz="1560515" rtl="0" eaLnBrk="1" latinLnBrk="0" hangingPunct="1">
      <a:defRPr sz="3072" kern="1200">
        <a:solidFill>
          <a:schemeClr val="tx1"/>
        </a:solidFill>
        <a:latin typeface="+mn-lt"/>
        <a:ea typeface="+mn-ea"/>
        <a:cs typeface="+mn-cs"/>
      </a:defRPr>
    </a:lvl5pPr>
    <a:lvl6pPr marL="3901288" algn="l" defTabSz="1560515" rtl="0" eaLnBrk="1" latinLnBrk="0" hangingPunct="1">
      <a:defRPr sz="3072" kern="1200">
        <a:solidFill>
          <a:schemeClr val="tx1"/>
        </a:solidFill>
        <a:latin typeface="+mn-lt"/>
        <a:ea typeface="+mn-ea"/>
        <a:cs typeface="+mn-cs"/>
      </a:defRPr>
    </a:lvl6pPr>
    <a:lvl7pPr marL="4681545" algn="l" defTabSz="1560515" rtl="0" eaLnBrk="1" latinLnBrk="0" hangingPunct="1">
      <a:defRPr sz="3072" kern="1200">
        <a:solidFill>
          <a:schemeClr val="tx1"/>
        </a:solidFill>
        <a:latin typeface="+mn-lt"/>
        <a:ea typeface="+mn-ea"/>
        <a:cs typeface="+mn-cs"/>
      </a:defRPr>
    </a:lvl7pPr>
    <a:lvl8pPr marL="5461803" algn="l" defTabSz="1560515" rtl="0" eaLnBrk="1" latinLnBrk="0" hangingPunct="1">
      <a:defRPr sz="3072" kern="1200">
        <a:solidFill>
          <a:schemeClr val="tx1"/>
        </a:solidFill>
        <a:latin typeface="+mn-lt"/>
        <a:ea typeface="+mn-ea"/>
        <a:cs typeface="+mn-cs"/>
      </a:defRPr>
    </a:lvl8pPr>
    <a:lvl9pPr marL="6242060" algn="l" defTabSz="1560515" rtl="0" eaLnBrk="1" latinLnBrk="0" hangingPunct="1">
      <a:defRPr sz="307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8B00"/>
    <a:srgbClr val="F59700"/>
    <a:srgbClr val="495800"/>
    <a:srgbClr val="C36518"/>
    <a:srgbClr val="7030A0"/>
    <a:srgbClr val="0070C0"/>
    <a:srgbClr val="990000"/>
    <a:srgbClr val="00A1D8"/>
    <a:srgbClr val="EE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 varScale="1">
        <p:scale>
          <a:sx n="50" d="100"/>
          <a:sy n="50" d="100"/>
        </p:scale>
        <p:origin x="43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B721A-F493-4965-A0C4-6DD0DC266962}" type="datetimeFigureOut">
              <a:rPr lang="es-CO" smtClean="0"/>
              <a:t>26/08/2019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509588" y="1241425"/>
            <a:ext cx="7816851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C459B-0881-4088-A1DA-4C0CE9E2F2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268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474BFA-25C5-4178-915C-60316D8F8293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116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DFF60-2DDB-41FA-A09F-CBBA40CB54E9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7316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4E827-9B16-4D0C-927E-B94E1E488CE8}" type="slidenum">
              <a:rPr lang="es-CO" smtClean="0"/>
              <a:t>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63217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DFF60-2DDB-41FA-A09F-CBBA40CB54E9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1452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939800" y="768350"/>
            <a:ext cx="8982075" cy="38496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F097-69D3-4439-A6B4-451DE41E2EF5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2419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939800" y="768350"/>
            <a:ext cx="8982075" cy="38496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F097-69D3-4439-A6B4-451DE41E2EF5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png"/><Relationship Id="rId3" Type="http://schemas.openxmlformats.org/officeDocument/2006/relationships/image" Target="../media/image6.jpg"/><Relationship Id="rId7" Type="http://schemas.openxmlformats.org/officeDocument/2006/relationships/image" Target="../media/image4.emf"/><Relationship Id="rId12" Type="http://schemas.openxmlformats.org/officeDocument/2006/relationships/image" Target="../media/image9.jp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png"/><Relationship Id="rId5" Type="http://schemas.openxmlformats.org/officeDocument/2006/relationships/image" Target="../media/image3.e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F71CF10-E309-4973-8154-E9EBE67A78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5253" y="7923437"/>
            <a:ext cx="1851114" cy="147761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58716CD-C091-47CA-8C61-0D5F5E8D336C}"/>
              </a:ext>
            </a:extLst>
          </p:cNvPr>
          <p:cNvSpPr/>
          <p:nvPr userDrawn="1"/>
        </p:nvSpPr>
        <p:spPr>
          <a:xfrm flipH="1">
            <a:off x="0" y="2"/>
            <a:ext cx="22759988" cy="4547930"/>
          </a:xfrm>
          <a:prstGeom prst="rect">
            <a:avLst/>
          </a:prstGeom>
          <a:solidFill>
            <a:srgbClr val="0F4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560" dirty="0"/>
          </a:p>
        </p:txBody>
      </p:sp>
      <p:sp>
        <p:nvSpPr>
          <p:cNvPr id="10" name="Marcador de título 1">
            <a:extLst>
              <a:ext uri="{FF2B5EF4-FFF2-40B4-BE49-F238E27FC236}">
                <a16:creationId xmlns:a16="http://schemas.microsoft.com/office/drawing/2014/main" id="{0F6629C8-B573-479C-B202-C89AB25365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9429" y="1137183"/>
            <a:ext cx="19796045" cy="21654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7394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s-ES" dirty="0"/>
              <a:t>Título de la presentación</a:t>
            </a:r>
            <a:endParaRPr lang="es-CO" dirty="0"/>
          </a:p>
        </p:txBody>
      </p:sp>
      <p:sp>
        <p:nvSpPr>
          <p:cNvPr id="15" name="テキスト プレースホルダー 12">
            <a:extLst>
              <a:ext uri="{FF2B5EF4-FFF2-40B4-BE49-F238E27FC236}">
                <a16:creationId xmlns:a16="http://schemas.microsoft.com/office/drawing/2014/main" id="{FEF611B0-1CFC-4EA5-92F6-2110F7144D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9431" y="5408878"/>
            <a:ext cx="14380207" cy="958011"/>
          </a:xfr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6068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err="1"/>
              <a:t>Nombre</a:t>
            </a:r>
            <a:r>
              <a:rPr kumimoji="1" lang="en-US" altLang="ja-JP" dirty="0"/>
              <a:t> del </a:t>
            </a:r>
            <a:r>
              <a:rPr kumimoji="1" lang="en-US" altLang="ja-JP" dirty="0" err="1"/>
              <a:t>funcionario</a:t>
            </a:r>
            <a:endParaRPr kumimoji="1" lang="ja-JP" altLang="en-US" dirty="0"/>
          </a:p>
        </p:txBody>
      </p:sp>
      <p:sp>
        <p:nvSpPr>
          <p:cNvPr id="16" name="テキスト プレースホルダー 12">
            <a:extLst>
              <a:ext uri="{FF2B5EF4-FFF2-40B4-BE49-F238E27FC236}">
                <a16:creationId xmlns:a16="http://schemas.microsoft.com/office/drawing/2014/main" id="{41DFB9E5-F162-4721-882F-C4A493DFAC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89431" y="6406364"/>
            <a:ext cx="14380207" cy="750834"/>
          </a:xfr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3792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Cargo del </a:t>
            </a:r>
            <a:r>
              <a:rPr kumimoji="1" lang="en-US" altLang="ja-JP" dirty="0" err="1"/>
              <a:t>funcionario</a:t>
            </a:r>
            <a:endParaRPr kumimoji="1" lang="ja-JP" altLang="en-US" dirty="0"/>
          </a:p>
        </p:txBody>
      </p:sp>
      <p:sp>
        <p:nvSpPr>
          <p:cNvPr id="17" name="テキスト プレースホルダー 12">
            <a:extLst>
              <a:ext uri="{FF2B5EF4-FFF2-40B4-BE49-F238E27FC236}">
                <a16:creationId xmlns:a16="http://schemas.microsoft.com/office/drawing/2014/main" id="{E3E74B2F-AA8B-4D3F-A992-190E08B82CB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89428" y="3784325"/>
            <a:ext cx="18533211" cy="54761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55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 err="1"/>
              <a:t>Nombre</a:t>
            </a:r>
            <a:r>
              <a:rPr kumimoji="1" lang="en-US" altLang="ja-JP" dirty="0"/>
              <a:t> del </a:t>
            </a:r>
            <a:r>
              <a:rPr kumimoji="1" lang="en-US" altLang="ja-JP" dirty="0" err="1"/>
              <a:t>evento</a:t>
            </a:r>
            <a:endParaRPr kumimoji="1" lang="ja-JP" altLang="en-US" dirty="0"/>
          </a:p>
        </p:txBody>
      </p:sp>
      <p:sp>
        <p:nvSpPr>
          <p:cNvPr id="20" name="テキスト プレースホルダー 12">
            <a:extLst>
              <a:ext uri="{FF2B5EF4-FFF2-40B4-BE49-F238E27FC236}">
                <a16:creationId xmlns:a16="http://schemas.microsoft.com/office/drawing/2014/main" id="{F327398D-150B-43FF-9497-77BD447CE4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89429" y="8833244"/>
            <a:ext cx="14380207" cy="54761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86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Ciudad, Agosto 00 de 2018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902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715" y="650134"/>
            <a:ext cx="7340688" cy="2275470"/>
          </a:xfrm>
        </p:spPr>
        <p:txBody>
          <a:bodyPr anchor="b"/>
          <a:lstStyle>
            <a:lvl1pPr>
              <a:defRPr sz="455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5959" y="1404110"/>
            <a:ext cx="11522244" cy="6930250"/>
          </a:xfrm>
        </p:spPr>
        <p:txBody>
          <a:bodyPr/>
          <a:lstStyle>
            <a:lvl1pPr>
              <a:defRPr sz="4550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7715" y="2925604"/>
            <a:ext cx="7340688" cy="5420043"/>
          </a:xfrm>
        </p:spPr>
        <p:txBody>
          <a:bodyPr/>
          <a:lstStyle>
            <a:lvl1pPr marL="0" indent="0">
              <a:buNone/>
              <a:defRPr sz="2275"/>
            </a:lvl1pPr>
            <a:lvl2pPr marL="650138" indent="0">
              <a:buNone/>
              <a:defRPr sz="1991"/>
            </a:lvl2pPr>
            <a:lvl3pPr marL="1300277" indent="0">
              <a:buNone/>
              <a:defRPr sz="1706"/>
            </a:lvl3pPr>
            <a:lvl4pPr marL="1950415" indent="0">
              <a:buNone/>
              <a:defRPr sz="1422"/>
            </a:lvl4pPr>
            <a:lvl5pPr marL="2600554" indent="0">
              <a:buNone/>
              <a:defRPr sz="1422"/>
            </a:lvl5pPr>
            <a:lvl6pPr marL="3250692" indent="0">
              <a:buNone/>
              <a:defRPr sz="1422"/>
            </a:lvl6pPr>
            <a:lvl7pPr marL="3900830" indent="0">
              <a:buNone/>
              <a:defRPr sz="1422"/>
            </a:lvl7pPr>
            <a:lvl8pPr marL="4550969" indent="0">
              <a:buNone/>
              <a:defRPr sz="1422"/>
            </a:lvl8pPr>
            <a:lvl9pPr marL="5201107" indent="0">
              <a:buNone/>
              <a:defRPr sz="1422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1A7F-E735-43AC-980A-86FAB4C020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8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715" y="650134"/>
            <a:ext cx="7340688" cy="2275470"/>
          </a:xfrm>
        </p:spPr>
        <p:txBody>
          <a:bodyPr anchor="b"/>
          <a:lstStyle>
            <a:lvl1pPr>
              <a:defRPr sz="455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75959" y="1404110"/>
            <a:ext cx="11522244" cy="6930250"/>
          </a:xfrm>
        </p:spPr>
        <p:txBody>
          <a:bodyPr anchor="t"/>
          <a:lstStyle>
            <a:lvl1pPr marL="0" indent="0">
              <a:buNone/>
              <a:defRPr sz="4550"/>
            </a:lvl1pPr>
            <a:lvl2pPr marL="650138" indent="0">
              <a:buNone/>
              <a:defRPr sz="3982"/>
            </a:lvl2pPr>
            <a:lvl3pPr marL="1300277" indent="0">
              <a:buNone/>
              <a:defRPr sz="3413"/>
            </a:lvl3pPr>
            <a:lvl4pPr marL="1950415" indent="0">
              <a:buNone/>
              <a:defRPr sz="2844"/>
            </a:lvl4pPr>
            <a:lvl5pPr marL="2600554" indent="0">
              <a:buNone/>
              <a:defRPr sz="2844"/>
            </a:lvl5pPr>
            <a:lvl6pPr marL="3250692" indent="0">
              <a:buNone/>
              <a:defRPr sz="2844"/>
            </a:lvl6pPr>
            <a:lvl7pPr marL="3900830" indent="0">
              <a:buNone/>
              <a:defRPr sz="2844"/>
            </a:lvl7pPr>
            <a:lvl8pPr marL="4550969" indent="0">
              <a:buNone/>
              <a:defRPr sz="2844"/>
            </a:lvl8pPr>
            <a:lvl9pPr marL="5201107" indent="0">
              <a:buNone/>
              <a:defRPr sz="284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7715" y="2925604"/>
            <a:ext cx="7340688" cy="5420043"/>
          </a:xfrm>
        </p:spPr>
        <p:txBody>
          <a:bodyPr/>
          <a:lstStyle>
            <a:lvl1pPr marL="0" indent="0">
              <a:buNone/>
              <a:defRPr sz="2275"/>
            </a:lvl1pPr>
            <a:lvl2pPr marL="650138" indent="0">
              <a:buNone/>
              <a:defRPr sz="1991"/>
            </a:lvl2pPr>
            <a:lvl3pPr marL="1300277" indent="0">
              <a:buNone/>
              <a:defRPr sz="1706"/>
            </a:lvl3pPr>
            <a:lvl4pPr marL="1950415" indent="0">
              <a:buNone/>
              <a:defRPr sz="1422"/>
            </a:lvl4pPr>
            <a:lvl5pPr marL="2600554" indent="0">
              <a:buNone/>
              <a:defRPr sz="1422"/>
            </a:lvl5pPr>
            <a:lvl6pPr marL="3250692" indent="0">
              <a:buNone/>
              <a:defRPr sz="1422"/>
            </a:lvl6pPr>
            <a:lvl7pPr marL="3900830" indent="0">
              <a:buNone/>
              <a:defRPr sz="1422"/>
            </a:lvl7pPr>
            <a:lvl8pPr marL="4550969" indent="0">
              <a:buNone/>
              <a:defRPr sz="1422"/>
            </a:lvl8pPr>
            <a:lvl9pPr marL="5201107" indent="0">
              <a:buNone/>
              <a:defRPr sz="1422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1A7F-E735-43AC-980A-86FAB4C020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69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1A7F-E735-43AC-980A-86FAB4C020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99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3" y="0"/>
            <a:ext cx="22762951" cy="97909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15000"/>
              <a:buFont typeface="Arial" charset="0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1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15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O" altLang="es-CO" sz="256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Rectángulo 2"/>
          <p:cNvSpPr/>
          <p:nvPr userDrawn="1"/>
        </p:nvSpPr>
        <p:spPr>
          <a:xfrm flipH="1">
            <a:off x="11515472" y="0"/>
            <a:ext cx="11247481" cy="9752013"/>
          </a:xfrm>
          <a:prstGeom prst="rect">
            <a:avLst/>
          </a:prstGeom>
          <a:solidFill>
            <a:srgbClr val="0F4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560" dirty="0"/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7D631819-F22A-4C8A-90DF-BEA14D91AF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70887" y="2897276"/>
            <a:ext cx="10956056" cy="917961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88900" dist="25400" algn="ctr" rotWithShape="0">
              <a:srgbClr val="000000">
                <a:alpha val="40000"/>
              </a:srgbClr>
            </a:outerShdw>
          </a:effectLst>
        </p:spPr>
        <p:txBody>
          <a:bodyPr rtlCol="0" anchor="t"/>
          <a:lstStyle>
            <a:defPPr>
              <a:defRPr lang="es-CO"/>
            </a:defPPr>
            <a:lvl1pPr>
              <a:defRPr sz="1650" ker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algn="ctr"/>
            <a:r>
              <a:rPr lang="es-CO" altLang="es-CO" sz="16600" strike="noStrike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Gracias</a:t>
            </a:r>
          </a:p>
        </p:txBody>
      </p:sp>
      <p:sp>
        <p:nvSpPr>
          <p:cNvPr id="29" name="CuadroTexto 13">
            <a:extLst>
              <a:ext uri="{FF2B5EF4-FFF2-40B4-BE49-F238E27FC236}">
                <a16:creationId xmlns:a16="http://schemas.microsoft.com/office/drawing/2014/main" id="{687C2F5D-AEF8-4182-8D82-FB59C8292D1A}"/>
              </a:ext>
            </a:extLst>
          </p:cNvPr>
          <p:cNvSpPr txBox="1"/>
          <p:nvPr userDrawn="1"/>
        </p:nvSpPr>
        <p:spPr>
          <a:xfrm>
            <a:off x="12988583" y="7514769"/>
            <a:ext cx="843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super@superfinanciera.gov.co</a:t>
            </a:r>
          </a:p>
        </p:txBody>
      </p:sp>
      <p:sp>
        <p:nvSpPr>
          <p:cNvPr id="30" name="CuadroTexto 14">
            <a:extLst>
              <a:ext uri="{FF2B5EF4-FFF2-40B4-BE49-F238E27FC236}">
                <a16:creationId xmlns:a16="http://schemas.microsoft.com/office/drawing/2014/main" id="{702E4DC4-BCAA-4E17-A7A0-21627DE4BFEB}"/>
              </a:ext>
            </a:extLst>
          </p:cNvPr>
          <p:cNvSpPr txBox="1"/>
          <p:nvPr userDrawn="1"/>
        </p:nvSpPr>
        <p:spPr>
          <a:xfrm>
            <a:off x="13216258" y="8573795"/>
            <a:ext cx="7822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  </a:t>
            </a:r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www.superfinanciera.gov.co</a:t>
            </a:r>
          </a:p>
        </p:txBody>
      </p:sp>
      <p:pic>
        <p:nvPicPr>
          <p:cNvPr id="31" name="Imagen 30" descr="Imagen que contiene señal&#10;&#10;Descripción generada con confianza alta">
            <a:extLst>
              <a:ext uri="{FF2B5EF4-FFF2-40B4-BE49-F238E27FC236}">
                <a16:creationId xmlns:a16="http://schemas.microsoft.com/office/drawing/2014/main" id="{A6351E3D-EA78-4422-8E37-7E8652534B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832" y="5474639"/>
            <a:ext cx="998836" cy="1000502"/>
          </a:xfrm>
          <a:prstGeom prst="rect">
            <a:avLst/>
          </a:prstGeom>
        </p:spPr>
      </p:pic>
      <p:graphicFrame>
        <p:nvGraphicFramePr>
          <p:cNvPr id="32" name="Objeto 3">
            <a:extLst>
              <a:ext uri="{FF2B5EF4-FFF2-40B4-BE49-F238E27FC236}">
                <a16:creationId xmlns:a16="http://schemas.microsoft.com/office/drawing/2014/main" id="{581CD22F-4257-4CA2-B47E-CDC212B5402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25008996"/>
              </p:ext>
            </p:extLst>
          </p:nvPr>
        </p:nvGraphicFramePr>
        <p:xfrm>
          <a:off x="988621" y="1720144"/>
          <a:ext cx="1053340" cy="1053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" name="CorelDRAW" r:id="rId4" imgW="620640" imgH="620640" progId="">
                  <p:embed/>
                </p:oleObj>
              </mc:Choice>
              <mc:Fallback>
                <p:oleObj name="CorelDRAW" r:id="rId4" imgW="620640" imgH="620640" progId="">
                  <p:embed/>
                  <p:pic>
                    <p:nvPicPr>
                      <p:cNvPr id="13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621" y="1720144"/>
                        <a:ext cx="1053340" cy="10532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4">
            <a:extLst>
              <a:ext uri="{FF2B5EF4-FFF2-40B4-BE49-F238E27FC236}">
                <a16:creationId xmlns:a16="http://schemas.microsoft.com/office/drawing/2014/main" id="{F7313CF3-C184-416A-8A28-A803F17314DB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45882153"/>
              </p:ext>
            </p:extLst>
          </p:nvPr>
        </p:nvGraphicFramePr>
        <p:xfrm>
          <a:off x="999612" y="3555022"/>
          <a:ext cx="1053340" cy="1053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" name="CorelDRAW" r:id="rId6" imgW="620640" imgH="620640" progId="">
                  <p:embed/>
                </p:oleObj>
              </mc:Choice>
              <mc:Fallback>
                <p:oleObj name="CorelDRAW" r:id="rId6" imgW="620640" imgH="620640" progId="">
                  <p:embed/>
                  <p:pic>
                    <p:nvPicPr>
                      <p:cNvPr id="14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612" y="3555022"/>
                        <a:ext cx="1053340" cy="10532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6">
            <a:extLst>
              <a:ext uri="{FF2B5EF4-FFF2-40B4-BE49-F238E27FC236}">
                <a16:creationId xmlns:a16="http://schemas.microsoft.com/office/drawing/2014/main" id="{E57044CE-BBC1-4B46-BEE8-134D4FCC89A0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68711198"/>
              </p:ext>
            </p:extLst>
          </p:nvPr>
        </p:nvGraphicFramePr>
        <p:xfrm>
          <a:off x="1000262" y="7473458"/>
          <a:ext cx="1160993" cy="116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" name="CorelDRAW" r:id="rId8" imgW="620640" imgH="620640" progId="">
                  <p:embed/>
                </p:oleObj>
              </mc:Choice>
              <mc:Fallback>
                <p:oleObj name="CorelDRAW" r:id="rId8" imgW="620640" imgH="620640" progId="">
                  <p:embed/>
                  <p:pic>
                    <p:nvPicPr>
                      <p:cNvPr id="16" name="Obje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262" y="7473458"/>
                        <a:ext cx="1160993" cy="11608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ángulo 7">
            <a:extLst>
              <a:ext uri="{FF2B5EF4-FFF2-40B4-BE49-F238E27FC236}">
                <a16:creationId xmlns:a16="http://schemas.microsoft.com/office/drawing/2014/main" id="{6173AB09-F18B-48B5-B986-D10C18FBA80E}"/>
              </a:ext>
            </a:extLst>
          </p:cNvPr>
          <p:cNvSpPr/>
          <p:nvPr userDrawn="1"/>
        </p:nvSpPr>
        <p:spPr>
          <a:xfrm>
            <a:off x="2231975" y="1892802"/>
            <a:ext cx="7336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superintendencia.financiera</a:t>
            </a:r>
            <a:endParaRPr lang="es-CO" sz="4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6" name="Rectángulo 8">
            <a:extLst>
              <a:ext uri="{FF2B5EF4-FFF2-40B4-BE49-F238E27FC236}">
                <a16:creationId xmlns:a16="http://schemas.microsoft.com/office/drawing/2014/main" id="{2628ED43-FB24-49C9-A2F8-246983255766}"/>
              </a:ext>
            </a:extLst>
          </p:cNvPr>
          <p:cNvSpPr/>
          <p:nvPr userDrawn="1"/>
        </p:nvSpPr>
        <p:spPr>
          <a:xfrm>
            <a:off x="2220453" y="5621944"/>
            <a:ext cx="72908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Superfinanciera    </a:t>
            </a:r>
          </a:p>
        </p:txBody>
      </p:sp>
      <p:sp>
        <p:nvSpPr>
          <p:cNvPr id="37" name="CuadroTexto 9">
            <a:extLst>
              <a:ext uri="{FF2B5EF4-FFF2-40B4-BE49-F238E27FC236}">
                <a16:creationId xmlns:a16="http://schemas.microsoft.com/office/drawing/2014/main" id="{F15AAB96-F766-4CC2-8081-69C046ED51AE}"/>
              </a:ext>
            </a:extLst>
          </p:cNvPr>
          <p:cNvSpPr txBox="1"/>
          <p:nvPr userDrawn="1"/>
        </p:nvSpPr>
        <p:spPr>
          <a:xfrm>
            <a:off x="2231975" y="7699936"/>
            <a:ext cx="6116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/</a:t>
            </a:r>
            <a:r>
              <a:rPr lang="es-CO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superfinancieracol</a:t>
            </a:r>
            <a:endParaRPr lang="es-CO" sz="4000" dirty="0"/>
          </a:p>
        </p:txBody>
      </p:sp>
      <p:sp>
        <p:nvSpPr>
          <p:cNvPr id="38" name="CuadroTexto 10">
            <a:extLst>
              <a:ext uri="{FF2B5EF4-FFF2-40B4-BE49-F238E27FC236}">
                <a16:creationId xmlns:a16="http://schemas.microsoft.com/office/drawing/2014/main" id="{EC90DCAA-3DD4-4A02-81BA-053A36B2C283}"/>
              </a:ext>
            </a:extLst>
          </p:cNvPr>
          <p:cNvSpPr txBox="1"/>
          <p:nvPr userDrawn="1"/>
        </p:nvSpPr>
        <p:spPr>
          <a:xfrm>
            <a:off x="2231975" y="3730436"/>
            <a:ext cx="6540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@</a:t>
            </a:r>
            <a:r>
              <a:rPr lang="es-CO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SFCsupervisor</a:t>
            </a:r>
            <a:endParaRPr lang="es-CO" sz="4000" dirty="0"/>
          </a:p>
        </p:txBody>
      </p:sp>
      <p:pic>
        <p:nvPicPr>
          <p:cNvPr id="39" name="Imagen 19">
            <a:extLst>
              <a:ext uri="{FF2B5EF4-FFF2-40B4-BE49-F238E27FC236}">
                <a16:creationId xmlns:a16="http://schemas.microsoft.com/office/drawing/2014/main" id="{CCBF1C57-1F45-496A-8BFC-250DE38EE5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02" t="5527" r="9623" b="9945"/>
          <a:stretch/>
        </p:blipFill>
        <p:spPr>
          <a:xfrm>
            <a:off x="9068622" y="1389931"/>
            <a:ext cx="1862663" cy="1862421"/>
          </a:xfrm>
          <a:prstGeom prst="rect">
            <a:avLst/>
          </a:prstGeom>
        </p:spPr>
      </p:pic>
      <p:pic>
        <p:nvPicPr>
          <p:cNvPr id="40" name="Imagen 20">
            <a:extLst>
              <a:ext uri="{FF2B5EF4-FFF2-40B4-BE49-F238E27FC236}">
                <a16:creationId xmlns:a16="http://schemas.microsoft.com/office/drawing/2014/main" id="{0F9C828C-B307-4A70-B76C-E42776EF33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05" t="10357" r="10104" b="6907"/>
          <a:stretch/>
        </p:blipFill>
        <p:spPr>
          <a:xfrm>
            <a:off x="8916253" y="7235104"/>
            <a:ext cx="1862663" cy="1738259"/>
          </a:xfrm>
          <a:prstGeom prst="rect">
            <a:avLst/>
          </a:prstGeom>
        </p:spPr>
      </p:pic>
      <p:pic>
        <p:nvPicPr>
          <p:cNvPr id="41" name="Imagen 21">
            <a:extLst>
              <a:ext uri="{FF2B5EF4-FFF2-40B4-BE49-F238E27FC236}">
                <a16:creationId xmlns:a16="http://schemas.microsoft.com/office/drawing/2014/main" id="{261BA931-638C-41BD-8614-FB44E357054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086255" y="5341452"/>
            <a:ext cx="1740763" cy="1740763"/>
          </a:xfrm>
          <a:prstGeom prst="rect">
            <a:avLst/>
          </a:prstGeom>
        </p:spPr>
      </p:pic>
      <p:pic>
        <p:nvPicPr>
          <p:cNvPr id="42" name="Imagen 11">
            <a:extLst>
              <a:ext uri="{FF2B5EF4-FFF2-40B4-BE49-F238E27FC236}">
                <a16:creationId xmlns:a16="http://schemas.microsoft.com/office/drawing/2014/main" id="{643E4324-7DC4-4635-98A0-4B8DB83D3DC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6989" y="3360441"/>
            <a:ext cx="1902539" cy="186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9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4999" y="1595990"/>
            <a:ext cx="17069991" cy="3395145"/>
          </a:xfrm>
        </p:spPr>
        <p:txBody>
          <a:bodyPr anchor="b"/>
          <a:lstStyle>
            <a:lvl1pPr algn="ctr">
              <a:defRPr sz="853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999" y="5122065"/>
            <a:ext cx="17069991" cy="2354478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1A7F-E735-43AC-980A-86FAB4C020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7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1A7F-E735-43AC-980A-86FAB4C020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9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895" y="2431232"/>
            <a:ext cx="19630490" cy="4056566"/>
          </a:xfrm>
        </p:spPr>
        <p:txBody>
          <a:bodyPr anchor="b"/>
          <a:lstStyle>
            <a:lvl1pPr>
              <a:defRPr sz="853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2895" y="6526175"/>
            <a:ext cx="19630490" cy="2133252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1A7F-E735-43AC-980A-86FAB4C020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5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4749" y="2596022"/>
            <a:ext cx="9672995" cy="618756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22244" y="2596022"/>
            <a:ext cx="9672995" cy="618756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1A7F-E735-43AC-980A-86FAB4C020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0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713" y="519205"/>
            <a:ext cx="19630490" cy="1884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7715" y="2390598"/>
            <a:ext cx="9628541" cy="1171595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7715" y="3562194"/>
            <a:ext cx="9628541" cy="523945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522244" y="2390598"/>
            <a:ext cx="9675959" cy="1171595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522244" y="3562194"/>
            <a:ext cx="9675959" cy="523945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1A7F-E735-43AC-980A-86FAB4C020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2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1A7F-E735-43AC-980A-86FAB4C020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73A5197F-5EB2-44B6-97AC-8138BBF0E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5153" y="9029450"/>
            <a:ext cx="5125186" cy="6813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621A4-F840-4FB5-ADAC-B68FE90EA2B3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6" name="Marcador de título 1">
            <a:extLst>
              <a:ext uri="{FF2B5EF4-FFF2-40B4-BE49-F238E27FC236}">
                <a16:creationId xmlns:a16="http://schemas.microsoft.com/office/drawing/2014/main" id="{1D47E5A3-CEB5-4098-B62B-66A516651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2" y="0"/>
            <a:ext cx="22735334" cy="2331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6000" b="1">
                <a:solidFill>
                  <a:srgbClr val="0F4FA6"/>
                </a:solidFill>
              </a:defRPr>
            </a:lvl1pPr>
          </a:lstStyle>
          <a:p>
            <a:r>
              <a:rPr lang="es-ES" dirty="0"/>
              <a:t>Título de la diapositiva</a:t>
            </a:r>
            <a:br>
              <a:rPr lang="es-ES" dirty="0"/>
            </a:br>
            <a:r>
              <a:rPr lang="es-ES" dirty="0"/>
              <a:t>Máximo 2 renglones</a:t>
            </a:r>
            <a:endParaRPr lang="es-CO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24832C47-AA26-4D69-8F98-98281FAE7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506" y="2770094"/>
            <a:ext cx="20708470" cy="5378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D31D710-0CAC-4D5B-BD4B-86B149AC8D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457" y="8519971"/>
            <a:ext cx="1339638" cy="106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5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28">
            <a:extLst>
              <a:ext uri="{FF2B5EF4-FFF2-40B4-BE49-F238E27FC236}">
                <a16:creationId xmlns:a16="http://schemas.microsoft.com/office/drawing/2014/main" id="{DFF62CE2-C54A-4A02-AF1A-E5523D662AB4}"/>
              </a:ext>
            </a:extLst>
          </p:cNvPr>
          <p:cNvSpPr/>
          <p:nvPr userDrawn="1"/>
        </p:nvSpPr>
        <p:spPr>
          <a:xfrm>
            <a:off x="-4516" y="-1"/>
            <a:ext cx="4974546" cy="9769843"/>
          </a:xfrm>
          <a:prstGeom prst="rect">
            <a:avLst/>
          </a:prstGeom>
          <a:solidFill>
            <a:srgbClr val="0F4FA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23320EB3-F86F-4EC3-B379-94CB52E5B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704850" y="-4872"/>
            <a:ext cx="3907936" cy="520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621A4-F840-4FB5-ADAC-B68FE90EA2B3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0619F328-2E7C-45FC-B8C1-7ADB358400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3294" y="1768867"/>
            <a:ext cx="15975106" cy="6198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0" name="Marcador de título 1">
            <a:extLst>
              <a:ext uri="{FF2B5EF4-FFF2-40B4-BE49-F238E27FC236}">
                <a16:creationId xmlns:a16="http://schemas.microsoft.com/office/drawing/2014/main" id="{65A6ACE7-AC91-4843-BBD3-CDE21AB8A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01" y="-16614"/>
            <a:ext cx="4436670" cy="9769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de la diapositiva</a:t>
            </a:r>
            <a:endParaRPr lang="es-CO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14998E3-4E08-487B-A7C9-1AD53AE6A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457" y="8519971"/>
            <a:ext cx="1339638" cy="106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3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4749" y="519205"/>
            <a:ext cx="19630490" cy="1884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4749" y="2596022"/>
            <a:ext cx="19630490" cy="618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4749" y="9038672"/>
            <a:ext cx="5120997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39246" y="9038672"/>
            <a:ext cx="7681496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074242" y="9038672"/>
            <a:ext cx="5120997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91A7F-E735-43AC-980A-86FAB4C020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0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71" r:id="rId9"/>
    <p:sldLayoutId id="2147483668" r:id="rId10"/>
    <p:sldLayoutId id="2147483669" r:id="rId11"/>
    <p:sldLayoutId id="2147483670" r:id="rId12"/>
    <p:sldLayoutId id="2147483673" r:id="rId13"/>
  </p:sldLayoutIdLst>
  <p:hf sldNum="0" hdr="0" ftr="0" dt="0"/>
  <p:txStyles>
    <p:titleStyle>
      <a:lvl1pPr algn="l" defTabSz="1300277" rtl="0" eaLnBrk="1" latinLnBrk="0" hangingPunct="1">
        <a:lnSpc>
          <a:spcPct val="90000"/>
        </a:lnSpc>
        <a:spcBef>
          <a:spcPct val="0"/>
        </a:spcBef>
        <a:buNone/>
        <a:defRPr sz="62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069" indent="-325069" algn="l" defTabSz="1300277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20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34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484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5623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5761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5900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03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17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7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15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54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92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083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69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10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2555872-6E81-479C-8DD3-DA2F3A130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429" y="1137183"/>
            <a:ext cx="20483065" cy="2165460"/>
          </a:xfrm>
        </p:spPr>
        <p:txBody>
          <a:bodyPr/>
          <a:lstStyle/>
          <a:p>
            <a:r>
              <a:rPr lang="es-MX" sz="6200" dirty="0"/>
              <a:t>Los juegos de suerte y azar desde la experiencia del sector financiero</a:t>
            </a:r>
            <a:endParaRPr lang="es-CO" sz="6200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64BB5E1-455E-43A6-87A6-8B4E71CCF0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O" dirty="0"/>
              <a:t>César Reyes Acevedo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C126469B-1C74-4053-B2A0-AD95F8ABCB6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CO" dirty="0"/>
              <a:t>Delegado para Riesgo de Lavado de Activos y Financiación del Terrorismo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5B725567-74AD-4AB8-9232-E1602CF26CE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CO" dirty="0" err="1"/>
              <a:t>Gaming</a:t>
            </a:r>
            <a:r>
              <a:rPr lang="es-CO" dirty="0"/>
              <a:t> Colombia 2019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44DDD7A6-D074-4C75-BCAF-8A7B3A3C417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CO" dirty="0"/>
              <a:t>Bogotá D.C., agosto 21 de 2019</a:t>
            </a:r>
          </a:p>
        </p:txBody>
      </p:sp>
    </p:spTree>
    <p:extLst>
      <p:ext uri="{BB962C8B-B14F-4D97-AF65-F5344CB8AC3E}">
        <p14:creationId xmlns:p14="http://schemas.microsoft.com/office/powerpoint/2010/main" val="338962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C188C8BF-2434-44DB-A27F-1358F3B136B2}"/>
              </a:ext>
            </a:extLst>
          </p:cNvPr>
          <p:cNvGrpSpPr/>
          <p:nvPr/>
        </p:nvGrpSpPr>
        <p:grpSpPr>
          <a:xfrm>
            <a:off x="1481487" y="2906126"/>
            <a:ext cx="8816701" cy="5548657"/>
            <a:chOff x="2381230" y="3716024"/>
            <a:chExt cx="7576918" cy="4768418"/>
          </a:xfrm>
        </p:grpSpPr>
        <p:grpSp>
          <p:nvGrpSpPr>
            <p:cNvPr id="44" name="Group 61">
              <a:extLst>
                <a:ext uri="{FF2B5EF4-FFF2-40B4-BE49-F238E27FC236}">
                  <a16:creationId xmlns:a16="http://schemas.microsoft.com/office/drawing/2014/main" id="{9245B1E4-FE19-4B0D-AF5B-940E73B08C6C}"/>
                </a:ext>
              </a:extLst>
            </p:cNvPr>
            <p:cNvGrpSpPr/>
            <p:nvPr/>
          </p:nvGrpSpPr>
          <p:grpSpPr>
            <a:xfrm>
              <a:off x="3825132" y="3716024"/>
              <a:ext cx="5024859" cy="4135274"/>
              <a:chOff x="2951400" y="1516644"/>
              <a:chExt cx="3533679" cy="2908088"/>
            </a:xfrm>
            <a:solidFill>
              <a:sysClr val="window" lastClr="FFFFFF">
                <a:lumMod val="75000"/>
              </a:sysClr>
            </a:solidFill>
          </p:grpSpPr>
          <p:sp>
            <p:nvSpPr>
              <p:cNvPr id="45" name="Freeform 13">
                <a:extLst>
                  <a:ext uri="{FF2B5EF4-FFF2-40B4-BE49-F238E27FC236}">
                    <a16:creationId xmlns:a16="http://schemas.microsoft.com/office/drawing/2014/main" id="{408C0BEC-DFFB-4640-B7AD-97314B17AA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30733" y="1704774"/>
                <a:ext cx="3225418" cy="2239432"/>
              </a:xfrm>
              <a:custGeom>
                <a:avLst/>
                <a:gdLst>
                  <a:gd name="T0" fmla="*/ 5601 w 7114"/>
                  <a:gd name="T1" fmla="*/ 1224 h 4942"/>
                  <a:gd name="T2" fmla="*/ 2198 w 7114"/>
                  <a:gd name="T3" fmla="*/ 1762 h 4942"/>
                  <a:gd name="T4" fmla="*/ 2198 w 7114"/>
                  <a:gd name="T5" fmla="*/ 1762 h 4942"/>
                  <a:gd name="T6" fmla="*/ 6931 w 7114"/>
                  <a:gd name="T7" fmla="*/ 4296 h 4942"/>
                  <a:gd name="T8" fmla="*/ 6681 w 7114"/>
                  <a:gd name="T9" fmla="*/ 3945 h 4942"/>
                  <a:gd name="T10" fmla="*/ 6413 w 7114"/>
                  <a:gd name="T11" fmla="*/ 3426 h 4942"/>
                  <a:gd name="T12" fmla="*/ 6248 w 7114"/>
                  <a:gd name="T13" fmla="*/ 2977 h 4942"/>
                  <a:gd name="T14" fmla="*/ 6261 w 7114"/>
                  <a:gd name="T15" fmla="*/ 271 h 4942"/>
                  <a:gd name="T16" fmla="*/ 6354 w 7114"/>
                  <a:gd name="T17" fmla="*/ 178 h 4942"/>
                  <a:gd name="T18" fmla="*/ 6336 w 7114"/>
                  <a:gd name="T19" fmla="*/ 87 h 4942"/>
                  <a:gd name="T20" fmla="*/ 6237 w 7114"/>
                  <a:gd name="T21" fmla="*/ 35 h 4942"/>
                  <a:gd name="T22" fmla="*/ 5438 w 7114"/>
                  <a:gd name="T23" fmla="*/ 41 h 4942"/>
                  <a:gd name="T24" fmla="*/ 5384 w 7114"/>
                  <a:gd name="T25" fmla="*/ 80 h 4942"/>
                  <a:gd name="T26" fmla="*/ 5359 w 7114"/>
                  <a:gd name="T27" fmla="*/ 140 h 4942"/>
                  <a:gd name="T28" fmla="*/ 5547 w 7114"/>
                  <a:gd name="T29" fmla="*/ 989 h 4942"/>
                  <a:gd name="T30" fmla="*/ 2063 w 7114"/>
                  <a:gd name="T31" fmla="*/ 70 h 4942"/>
                  <a:gd name="T32" fmla="*/ 1951 w 7114"/>
                  <a:gd name="T33" fmla="*/ 0 h 4942"/>
                  <a:gd name="T34" fmla="*/ 1866 w 7114"/>
                  <a:gd name="T35" fmla="*/ 38 h 4942"/>
                  <a:gd name="T36" fmla="*/ 1837 w 7114"/>
                  <a:gd name="T37" fmla="*/ 146 h 4942"/>
                  <a:gd name="T38" fmla="*/ 19 w 7114"/>
                  <a:gd name="T39" fmla="*/ 4476 h 4942"/>
                  <a:gd name="T40" fmla="*/ 11 w 7114"/>
                  <a:gd name="T41" fmla="*/ 4489 h 4942"/>
                  <a:gd name="T42" fmla="*/ 5 w 7114"/>
                  <a:gd name="T43" fmla="*/ 4505 h 4942"/>
                  <a:gd name="T44" fmla="*/ 1 w 7114"/>
                  <a:gd name="T45" fmla="*/ 4523 h 4942"/>
                  <a:gd name="T46" fmla="*/ 0 w 7114"/>
                  <a:gd name="T47" fmla="*/ 4531 h 4942"/>
                  <a:gd name="T48" fmla="*/ 0 w 7114"/>
                  <a:gd name="T49" fmla="*/ 4546 h 4942"/>
                  <a:gd name="T50" fmla="*/ 2 w 7114"/>
                  <a:gd name="T51" fmla="*/ 4563 h 4942"/>
                  <a:gd name="T52" fmla="*/ 6 w 7114"/>
                  <a:gd name="T53" fmla="*/ 4579 h 4942"/>
                  <a:gd name="T54" fmla="*/ 13 w 7114"/>
                  <a:gd name="T55" fmla="*/ 4596 h 4942"/>
                  <a:gd name="T56" fmla="*/ 22 w 7114"/>
                  <a:gd name="T57" fmla="*/ 4610 h 4942"/>
                  <a:gd name="T58" fmla="*/ 33 w 7114"/>
                  <a:gd name="T59" fmla="*/ 4623 h 4942"/>
                  <a:gd name="T60" fmla="*/ 47 w 7114"/>
                  <a:gd name="T61" fmla="*/ 4636 h 4942"/>
                  <a:gd name="T62" fmla="*/ 54 w 7114"/>
                  <a:gd name="T63" fmla="*/ 4640 h 4942"/>
                  <a:gd name="T64" fmla="*/ 63 w 7114"/>
                  <a:gd name="T65" fmla="*/ 4646 h 4942"/>
                  <a:gd name="T66" fmla="*/ 83 w 7114"/>
                  <a:gd name="T67" fmla="*/ 4654 h 4942"/>
                  <a:gd name="T68" fmla="*/ 104 w 7114"/>
                  <a:gd name="T69" fmla="*/ 4658 h 4942"/>
                  <a:gd name="T70" fmla="*/ 2995 w 7114"/>
                  <a:gd name="T71" fmla="*/ 4942 h 4942"/>
                  <a:gd name="T72" fmla="*/ 3005 w 7114"/>
                  <a:gd name="T73" fmla="*/ 4942 h 4942"/>
                  <a:gd name="T74" fmla="*/ 3006 w 7114"/>
                  <a:gd name="T75" fmla="*/ 4942 h 4942"/>
                  <a:gd name="T76" fmla="*/ 3029 w 7114"/>
                  <a:gd name="T77" fmla="*/ 4940 h 4942"/>
                  <a:gd name="T78" fmla="*/ 3031 w 7114"/>
                  <a:gd name="T79" fmla="*/ 4939 h 4942"/>
                  <a:gd name="T80" fmla="*/ 3038 w 7114"/>
                  <a:gd name="T81" fmla="*/ 4938 h 4942"/>
                  <a:gd name="T82" fmla="*/ 3053 w 7114"/>
                  <a:gd name="T83" fmla="*/ 4933 h 4942"/>
                  <a:gd name="T84" fmla="*/ 3060 w 7114"/>
                  <a:gd name="T85" fmla="*/ 4928 h 4942"/>
                  <a:gd name="T86" fmla="*/ 3073 w 7114"/>
                  <a:gd name="T87" fmla="*/ 4922 h 4942"/>
                  <a:gd name="T88" fmla="*/ 3080 w 7114"/>
                  <a:gd name="T89" fmla="*/ 4916 h 4942"/>
                  <a:gd name="T90" fmla="*/ 3091 w 7114"/>
                  <a:gd name="T91" fmla="*/ 4907 h 4942"/>
                  <a:gd name="T92" fmla="*/ 3093 w 7114"/>
                  <a:gd name="T93" fmla="*/ 4904 h 4942"/>
                  <a:gd name="T94" fmla="*/ 6017 w 7114"/>
                  <a:gd name="T95" fmla="*/ 3036 h 4942"/>
                  <a:gd name="T96" fmla="*/ 6106 w 7114"/>
                  <a:gd name="T97" fmla="*/ 3303 h 4942"/>
                  <a:gd name="T98" fmla="*/ 6399 w 7114"/>
                  <a:gd name="T99" fmla="*/ 3937 h 4942"/>
                  <a:gd name="T100" fmla="*/ 6651 w 7114"/>
                  <a:gd name="T101" fmla="*/ 4326 h 4942"/>
                  <a:gd name="T102" fmla="*/ 6913 w 7114"/>
                  <a:gd name="T103" fmla="*/ 4626 h 4942"/>
                  <a:gd name="T104" fmla="*/ 6996 w 7114"/>
                  <a:gd name="T105" fmla="*/ 4659 h 4942"/>
                  <a:gd name="T106" fmla="*/ 7080 w 7114"/>
                  <a:gd name="T107" fmla="*/ 4624 h 4942"/>
                  <a:gd name="T108" fmla="*/ 7113 w 7114"/>
                  <a:gd name="T109" fmla="*/ 4516 h 4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114" h="4942">
                    <a:moveTo>
                      <a:pt x="3073" y="4577"/>
                    </a:moveTo>
                    <a:lnTo>
                      <a:pt x="2399" y="1576"/>
                    </a:lnTo>
                    <a:lnTo>
                      <a:pt x="5601" y="1224"/>
                    </a:lnTo>
                    <a:lnTo>
                      <a:pt x="5718" y="1737"/>
                    </a:lnTo>
                    <a:lnTo>
                      <a:pt x="3073" y="4577"/>
                    </a:lnTo>
                    <a:close/>
                    <a:moveTo>
                      <a:pt x="2198" y="1762"/>
                    </a:moveTo>
                    <a:lnTo>
                      <a:pt x="2854" y="4688"/>
                    </a:lnTo>
                    <a:lnTo>
                      <a:pt x="332" y="4442"/>
                    </a:lnTo>
                    <a:lnTo>
                      <a:pt x="2198" y="1762"/>
                    </a:lnTo>
                    <a:close/>
                    <a:moveTo>
                      <a:pt x="7078" y="4455"/>
                    </a:moveTo>
                    <a:lnTo>
                      <a:pt x="7028" y="4404"/>
                    </a:lnTo>
                    <a:lnTo>
                      <a:pt x="6931" y="4296"/>
                    </a:lnTo>
                    <a:lnTo>
                      <a:pt x="6842" y="4183"/>
                    </a:lnTo>
                    <a:lnTo>
                      <a:pt x="6758" y="4065"/>
                    </a:lnTo>
                    <a:lnTo>
                      <a:pt x="6681" y="3945"/>
                    </a:lnTo>
                    <a:lnTo>
                      <a:pt x="6611" y="3825"/>
                    </a:lnTo>
                    <a:lnTo>
                      <a:pt x="6517" y="3647"/>
                    </a:lnTo>
                    <a:lnTo>
                      <a:pt x="6413" y="3426"/>
                    </a:lnTo>
                    <a:lnTo>
                      <a:pt x="6335" y="3233"/>
                    </a:lnTo>
                    <a:lnTo>
                      <a:pt x="6262" y="3022"/>
                    </a:lnTo>
                    <a:lnTo>
                      <a:pt x="6248" y="2977"/>
                    </a:lnTo>
                    <a:lnTo>
                      <a:pt x="5627" y="273"/>
                    </a:lnTo>
                    <a:lnTo>
                      <a:pt x="6237" y="273"/>
                    </a:lnTo>
                    <a:lnTo>
                      <a:pt x="6261" y="271"/>
                    </a:lnTo>
                    <a:lnTo>
                      <a:pt x="6304" y="254"/>
                    </a:lnTo>
                    <a:lnTo>
                      <a:pt x="6336" y="221"/>
                    </a:lnTo>
                    <a:lnTo>
                      <a:pt x="6354" y="178"/>
                    </a:lnTo>
                    <a:lnTo>
                      <a:pt x="6356" y="154"/>
                    </a:lnTo>
                    <a:lnTo>
                      <a:pt x="6354" y="130"/>
                    </a:lnTo>
                    <a:lnTo>
                      <a:pt x="6336" y="87"/>
                    </a:lnTo>
                    <a:lnTo>
                      <a:pt x="6304" y="55"/>
                    </a:lnTo>
                    <a:lnTo>
                      <a:pt x="6261" y="37"/>
                    </a:lnTo>
                    <a:lnTo>
                      <a:pt x="6237" y="35"/>
                    </a:lnTo>
                    <a:lnTo>
                      <a:pt x="5478" y="35"/>
                    </a:lnTo>
                    <a:lnTo>
                      <a:pt x="5464" y="36"/>
                    </a:lnTo>
                    <a:lnTo>
                      <a:pt x="5438" y="41"/>
                    </a:lnTo>
                    <a:lnTo>
                      <a:pt x="5414" y="53"/>
                    </a:lnTo>
                    <a:lnTo>
                      <a:pt x="5393" y="69"/>
                    </a:lnTo>
                    <a:lnTo>
                      <a:pt x="5384" y="80"/>
                    </a:lnTo>
                    <a:lnTo>
                      <a:pt x="5376" y="91"/>
                    </a:lnTo>
                    <a:lnTo>
                      <a:pt x="5364" y="114"/>
                    </a:lnTo>
                    <a:lnTo>
                      <a:pt x="5359" y="140"/>
                    </a:lnTo>
                    <a:lnTo>
                      <a:pt x="5359" y="167"/>
                    </a:lnTo>
                    <a:lnTo>
                      <a:pt x="5361" y="180"/>
                    </a:lnTo>
                    <a:lnTo>
                      <a:pt x="5547" y="989"/>
                    </a:lnTo>
                    <a:lnTo>
                      <a:pt x="2350" y="1341"/>
                    </a:lnTo>
                    <a:lnTo>
                      <a:pt x="2069" y="94"/>
                    </a:lnTo>
                    <a:lnTo>
                      <a:pt x="2063" y="70"/>
                    </a:lnTo>
                    <a:lnTo>
                      <a:pt x="2036" y="32"/>
                    </a:lnTo>
                    <a:lnTo>
                      <a:pt x="1997" y="9"/>
                    </a:lnTo>
                    <a:lnTo>
                      <a:pt x="1951" y="0"/>
                    </a:lnTo>
                    <a:lnTo>
                      <a:pt x="1927" y="4"/>
                    </a:lnTo>
                    <a:lnTo>
                      <a:pt x="1904" y="11"/>
                    </a:lnTo>
                    <a:lnTo>
                      <a:pt x="1866" y="38"/>
                    </a:lnTo>
                    <a:lnTo>
                      <a:pt x="1842" y="77"/>
                    </a:lnTo>
                    <a:lnTo>
                      <a:pt x="1834" y="122"/>
                    </a:lnTo>
                    <a:lnTo>
                      <a:pt x="1837" y="146"/>
                    </a:lnTo>
                    <a:lnTo>
                      <a:pt x="2128" y="1444"/>
                    </a:lnTo>
                    <a:lnTo>
                      <a:pt x="20" y="4472"/>
                    </a:lnTo>
                    <a:lnTo>
                      <a:pt x="19" y="4476"/>
                    </a:lnTo>
                    <a:lnTo>
                      <a:pt x="17" y="4478"/>
                    </a:lnTo>
                    <a:lnTo>
                      <a:pt x="15" y="4483"/>
                    </a:lnTo>
                    <a:lnTo>
                      <a:pt x="11" y="4489"/>
                    </a:lnTo>
                    <a:lnTo>
                      <a:pt x="9" y="4494"/>
                    </a:lnTo>
                    <a:lnTo>
                      <a:pt x="7" y="4499"/>
                    </a:lnTo>
                    <a:lnTo>
                      <a:pt x="5" y="4505"/>
                    </a:lnTo>
                    <a:lnTo>
                      <a:pt x="4" y="4510"/>
                    </a:lnTo>
                    <a:lnTo>
                      <a:pt x="2" y="4517"/>
                    </a:lnTo>
                    <a:lnTo>
                      <a:pt x="1" y="4523"/>
                    </a:lnTo>
                    <a:lnTo>
                      <a:pt x="1" y="4526"/>
                    </a:lnTo>
                    <a:lnTo>
                      <a:pt x="0" y="4529"/>
                    </a:lnTo>
                    <a:lnTo>
                      <a:pt x="0" y="4531"/>
                    </a:lnTo>
                    <a:lnTo>
                      <a:pt x="0" y="4533"/>
                    </a:lnTo>
                    <a:lnTo>
                      <a:pt x="0" y="4539"/>
                    </a:lnTo>
                    <a:lnTo>
                      <a:pt x="0" y="4546"/>
                    </a:lnTo>
                    <a:lnTo>
                      <a:pt x="0" y="4551"/>
                    </a:lnTo>
                    <a:lnTo>
                      <a:pt x="1" y="4557"/>
                    </a:lnTo>
                    <a:lnTo>
                      <a:pt x="2" y="4563"/>
                    </a:lnTo>
                    <a:lnTo>
                      <a:pt x="3" y="4569"/>
                    </a:lnTo>
                    <a:lnTo>
                      <a:pt x="4" y="4574"/>
                    </a:lnTo>
                    <a:lnTo>
                      <a:pt x="6" y="4579"/>
                    </a:lnTo>
                    <a:lnTo>
                      <a:pt x="8" y="4585"/>
                    </a:lnTo>
                    <a:lnTo>
                      <a:pt x="10" y="4590"/>
                    </a:lnTo>
                    <a:lnTo>
                      <a:pt x="13" y="4596"/>
                    </a:lnTo>
                    <a:lnTo>
                      <a:pt x="16" y="4600"/>
                    </a:lnTo>
                    <a:lnTo>
                      <a:pt x="19" y="4605"/>
                    </a:lnTo>
                    <a:lnTo>
                      <a:pt x="22" y="4610"/>
                    </a:lnTo>
                    <a:lnTo>
                      <a:pt x="26" y="4615"/>
                    </a:lnTo>
                    <a:lnTo>
                      <a:pt x="29" y="4619"/>
                    </a:lnTo>
                    <a:lnTo>
                      <a:pt x="33" y="4623"/>
                    </a:lnTo>
                    <a:lnTo>
                      <a:pt x="37" y="4627"/>
                    </a:lnTo>
                    <a:lnTo>
                      <a:pt x="42" y="4631"/>
                    </a:lnTo>
                    <a:lnTo>
                      <a:pt x="47" y="4636"/>
                    </a:lnTo>
                    <a:lnTo>
                      <a:pt x="48" y="4637"/>
                    </a:lnTo>
                    <a:lnTo>
                      <a:pt x="50" y="4638"/>
                    </a:lnTo>
                    <a:lnTo>
                      <a:pt x="54" y="4640"/>
                    </a:lnTo>
                    <a:lnTo>
                      <a:pt x="57" y="4642"/>
                    </a:lnTo>
                    <a:lnTo>
                      <a:pt x="60" y="4644"/>
                    </a:lnTo>
                    <a:lnTo>
                      <a:pt x="63" y="4646"/>
                    </a:lnTo>
                    <a:lnTo>
                      <a:pt x="73" y="4651"/>
                    </a:lnTo>
                    <a:lnTo>
                      <a:pt x="83" y="4654"/>
                    </a:lnTo>
                    <a:lnTo>
                      <a:pt x="83" y="4654"/>
                    </a:lnTo>
                    <a:lnTo>
                      <a:pt x="83" y="4654"/>
                    </a:lnTo>
                    <a:lnTo>
                      <a:pt x="94" y="4657"/>
                    </a:lnTo>
                    <a:lnTo>
                      <a:pt x="104" y="4658"/>
                    </a:lnTo>
                    <a:lnTo>
                      <a:pt x="105" y="4658"/>
                    </a:lnTo>
                    <a:lnTo>
                      <a:pt x="107" y="4659"/>
                    </a:lnTo>
                    <a:lnTo>
                      <a:pt x="2995" y="4942"/>
                    </a:lnTo>
                    <a:lnTo>
                      <a:pt x="3000" y="4942"/>
                    </a:lnTo>
                    <a:lnTo>
                      <a:pt x="3005" y="4942"/>
                    </a:lnTo>
                    <a:lnTo>
                      <a:pt x="3005" y="4942"/>
                    </a:lnTo>
                    <a:lnTo>
                      <a:pt x="3006" y="4942"/>
                    </a:lnTo>
                    <a:lnTo>
                      <a:pt x="3006" y="4942"/>
                    </a:lnTo>
                    <a:lnTo>
                      <a:pt x="3006" y="4942"/>
                    </a:lnTo>
                    <a:lnTo>
                      <a:pt x="3006" y="4942"/>
                    </a:lnTo>
                    <a:lnTo>
                      <a:pt x="3018" y="4942"/>
                    </a:lnTo>
                    <a:lnTo>
                      <a:pt x="3029" y="4940"/>
                    </a:lnTo>
                    <a:lnTo>
                      <a:pt x="3030" y="4940"/>
                    </a:lnTo>
                    <a:lnTo>
                      <a:pt x="3031" y="4939"/>
                    </a:lnTo>
                    <a:lnTo>
                      <a:pt x="3031" y="4939"/>
                    </a:lnTo>
                    <a:lnTo>
                      <a:pt x="3032" y="4939"/>
                    </a:lnTo>
                    <a:lnTo>
                      <a:pt x="3036" y="4939"/>
                    </a:lnTo>
                    <a:lnTo>
                      <a:pt x="3038" y="4938"/>
                    </a:lnTo>
                    <a:lnTo>
                      <a:pt x="3044" y="4936"/>
                    </a:lnTo>
                    <a:lnTo>
                      <a:pt x="3051" y="4934"/>
                    </a:lnTo>
                    <a:lnTo>
                      <a:pt x="3053" y="4933"/>
                    </a:lnTo>
                    <a:lnTo>
                      <a:pt x="3054" y="4933"/>
                    </a:lnTo>
                    <a:lnTo>
                      <a:pt x="3057" y="4930"/>
                    </a:lnTo>
                    <a:lnTo>
                      <a:pt x="3060" y="4928"/>
                    </a:lnTo>
                    <a:lnTo>
                      <a:pt x="3066" y="4926"/>
                    </a:lnTo>
                    <a:lnTo>
                      <a:pt x="3071" y="4923"/>
                    </a:lnTo>
                    <a:lnTo>
                      <a:pt x="3073" y="4922"/>
                    </a:lnTo>
                    <a:lnTo>
                      <a:pt x="3075" y="4921"/>
                    </a:lnTo>
                    <a:lnTo>
                      <a:pt x="3078" y="4919"/>
                    </a:lnTo>
                    <a:lnTo>
                      <a:pt x="3080" y="4916"/>
                    </a:lnTo>
                    <a:lnTo>
                      <a:pt x="3085" y="4912"/>
                    </a:lnTo>
                    <a:lnTo>
                      <a:pt x="3090" y="4908"/>
                    </a:lnTo>
                    <a:lnTo>
                      <a:pt x="3091" y="4907"/>
                    </a:lnTo>
                    <a:lnTo>
                      <a:pt x="3093" y="4904"/>
                    </a:lnTo>
                    <a:lnTo>
                      <a:pt x="3093" y="4904"/>
                    </a:lnTo>
                    <a:lnTo>
                      <a:pt x="3093" y="4904"/>
                    </a:lnTo>
                    <a:lnTo>
                      <a:pt x="5783" y="2016"/>
                    </a:lnTo>
                    <a:lnTo>
                      <a:pt x="6017" y="3033"/>
                    </a:lnTo>
                    <a:lnTo>
                      <a:pt x="6017" y="3036"/>
                    </a:lnTo>
                    <a:lnTo>
                      <a:pt x="6018" y="3038"/>
                    </a:lnTo>
                    <a:lnTo>
                      <a:pt x="6030" y="3081"/>
                    </a:lnTo>
                    <a:lnTo>
                      <a:pt x="6106" y="3303"/>
                    </a:lnTo>
                    <a:lnTo>
                      <a:pt x="6187" y="3507"/>
                    </a:lnTo>
                    <a:lnTo>
                      <a:pt x="6297" y="3744"/>
                    </a:lnTo>
                    <a:lnTo>
                      <a:pt x="6399" y="3937"/>
                    </a:lnTo>
                    <a:lnTo>
                      <a:pt x="6476" y="4066"/>
                    </a:lnTo>
                    <a:lnTo>
                      <a:pt x="6559" y="4197"/>
                    </a:lnTo>
                    <a:lnTo>
                      <a:pt x="6651" y="4326"/>
                    </a:lnTo>
                    <a:lnTo>
                      <a:pt x="6749" y="4450"/>
                    </a:lnTo>
                    <a:lnTo>
                      <a:pt x="6856" y="4569"/>
                    </a:lnTo>
                    <a:lnTo>
                      <a:pt x="6913" y="4626"/>
                    </a:lnTo>
                    <a:lnTo>
                      <a:pt x="6930" y="4641"/>
                    </a:lnTo>
                    <a:lnTo>
                      <a:pt x="6974" y="4658"/>
                    </a:lnTo>
                    <a:lnTo>
                      <a:pt x="6996" y="4659"/>
                    </a:lnTo>
                    <a:lnTo>
                      <a:pt x="7019" y="4658"/>
                    </a:lnTo>
                    <a:lnTo>
                      <a:pt x="7062" y="4640"/>
                    </a:lnTo>
                    <a:lnTo>
                      <a:pt x="7080" y="4624"/>
                    </a:lnTo>
                    <a:lnTo>
                      <a:pt x="7097" y="4605"/>
                    </a:lnTo>
                    <a:lnTo>
                      <a:pt x="7114" y="4562"/>
                    </a:lnTo>
                    <a:lnTo>
                      <a:pt x="7113" y="4516"/>
                    </a:lnTo>
                    <a:lnTo>
                      <a:pt x="7096" y="4474"/>
                    </a:lnTo>
                    <a:lnTo>
                      <a:pt x="7078" y="44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30027" tIns="65013" rIns="130027" bIns="65013" numCol="1" anchor="t" anchorCtr="0" compatLnSpc="1">
                <a:prstTxWarp prst="textNoShape">
                  <a:avLst/>
                </a:prstTxWarp>
              </a:bodyPr>
              <a:lstStyle/>
              <a:p>
                <a:pPr defTabSz="1300277">
                  <a:defRPr/>
                </a:pPr>
                <a:endParaRPr lang="en-US" sz="2560" kern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46" name="Freeform 14">
                <a:extLst>
                  <a:ext uri="{FF2B5EF4-FFF2-40B4-BE49-F238E27FC236}">
                    <a16:creationId xmlns:a16="http://schemas.microsoft.com/office/drawing/2014/main" id="{92003B80-D7AC-4963-9A72-150422C79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1490" y="1707041"/>
                <a:ext cx="693589" cy="652790"/>
              </a:xfrm>
              <a:custGeom>
                <a:avLst/>
                <a:gdLst>
                  <a:gd name="T0" fmla="*/ 525 w 1532"/>
                  <a:gd name="T1" fmla="*/ 1439 h 1441"/>
                  <a:gd name="T2" fmla="*/ 381 w 1532"/>
                  <a:gd name="T3" fmla="*/ 1426 h 1441"/>
                  <a:gd name="T4" fmla="*/ 338 w 1532"/>
                  <a:gd name="T5" fmla="*/ 1414 h 1441"/>
                  <a:gd name="T6" fmla="*/ 291 w 1532"/>
                  <a:gd name="T7" fmla="*/ 1379 h 1441"/>
                  <a:gd name="T8" fmla="*/ 262 w 1532"/>
                  <a:gd name="T9" fmla="*/ 1331 h 1441"/>
                  <a:gd name="T10" fmla="*/ 253 w 1532"/>
                  <a:gd name="T11" fmla="*/ 1274 h 1441"/>
                  <a:gd name="T12" fmla="*/ 257 w 1532"/>
                  <a:gd name="T13" fmla="*/ 1243 h 1441"/>
                  <a:gd name="T14" fmla="*/ 282 w 1532"/>
                  <a:gd name="T15" fmla="*/ 1190 h 1441"/>
                  <a:gd name="T16" fmla="*/ 324 w 1532"/>
                  <a:gd name="T17" fmla="*/ 1152 h 1441"/>
                  <a:gd name="T18" fmla="*/ 377 w 1532"/>
                  <a:gd name="T19" fmla="*/ 1132 h 1441"/>
                  <a:gd name="T20" fmla="*/ 422 w 1532"/>
                  <a:gd name="T21" fmla="*/ 1131 h 1441"/>
                  <a:gd name="T22" fmla="*/ 610 w 1532"/>
                  <a:gd name="T23" fmla="*/ 1143 h 1441"/>
                  <a:gd name="T24" fmla="*/ 813 w 1532"/>
                  <a:gd name="T25" fmla="*/ 1128 h 1441"/>
                  <a:gd name="T26" fmla="*/ 1013 w 1532"/>
                  <a:gd name="T27" fmla="*/ 1077 h 1441"/>
                  <a:gd name="T28" fmla="*/ 1118 w 1532"/>
                  <a:gd name="T29" fmla="*/ 1018 h 1441"/>
                  <a:gd name="T30" fmla="*/ 1160 w 1532"/>
                  <a:gd name="T31" fmla="*/ 981 h 1441"/>
                  <a:gd name="T32" fmla="*/ 1222 w 1532"/>
                  <a:gd name="T33" fmla="*/ 869 h 1441"/>
                  <a:gd name="T34" fmla="*/ 1235 w 1532"/>
                  <a:gd name="T35" fmla="*/ 761 h 1441"/>
                  <a:gd name="T36" fmla="*/ 1220 w 1532"/>
                  <a:gd name="T37" fmla="*/ 631 h 1441"/>
                  <a:gd name="T38" fmla="*/ 1149 w 1532"/>
                  <a:gd name="T39" fmla="*/ 494 h 1441"/>
                  <a:gd name="T40" fmla="*/ 1103 w 1532"/>
                  <a:gd name="T41" fmla="*/ 448 h 1441"/>
                  <a:gd name="T42" fmla="*/ 999 w 1532"/>
                  <a:gd name="T43" fmla="*/ 382 h 1441"/>
                  <a:gd name="T44" fmla="*/ 813 w 1532"/>
                  <a:gd name="T45" fmla="*/ 321 h 1441"/>
                  <a:gd name="T46" fmla="*/ 571 w 1532"/>
                  <a:gd name="T47" fmla="*/ 298 h 1441"/>
                  <a:gd name="T48" fmla="*/ 554 w 1532"/>
                  <a:gd name="T49" fmla="*/ 298 h 1441"/>
                  <a:gd name="T50" fmla="*/ 149 w 1532"/>
                  <a:gd name="T51" fmla="*/ 299 h 1441"/>
                  <a:gd name="T52" fmla="*/ 105 w 1532"/>
                  <a:gd name="T53" fmla="*/ 293 h 1441"/>
                  <a:gd name="T54" fmla="*/ 54 w 1532"/>
                  <a:gd name="T55" fmla="*/ 265 h 1441"/>
                  <a:gd name="T56" fmla="*/ 17 w 1532"/>
                  <a:gd name="T57" fmla="*/ 221 h 1441"/>
                  <a:gd name="T58" fmla="*/ 0 w 1532"/>
                  <a:gd name="T59" fmla="*/ 166 h 1441"/>
                  <a:gd name="T60" fmla="*/ 0 w 1532"/>
                  <a:gd name="T61" fmla="*/ 134 h 1441"/>
                  <a:gd name="T62" fmla="*/ 17 w 1532"/>
                  <a:gd name="T63" fmla="*/ 79 h 1441"/>
                  <a:gd name="T64" fmla="*/ 54 w 1532"/>
                  <a:gd name="T65" fmla="*/ 35 h 1441"/>
                  <a:gd name="T66" fmla="*/ 105 w 1532"/>
                  <a:gd name="T67" fmla="*/ 8 h 1441"/>
                  <a:gd name="T68" fmla="*/ 149 w 1532"/>
                  <a:gd name="T69" fmla="*/ 1 h 1441"/>
                  <a:gd name="T70" fmla="*/ 580 w 1532"/>
                  <a:gd name="T71" fmla="*/ 0 h 1441"/>
                  <a:gd name="T72" fmla="*/ 797 w 1532"/>
                  <a:gd name="T73" fmla="*/ 16 h 1441"/>
                  <a:gd name="T74" fmla="*/ 1035 w 1532"/>
                  <a:gd name="T75" fmla="*/ 75 h 1441"/>
                  <a:gd name="T76" fmla="*/ 1186 w 1532"/>
                  <a:gd name="T77" fmla="*/ 145 h 1441"/>
                  <a:gd name="T78" fmla="*/ 1299 w 1532"/>
                  <a:gd name="T79" fmla="*/ 225 h 1441"/>
                  <a:gd name="T80" fmla="*/ 1351 w 1532"/>
                  <a:gd name="T81" fmla="*/ 274 h 1441"/>
                  <a:gd name="T82" fmla="*/ 1434 w 1532"/>
                  <a:gd name="T83" fmla="*/ 383 h 1441"/>
                  <a:gd name="T84" fmla="*/ 1494 w 1532"/>
                  <a:gd name="T85" fmla="*/ 508 h 1441"/>
                  <a:gd name="T86" fmla="*/ 1526 w 1532"/>
                  <a:gd name="T87" fmla="*/ 646 h 1441"/>
                  <a:gd name="T88" fmla="*/ 1532 w 1532"/>
                  <a:gd name="T89" fmla="*/ 761 h 1441"/>
                  <a:gd name="T90" fmla="*/ 1526 w 1532"/>
                  <a:gd name="T91" fmla="*/ 864 h 1441"/>
                  <a:gd name="T92" fmla="*/ 1494 w 1532"/>
                  <a:gd name="T93" fmla="*/ 993 h 1441"/>
                  <a:gd name="T94" fmla="*/ 1436 w 1532"/>
                  <a:gd name="T95" fmla="*/ 1107 h 1441"/>
                  <a:gd name="T96" fmla="*/ 1354 w 1532"/>
                  <a:gd name="T97" fmla="*/ 1207 h 1441"/>
                  <a:gd name="T98" fmla="*/ 1292 w 1532"/>
                  <a:gd name="T99" fmla="*/ 1261 h 1441"/>
                  <a:gd name="T100" fmla="*/ 1116 w 1532"/>
                  <a:gd name="T101" fmla="*/ 1357 h 1441"/>
                  <a:gd name="T102" fmla="*/ 924 w 1532"/>
                  <a:gd name="T103" fmla="*/ 1412 h 1441"/>
                  <a:gd name="T104" fmla="*/ 691 w 1532"/>
                  <a:gd name="T105" fmla="*/ 1440 h 1441"/>
                  <a:gd name="T106" fmla="*/ 609 w 1532"/>
                  <a:gd name="T107" fmla="*/ 1441 h 1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32" h="1441">
                    <a:moveTo>
                      <a:pt x="609" y="1441"/>
                    </a:moveTo>
                    <a:lnTo>
                      <a:pt x="525" y="1439"/>
                    </a:lnTo>
                    <a:lnTo>
                      <a:pt x="406" y="1430"/>
                    </a:lnTo>
                    <a:lnTo>
                      <a:pt x="381" y="1426"/>
                    </a:lnTo>
                    <a:lnTo>
                      <a:pt x="366" y="1424"/>
                    </a:lnTo>
                    <a:lnTo>
                      <a:pt x="338" y="1414"/>
                    </a:lnTo>
                    <a:lnTo>
                      <a:pt x="313" y="1399"/>
                    </a:lnTo>
                    <a:lnTo>
                      <a:pt x="291" y="1379"/>
                    </a:lnTo>
                    <a:lnTo>
                      <a:pt x="274" y="1357"/>
                    </a:lnTo>
                    <a:lnTo>
                      <a:pt x="262" y="1331"/>
                    </a:lnTo>
                    <a:lnTo>
                      <a:pt x="255" y="1304"/>
                    </a:lnTo>
                    <a:lnTo>
                      <a:pt x="253" y="1274"/>
                    </a:lnTo>
                    <a:lnTo>
                      <a:pt x="254" y="1259"/>
                    </a:lnTo>
                    <a:lnTo>
                      <a:pt x="257" y="1243"/>
                    </a:lnTo>
                    <a:lnTo>
                      <a:pt x="267" y="1215"/>
                    </a:lnTo>
                    <a:lnTo>
                      <a:pt x="282" y="1190"/>
                    </a:lnTo>
                    <a:lnTo>
                      <a:pt x="300" y="1169"/>
                    </a:lnTo>
                    <a:lnTo>
                      <a:pt x="324" y="1152"/>
                    </a:lnTo>
                    <a:lnTo>
                      <a:pt x="349" y="1140"/>
                    </a:lnTo>
                    <a:lnTo>
                      <a:pt x="377" y="1132"/>
                    </a:lnTo>
                    <a:lnTo>
                      <a:pt x="407" y="1130"/>
                    </a:lnTo>
                    <a:lnTo>
                      <a:pt x="422" y="1131"/>
                    </a:lnTo>
                    <a:lnTo>
                      <a:pt x="482" y="1139"/>
                    </a:lnTo>
                    <a:lnTo>
                      <a:pt x="610" y="1143"/>
                    </a:lnTo>
                    <a:lnTo>
                      <a:pt x="709" y="1139"/>
                    </a:lnTo>
                    <a:lnTo>
                      <a:pt x="813" y="1128"/>
                    </a:lnTo>
                    <a:lnTo>
                      <a:pt x="917" y="1108"/>
                    </a:lnTo>
                    <a:lnTo>
                      <a:pt x="1013" y="1077"/>
                    </a:lnTo>
                    <a:lnTo>
                      <a:pt x="1079" y="1044"/>
                    </a:lnTo>
                    <a:lnTo>
                      <a:pt x="1118" y="1018"/>
                    </a:lnTo>
                    <a:lnTo>
                      <a:pt x="1135" y="1004"/>
                    </a:lnTo>
                    <a:lnTo>
                      <a:pt x="1160" y="981"/>
                    </a:lnTo>
                    <a:lnTo>
                      <a:pt x="1198" y="929"/>
                    </a:lnTo>
                    <a:lnTo>
                      <a:pt x="1222" y="869"/>
                    </a:lnTo>
                    <a:lnTo>
                      <a:pt x="1234" y="800"/>
                    </a:lnTo>
                    <a:lnTo>
                      <a:pt x="1235" y="761"/>
                    </a:lnTo>
                    <a:lnTo>
                      <a:pt x="1234" y="714"/>
                    </a:lnTo>
                    <a:lnTo>
                      <a:pt x="1220" y="631"/>
                    </a:lnTo>
                    <a:lnTo>
                      <a:pt x="1191" y="558"/>
                    </a:lnTo>
                    <a:lnTo>
                      <a:pt x="1149" y="494"/>
                    </a:lnTo>
                    <a:lnTo>
                      <a:pt x="1121" y="466"/>
                    </a:lnTo>
                    <a:lnTo>
                      <a:pt x="1103" y="448"/>
                    </a:lnTo>
                    <a:lnTo>
                      <a:pt x="1063" y="419"/>
                    </a:lnTo>
                    <a:lnTo>
                      <a:pt x="999" y="382"/>
                    </a:lnTo>
                    <a:lnTo>
                      <a:pt x="906" y="345"/>
                    </a:lnTo>
                    <a:lnTo>
                      <a:pt x="813" y="321"/>
                    </a:lnTo>
                    <a:lnTo>
                      <a:pt x="685" y="303"/>
                    </a:lnTo>
                    <a:lnTo>
                      <a:pt x="571" y="298"/>
                    </a:lnTo>
                    <a:lnTo>
                      <a:pt x="558" y="298"/>
                    </a:lnTo>
                    <a:lnTo>
                      <a:pt x="554" y="298"/>
                    </a:lnTo>
                    <a:lnTo>
                      <a:pt x="551" y="299"/>
                    </a:lnTo>
                    <a:lnTo>
                      <a:pt x="149" y="299"/>
                    </a:lnTo>
                    <a:lnTo>
                      <a:pt x="133" y="298"/>
                    </a:lnTo>
                    <a:lnTo>
                      <a:pt x="105" y="293"/>
                    </a:lnTo>
                    <a:lnTo>
                      <a:pt x="78" y="281"/>
                    </a:lnTo>
                    <a:lnTo>
                      <a:pt x="54" y="265"/>
                    </a:lnTo>
                    <a:lnTo>
                      <a:pt x="33" y="244"/>
                    </a:lnTo>
                    <a:lnTo>
                      <a:pt x="17" y="221"/>
                    </a:lnTo>
                    <a:lnTo>
                      <a:pt x="6" y="195"/>
                    </a:lnTo>
                    <a:lnTo>
                      <a:pt x="0" y="166"/>
                    </a:lnTo>
                    <a:lnTo>
                      <a:pt x="0" y="150"/>
                    </a:lnTo>
                    <a:lnTo>
                      <a:pt x="0" y="134"/>
                    </a:lnTo>
                    <a:lnTo>
                      <a:pt x="6" y="106"/>
                    </a:lnTo>
                    <a:lnTo>
                      <a:pt x="17" y="79"/>
                    </a:lnTo>
                    <a:lnTo>
                      <a:pt x="33" y="55"/>
                    </a:lnTo>
                    <a:lnTo>
                      <a:pt x="54" y="35"/>
                    </a:lnTo>
                    <a:lnTo>
                      <a:pt x="78" y="19"/>
                    </a:lnTo>
                    <a:lnTo>
                      <a:pt x="105" y="8"/>
                    </a:lnTo>
                    <a:lnTo>
                      <a:pt x="133" y="1"/>
                    </a:lnTo>
                    <a:lnTo>
                      <a:pt x="149" y="1"/>
                    </a:lnTo>
                    <a:lnTo>
                      <a:pt x="547" y="1"/>
                    </a:lnTo>
                    <a:lnTo>
                      <a:pt x="580" y="0"/>
                    </a:lnTo>
                    <a:lnTo>
                      <a:pt x="695" y="5"/>
                    </a:lnTo>
                    <a:lnTo>
                      <a:pt x="797" y="16"/>
                    </a:lnTo>
                    <a:lnTo>
                      <a:pt x="913" y="39"/>
                    </a:lnTo>
                    <a:lnTo>
                      <a:pt x="1035" y="75"/>
                    </a:lnTo>
                    <a:lnTo>
                      <a:pt x="1126" y="114"/>
                    </a:lnTo>
                    <a:lnTo>
                      <a:pt x="1186" y="145"/>
                    </a:lnTo>
                    <a:lnTo>
                      <a:pt x="1244" y="182"/>
                    </a:lnTo>
                    <a:lnTo>
                      <a:pt x="1299" y="225"/>
                    </a:lnTo>
                    <a:lnTo>
                      <a:pt x="1325" y="249"/>
                    </a:lnTo>
                    <a:lnTo>
                      <a:pt x="1351" y="274"/>
                    </a:lnTo>
                    <a:lnTo>
                      <a:pt x="1395" y="326"/>
                    </a:lnTo>
                    <a:lnTo>
                      <a:pt x="1434" y="383"/>
                    </a:lnTo>
                    <a:lnTo>
                      <a:pt x="1468" y="443"/>
                    </a:lnTo>
                    <a:lnTo>
                      <a:pt x="1494" y="508"/>
                    </a:lnTo>
                    <a:lnTo>
                      <a:pt x="1513" y="575"/>
                    </a:lnTo>
                    <a:lnTo>
                      <a:pt x="1526" y="646"/>
                    </a:lnTo>
                    <a:lnTo>
                      <a:pt x="1532" y="722"/>
                    </a:lnTo>
                    <a:lnTo>
                      <a:pt x="1532" y="761"/>
                    </a:lnTo>
                    <a:lnTo>
                      <a:pt x="1532" y="796"/>
                    </a:lnTo>
                    <a:lnTo>
                      <a:pt x="1526" y="864"/>
                    </a:lnTo>
                    <a:lnTo>
                      <a:pt x="1513" y="930"/>
                    </a:lnTo>
                    <a:lnTo>
                      <a:pt x="1494" y="993"/>
                    </a:lnTo>
                    <a:lnTo>
                      <a:pt x="1468" y="1051"/>
                    </a:lnTo>
                    <a:lnTo>
                      <a:pt x="1436" y="1107"/>
                    </a:lnTo>
                    <a:lnTo>
                      <a:pt x="1399" y="1159"/>
                    </a:lnTo>
                    <a:lnTo>
                      <a:pt x="1354" y="1207"/>
                    </a:lnTo>
                    <a:lnTo>
                      <a:pt x="1330" y="1228"/>
                    </a:lnTo>
                    <a:lnTo>
                      <a:pt x="1292" y="1261"/>
                    </a:lnTo>
                    <a:lnTo>
                      <a:pt x="1206" y="1314"/>
                    </a:lnTo>
                    <a:lnTo>
                      <a:pt x="1116" y="1357"/>
                    </a:lnTo>
                    <a:lnTo>
                      <a:pt x="1021" y="1388"/>
                    </a:lnTo>
                    <a:lnTo>
                      <a:pt x="924" y="1412"/>
                    </a:lnTo>
                    <a:lnTo>
                      <a:pt x="829" y="1427"/>
                    </a:lnTo>
                    <a:lnTo>
                      <a:pt x="691" y="1440"/>
                    </a:lnTo>
                    <a:lnTo>
                      <a:pt x="609" y="1441"/>
                    </a:lnTo>
                    <a:lnTo>
                      <a:pt x="609" y="1441"/>
                    </a:lnTo>
                    <a:close/>
                  </a:path>
                </a:pathLst>
              </a:custGeom>
              <a:solidFill>
                <a:srgbClr val="C09200"/>
              </a:solidFill>
              <a:ln>
                <a:noFill/>
              </a:ln>
            </p:spPr>
            <p:txBody>
              <a:bodyPr vert="horz" wrap="square" lIns="130027" tIns="65013" rIns="130027" bIns="65013" numCol="1" anchor="t" anchorCtr="0" compatLnSpc="1">
                <a:prstTxWarp prst="textNoShape">
                  <a:avLst/>
                </a:prstTxWarp>
              </a:bodyPr>
              <a:lstStyle/>
              <a:p>
                <a:pPr defTabSz="1300277">
                  <a:defRPr/>
                </a:pPr>
                <a:endParaRPr lang="en-US" sz="2560" kern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F494DFBA-04FE-4D71-A7D5-C76F6675A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5792" y="1516644"/>
                <a:ext cx="825054" cy="269730"/>
              </a:xfrm>
              <a:custGeom>
                <a:avLst/>
                <a:gdLst>
                  <a:gd name="T0" fmla="*/ 1671 w 1819"/>
                  <a:gd name="T1" fmla="*/ 594 h 594"/>
                  <a:gd name="T2" fmla="*/ 668 w 1819"/>
                  <a:gd name="T3" fmla="*/ 594 h 594"/>
                  <a:gd name="T4" fmla="*/ 632 w 1819"/>
                  <a:gd name="T5" fmla="*/ 594 h 594"/>
                  <a:gd name="T6" fmla="*/ 561 w 1819"/>
                  <a:gd name="T7" fmla="*/ 587 h 594"/>
                  <a:gd name="T8" fmla="*/ 496 w 1819"/>
                  <a:gd name="T9" fmla="*/ 573 h 594"/>
                  <a:gd name="T10" fmla="*/ 433 w 1819"/>
                  <a:gd name="T11" fmla="*/ 552 h 594"/>
                  <a:gd name="T12" fmla="*/ 346 w 1819"/>
                  <a:gd name="T13" fmla="*/ 514 h 594"/>
                  <a:gd name="T14" fmla="*/ 246 w 1819"/>
                  <a:gd name="T15" fmla="*/ 452 h 594"/>
                  <a:gd name="T16" fmla="*/ 163 w 1819"/>
                  <a:gd name="T17" fmla="*/ 386 h 594"/>
                  <a:gd name="T18" fmla="*/ 99 w 1819"/>
                  <a:gd name="T19" fmla="*/ 322 h 594"/>
                  <a:gd name="T20" fmla="*/ 35 w 1819"/>
                  <a:gd name="T21" fmla="*/ 247 h 594"/>
                  <a:gd name="T22" fmla="*/ 25 w 1819"/>
                  <a:gd name="T23" fmla="*/ 231 h 594"/>
                  <a:gd name="T24" fmla="*/ 17 w 1819"/>
                  <a:gd name="T25" fmla="*/ 218 h 594"/>
                  <a:gd name="T26" fmla="*/ 5 w 1819"/>
                  <a:gd name="T27" fmla="*/ 191 h 594"/>
                  <a:gd name="T28" fmla="*/ 0 w 1819"/>
                  <a:gd name="T29" fmla="*/ 163 h 594"/>
                  <a:gd name="T30" fmla="*/ 0 w 1819"/>
                  <a:gd name="T31" fmla="*/ 134 h 594"/>
                  <a:gd name="T32" fmla="*/ 5 w 1819"/>
                  <a:gd name="T33" fmla="*/ 106 h 594"/>
                  <a:gd name="T34" fmla="*/ 16 w 1819"/>
                  <a:gd name="T35" fmla="*/ 80 h 594"/>
                  <a:gd name="T36" fmla="*/ 31 w 1819"/>
                  <a:gd name="T37" fmla="*/ 55 h 594"/>
                  <a:gd name="T38" fmla="*/ 52 w 1819"/>
                  <a:gd name="T39" fmla="*/ 34 h 594"/>
                  <a:gd name="T40" fmla="*/ 65 w 1819"/>
                  <a:gd name="T41" fmla="*/ 25 h 594"/>
                  <a:gd name="T42" fmla="*/ 78 w 1819"/>
                  <a:gd name="T43" fmla="*/ 16 h 594"/>
                  <a:gd name="T44" fmla="*/ 105 w 1819"/>
                  <a:gd name="T45" fmla="*/ 6 h 594"/>
                  <a:gd name="T46" fmla="*/ 133 w 1819"/>
                  <a:gd name="T47" fmla="*/ 0 h 594"/>
                  <a:gd name="T48" fmla="*/ 162 w 1819"/>
                  <a:gd name="T49" fmla="*/ 0 h 594"/>
                  <a:gd name="T50" fmla="*/ 190 w 1819"/>
                  <a:gd name="T51" fmla="*/ 4 h 594"/>
                  <a:gd name="T52" fmla="*/ 216 w 1819"/>
                  <a:gd name="T53" fmla="*/ 15 h 594"/>
                  <a:gd name="T54" fmla="*/ 241 w 1819"/>
                  <a:gd name="T55" fmla="*/ 31 h 594"/>
                  <a:gd name="T56" fmla="*/ 262 w 1819"/>
                  <a:gd name="T57" fmla="*/ 52 h 594"/>
                  <a:gd name="T58" fmla="*/ 271 w 1819"/>
                  <a:gd name="T59" fmla="*/ 64 h 594"/>
                  <a:gd name="T60" fmla="*/ 277 w 1819"/>
                  <a:gd name="T61" fmla="*/ 72 h 594"/>
                  <a:gd name="T62" fmla="*/ 335 w 1819"/>
                  <a:gd name="T63" fmla="*/ 138 h 594"/>
                  <a:gd name="T64" fmla="*/ 411 w 1819"/>
                  <a:gd name="T65" fmla="*/ 204 h 594"/>
                  <a:gd name="T66" fmla="*/ 474 w 1819"/>
                  <a:gd name="T67" fmla="*/ 244 h 594"/>
                  <a:gd name="T68" fmla="*/ 545 w 1819"/>
                  <a:gd name="T69" fmla="*/ 277 h 594"/>
                  <a:gd name="T70" fmla="*/ 625 w 1819"/>
                  <a:gd name="T71" fmla="*/ 295 h 594"/>
                  <a:gd name="T72" fmla="*/ 668 w 1819"/>
                  <a:gd name="T73" fmla="*/ 297 h 594"/>
                  <a:gd name="T74" fmla="*/ 1671 w 1819"/>
                  <a:gd name="T75" fmla="*/ 297 h 594"/>
                  <a:gd name="T76" fmla="*/ 1686 w 1819"/>
                  <a:gd name="T77" fmla="*/ 297 h 594"/>
                  <a:gd name="T78" fmla="*/ 1715 w 1819"/>
                  <a:gd name="T79" fmla="*/ 304 h 594"/>
                  <a:gd name="T80" fmla="*/ 1741 w 1819"/>
                  <a:gd name="T81" fmla="*/ 314 h 594"/>
                  <a:gd name="T82" fmla="*/ 1765 w 1819"/>
                  <a:gd name="T83" fmla="*/ 331 h 594"/>
                  <a:gd name="T84" fmla="*/ 1785 w 1819"/>
                  <a:gd name="T85" fmla="*/ 351 h 594"/>
                  <a:gd name="T86" fmla="*/ 1801 w 1819"/>
                  <a:gd name="T87" fmla="*/ 375 h 594"/>
                  <a:gd name="T88" fmla="*/ 1812 w 1819"/>
                  <a:gd name="T89" fmla="*/ 402 h 594"/>
                  <a:gd name="T90" fmla="*/ 1819 w 1819"/>
                  <a:gd name="T91" fmla="*/ 431 h 594"/>
                  <a:gd name="T92" fmla="*/ 1819 w 1819"/>
                  <a:gd name="T93" fmla="*/ 446 h 594"/>
                  <a:gd name="T94" fmla="*/ 1819 w 1819"/>
                  <a:gd name="T95" fmla="*/ 461 h 594"/>
                  <a:gd name="T96" fmla="*/ 1812 w 1819"/>
                  <a:gd name="T97" fmla="*/ 490 h 594"/>
                  <a:gd name="T98" fmla="*/ 1801 w 1819"/>
                  <a:gd name="T99" fmla="*/ 516 h 594"/>
                  <a:gd name="T100" fmla="*/ 1785 w 1819"/>
                  <a:gd name="T101" fmla="*/ 540 h 594"/>
                  <a:gd name="T102" fmla="*/ 1765 w 1819"/>
                  <a:gd name="T103" fmla="*/ 561 h 594"/>
                  <a:gd name="T104" fmla="*/ 1741 w 1819"/>
                  <a:gd name="T105" fmla="*/ 577 h 594"/>
                  <a:gd name="T106" fmla="*/ 1715 w 1819"/>
                  <a:gd name="T107" fmla="*/ 588 h 594"/>
                  <a:gd name="T108" fmla="*/ 1686 w 1819"/>
                  <a:gd name="T109" fmla="*/ 594 h 594"/>
                  <a:gd name="T110" fmla="*/ 1671 w 1819"/>
                  <a:gd name="T111" fmla="*/ 594 h 594"/>
                  <a:gd name="T112" fmla="*/ 1671 w 1819"/>
                  <a:gd name="T113" fmla="*/ 594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19" h="594">
                    <a:moveTo>
                      <a:pt x="1671" y="594"/>
                    </a:moveTo>
                    <a:lnTo>
                      <a:pt x="668" y="594"/>
                    </a:lnTo>
                    <a:lnTo>
                      <a:pt x="632" y="594"/>
                    </a:lnTo>
                    <a:lnTo>
                      <a:pt x="561" y="587"/>
                    </a:lnTo>
                    <a:lnTo>
                      <a:pt x="496" y="573"/>
                    </a:lnTo>
                    <a:lnTo>
                      <a:pt x="433" y="552"/>
                    </a:lnTo>
                    <a:lnTo>
                      <a:pt x="346" y="514"/>
                    </a:lnTo>
                    <a:lnTo>
                      <a:pt x="246" y="452"/>
                    </a:lnTo>
                    <a:lnTo>
                      <a:pt x="163" y="386"/>
                    </a:lnTo>
                    <a:lnTo>
                      <a:pt x="99" y="322"/>
                    </a:lnTo>
                    <a:lnTo>
                      <a:pt x="35" y="247"/>
                    </a:lnTo>
                    <a:lnTo>
                      <a:pt x="25" y="231"/>
                    </a:lnTo>
                    <a:lnTo>
                      <a:pt x="17" y="218"/>
                    </a:lnTo>
                    <a:lnTo>
                      <a:pt x="5" y="191"/>
                    </a:lnTo>
                    <a:lnTo>
                      <a:pt x="0" y="163"/>
                    </a:lnTo>
                    <a:lnTo>
                      <a:pt x="0" y="134"/>
                    </a:lnTo>
                    <a:lnTo>
                      <a:pt x="5" y="106"/>
                    </a:lnTo>
                    <a:lnTo>
                      <a:pt x="16" y="80"/>
                    </a:lnTo>
                    <a:lnTo>
                      <a:pt x="31" y="55"/>
                    </a:lnTo>
                    <a:lnTo>
                      <a:pt x="52" y="34"/>
                    </a:lnTo>
                    <a:lnTo>
                      <a:pt x="65" y="25"/>
                    </a:lnTo>
                    <a:lnTo>
                      <a:pt x="78" y="16"/>
                    </a:lnTo>
                    <a:lnTo>
                      <a:pt x="105" y="6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90" y="4"/>
                    </a:lnTo>
                    <a:lnTo>
                      <a:pt x="216" y="15"/>
                    </a:lnTo>
                    <a:lnTo>
                      <a:pt x="241" y="31"/>
                    </a:lnTo>
                    <a:lnTo>
                      <a:pt x="262" y="52"/>
                    </a:lnTo>
                    <a:lnTo>
                      <a:pt x="271" y="64"/>
                    </a:lnTo>
                    <a:lnTo>
                      <a:pt x="277" y="72"/>
                    </a:lnTo>
                    <a:lnTo>
                      <a:pt x="335" y="138"/>
                    </a:lnTo>
                    <a:lnTo>
                      <a:pt x="411" y="204"/>
                    </a:lnTo>
                    <a:lnTo>
                      <a:pt x="474" y="244"/>
                    </a:lnTo>
                    <a:lnTo>
                      <a:pt x="545" y="277"/>
                    </a:lnTo>
                    <a:lnTo>
                      <a:pt x="625" y="295"/>
                    </a:lnTo>
                    <a:lnTo>
                      <a:pt x="668" y="297"/>
                    </a:lnTo>
                    <a:lnTo>
                      <a:pt x="1671" y="297"/>
                    </a:lnTo>
                    <a:lnTo>
                      <a:pt x="1686" y="297"/>
                    </a:lnTo>
                    <a:lnTo>
                      <a:pt x="1715" y="304"/>
                    </a:lnTo>
                    <a:lnTo>
                      <a:pt x="1741" y="314"/>
                    </a:lnTo>
                    <a:lnTo>
                      <a:pt x="1765" y="331"/>
                    </a:lnTo>
                    <a:lnTo>
                      <a:pt x="1785" y="351"/>
                    </a:lnTo>
                    <a:lnTo>
                      <a:pt x="1801" y="375"/>
                    </a:lnTo>
                    <a:lnTo>
                      <a:pt x="1812" y="402"/>
                    </a:lnTo>
                    <a:lnTo>
                      <a:pt x="1819" y="431"/>
                    </a:lnTo>
                    <a:lnTo>
                      <a:pt x="1819" y="446"/>
                    </a:lnTo>
                    <a:lnTo>
                      <a:pt x="1819" y="461"/>
                    </a:lnTo>
                    <a:lnTo>
                      <a:pt x="1812" y="490"/>
                    </a:lnTo>
                    <a:lnTo>
                      <a:pt x="1801" y="516"/>
                    </a:lnTo>
                    <a:lnTo>
                      <a:pt x="1785" y="540"/>
                    </a:lnTo>
                    <a:lnTo>
                      <a:pt x="1765" y="561"/>
                    </a:lnTo>
                    <a:lnTo>
                      <a:pt x="1741" y="577"/>
                    </a:lnTo>
                    <a:lnTo>
                      <a:pt x="1715" y="588"/>
                    </a:lnTo>
                    <a:lnTo>
                      <a:pt x="1686" y="594"/>
                    </a:lnTo>
                    <a:lnTo>
                      <a:pt x="1671" y="594"/>
                    </a:lnTo>
                    <a:lnTo>
                      <a:pt x="1671" y="594"/>
                    </a:lnTo>
                    <a:close/>
                  </a:path>
                </a:pathLst>
              </a:custGeom>
              <a:solidFill>
                <a:srgbClr val="C09200"/>
              </a:solidFill>
              <a:ln>
                <a:noFill/>
              </a:ln>
            </p:spPr>
            <p:txBody>
              <a:bodyPr vert="horz" wrap="square" lIns="130027" tIns="65013" rIns="130027" bIns="65013" numCol="1" anchor="t" anchorCtr="0" compatLnSpc="1">
                <a:prstTxWarp prst="textNoShape">
                  <a:avLst/>
                </a:prstTxWarp>
              </a:bodyPr>
              <a:lstStyle/>
              <a:p>
                <a:pPr defTabSz="1300277">
                  <a:defRPr/>
                </a:pPr>
                <a:endParaRPr lang="en-US" sz="2560" kern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48" name="Freeform 16">
                <a:extLst>
                  <a:ext uri="{FF2B5EF4-FFF2-40B4-BE49-F238E27FC236}">
                    <a16:creationId xmlns:a16="http://schemas.microsoft.com/office/drawing/2014/main" id="{A99D4AB3-919D-4653-8D78-CC1772734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7114" y="3393415"/>
                <a:ext cx="373995" cy="995052"/>
              </a:xfrm>
              <a:custGeom>
                <a:avLst/>
                <a:gdLst>
                  <a:gd name="T0" fmla="*/ 593 w 828"/>
                  <a:gd name="T1" fmla="*/ 822 h 2196"/>
                  <a:gd name="T2" fmla="*/ 828 w 828"/>
                  <a:gd name="T3" fmla="*/ 53 h 2196"/>
                  <a:gd name="T4" fmla="*/ 657 w 828"/>
                  <a:gd name="T5" fmla="*/ 0 h 2196"/>
                  <a:gd name="T6" fmla="*/ 421 w 828"/>
                  <a:gd name="T7" fmla="*/ 770 h 2196"/>
                  <a:gd name="T8" fmla="*/ 418 w 828"/>
                  <a:gd name="T9" fmla="*/ 770 h 2196"/>
                  <a:gd name="T10" fmla="*/ 414 w 828"/>
                  <a:gd name="T11" fmla="*/ 769 h 2196"/>
                  <a:gd name="T12" fmla="*/ 380 w 828"/>
                  <a:gd name="T13" fmla="*/ 771 h 2196"/>
                  <a:gd name="T14" fmla="*/ 316 w 828"/>
                  <a:gd name="T15" fmla="*/ 784 h 2196"/>
                  <a:gd name="T16" fmla="*/ 257 w 828"/>
                  <a:gd name="T17" fmla="*/ 809 h 2196"/>
                  <a:gd name="T18" fmla="*/ 205 w 828"/>
                  <a:gd name="T19" fmla="*/ 845 h 2196"/>
                  <a:gd name="T20" fmla="*/ 161 w 828"/>
                  <a:gd name="T21" fmla="*/ 889 h 2196"/>
                  <a:gd name="T22" fmla="*/ 125 w 828"/>
                  <a:gd name="T23" fmla="*/ 941 h 2196"/>
                  <a:gd name="T24" fmla="*/ 100 w 828"/>
                  <a:gd name="T25" fmla="*/ 1000 h 2196"/>
                  <a:gd name="T26" fmla="*/ 86 w 828"/>
                  <a:gd name="T27" fmla="*/ 1065 h 2196"/>
                  <a:gd name="T28" fmla="*/ 85 w 828"/>
                  <a:gd name="T29" fmla="*/ 1098 h 2196"/>
                  <a:gd name="T30" fmla="*/ 86 w 828"/>
                  <a:gd name="T31" fmla="*/ 1120 h 2196"/>
                  <a:gd name="T32" fmla="*/ 92 w 828"/>
                  <a:gd name="T33" fmla="*/ 1162 h 2196"/>
                  <a:gd name="T34" fmla="*/ 102 w 828"/>
                  <a:gd name="T35" fmla="*/ 1202 h 2196"/>
                  <a:gd name="T36" fmla="*/ 117 w 828"/>
                  <a:gd name="T37" fmla="*/ 1240 h 2196"/>
                  <a:gd name="T38" fmla="*/ 148 w 828"/>
                  <a:gd name="T39" fmla="*/ 1292 h 2196"/>
                  <a:gd name="T40" fmla="*/ 203 w 828"/>
                  <a:gd name="T41" fmla="*/ 1351 h 2196"/>
                  <a:gd name="T42" fmla="*/ 236 w 828"/>
                  <a:gd name="T43" fmla="*/ 1374 h 2196"/>
                  <a:gd name="T44" fmla="*/ 0 w 828"/>
                  <a:gd name="T45" fmla="*/ 2144 h 2196"/>
                  <a:gd name="T46" fmla="*/ 170 w 828"/>
                  <a:gd name="T47" fmla="*/ 2196 h 2196"/>
                  <a:gd name="T48" fmla="*/ 407 w 828"/>
                  <a:gd name="T49" fmla="*/ 1427 h 2196"/>
                  <a:gd name="T50" fmla="*/ 410 w 828"/>
                  <a:gd name="T51" fmla="*/ 1427 h 2196"/>
                  <a:gd name="T52" fmla="*/ 414 w 828"/>
                  <a:gd name="T53" fmla="*/ 1427 h 2196"/>
                  <a:gd name="T54" fmla="*/ 448 w 828"/>
                  <a:gd name="T55" fmla="*/ 1426 h 2196"/>
                  <a:gd name="T56" fmla="*/ 512 w 828"/>
                  <a:gd name="T57" fmla="*/ 1413 h 2196"/>
                  <a:gd name="T58" fmla="*/ 571 w 828"/>
                  <a:gd name="T59" fmla="*/ 1388 h 2196"/>
                  <a:gd name="T60" fmla="*/ 624 w 828"/>
                  <a:gd name="T61" fmla="*/ 1352 h 2196"/>
                  <a:gd name="T62" fmla="*/ 668 w 828"/>
                  <a:gd name="T63" fmla="*/ 1308 h 2196"/>
                  <a:gd name="T64" fmla="*/ 704 w 828"/>
                  <a:gd name="T65" fmla="*/ 1255 h 2196"/>
                  <a:gd name="T66" fmla="*/ 729 w 828"/>
                  <a:gd name="T67" fmla="*/ 1196 h 2196"/>
                  <a:gd name="T68" fmla="*/ 742 w 828"/>
                  <a:gd name="T69" fmla="*/ 1132 h 2196"/>
                  <a:gd name="T70" fmla="*/ 743 w 828"/>
                  <a:gd name="T71" fmla="*/ 1098 h 2196"/>
                  <a:gd name="T72" fmla="*/ 743 w 828"/>
                  <a:gd name="T73" fmla="*/ 1077 h 2196"/>
                  <a:gd name="T74" fmla="*/ 737 w 828"/>
                  <a:gd name="T75" fmla="*/ 1035 h 2196"/>
                  <a:gd name="T76" fmla="*/ 727 w 828"/>
                  <a:gd name="T77" fmla="*/ 995 h 2196"/>
                  <a:gd name="T78" fmla="*/ 711 w 828"/>
                  <a:gd name="T79" fmla="*/ 957 h 2196"/>
                  <a:gd name="T80" fmla="*/ 680 w 828"/>
                  <a:gd name="T81" fmla="*/ 904 h 2196"/>
                  <a:gd name="T82" fmla="*/ 625 w 828"/>
                  <a:gd name="T83" fmla="*/ 846 h 2196"/>
                  <a:gd name="T84" fmla="*/ 593 w 828"/>
                  <a:gd name="T85" fmla="*/ 822 h 2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28" h="2196">
                    <a:moveTo>
                      <a:pt x="593" y="822"/>
                    </a:moveTo>
                    <a:lnTo>
                      <a:pt x="828" y="53"/>
                    </a:lnTo>
                    <a:lnTo>
                      <a:pt x="657" y="0"/>
                    </a:lnTo>
                    <a:lnTo>
                      <a:pt x="421" y="770"/>
                    </a:lnTo>
                    <a:lnTo>
                      <a:pt x="418" y="770"/>
                    </a:lnTo>
                    <a:lnTo>
                      <a:pt x="414" y="769"/>
                    </a:lnTo>
                    <a:lnTo>
                      <a:pt x="380" y="771"/>
                    </a:lnTo>
                    <a:lnTo>
                      <a:pt x="316" y="784"/>
                    </a:lnTo>
                    <a:lnTo>
                      <a:pt x="257" y="809"/>
                    </a:lnTo>
                    <a:lnTo>
                      <a:pt x="205" y="845"/>
                    </a:lnTo>
                    <a:lnTo>
                      <a:pt x="161" y="889"/>
                    </a:lnTo>
                    <a:lnTo>
                      <a:pt x="125" y="941"/>
                    </a:lnTo>
                    <a:lnTo>
                      <a:pt x="100" y="1000"/>
                    </a:lnTo>
                    <a:lnTo>
                      <a:pt x="86" y="1065"/>
                    </a:lnTo>
                    <a:lnTo>
                      <a:pt x="85" y="1098"/>
                    </a:lnTo>
                    <a:lnTo>
                      <a:pt x="86" y="1120"/>
                    </a:lnTo>
                    <a:lnTo>
                      <a:pt x="92" y="1162"/>
                    </a:lnTo>
                    <a:lnTo>
                      <a:pt x="102" y="1202"/>
                    </a:lnTo>
                    <a:lnTo>
                      <a:pt x="117" y="1240"/>
                    </a:lnTo>
                    <a:lnTo>
                      <a:pt x="148" y="1292"/>
                    </a:lnTo>
                    <a:lnTo>
                      <a:pt x="203" y="1351"/>
                    </a:lnTo>
                    <a:lnTo>
                      <a:pt x="236" y="1374"/>
                    </a:lnTo>
                    <a:lnTo>
                      <a:pt x="0" y="2144"/>
                    </a:lnTo>
                    <a:lnTo>
                      <a:pt x="170" y="2196"/>
                    </a:lnTo>
                    <a:lnTo>
                      <a:pt x="407" y="1427"/>
                    </a:lnTo>
                    <a:lnTo>
                      <a:pt x="410" y="1427"/>
                    </a:lnTo>
                    <a:lnTo>
                      <a:pt x="414" y="1427"/>
                    </a:lnTo>
                    <a:lnTo>
                      <a:pt x="448" y="1426"/>
                    </a:lnTo>
                    <a:lnTo>
                      <a:pt x="512" y="1413"/>
                    </a:lnTo>
                    <a:lnTo>
                      <a:pt x="571" y="1388"/>
                    </a:lnTo>
                    <a:lnTo>
                      <a:pt x="624" y="1352"/>
                    </a:lnTo>
                    <a:lnTo>
                      <a:pt x="668" y="1308"/>
                    </a:lnTo>
                    <a:lnTo>
                      <a:pt x="704" y="1255"/>
                    </a:lnTo>
                    <a:lnTo>
                      <a:pt x="729" y="1196"/>
                    </a:lnTo>
                    <a:lnTo>
                      <a:pt x="742" y="1132"/>
                    </a:lnTo>
                    <a:lnTo>
                      <a:pt x="743" y="1098"/>
                    </a:lnTo>
                    <a:lnTo>
                      <a:pt x="743" y="1077"/>
                    </a:lnTo>
                    <a:lnTo>
                      <a:pt x="737" y="1035"/>
                    </a:lnTo>
                    <a:lnTo>
                      <a:pt x="727" y="995"/>
                    </a:lnTo>
                    <a:lnTo>
                      <a:pt x="711" y="957"/>
                    </a:lnTo>
                    <a:lnTo>
                      <a:pt x="680" y="904"/>
                    </a:lnTo>
                    <a:lnTo>
                      <a:pt x="625" y="846"/>
                    </a:lnTo>
                    <a:lnTo>
                      <a:pt x="593" y="822"/>
                    </a:lnTo>
                    <a:close/>
                  </a:path>
                </a:pathLst>
              </a:custGeom>
              <a:solidFill>
                <a:srgbClr val="C09200"/>
              </a:solidFill>
              <a:ln>
                <a:noFill/>
              </a:ln>
            </p:spPr>
            <p:txBody>
              <a:bodyPr vert="horz" wrap="square" lIns="130027" tIns="65013" rIns="130027" bIns="65013" numCol="1" anchor="t" anchorCtr="0" compatLnSpc="1">
                <a:prstTxWarp prst="textNoShape">
                  <a:avLst/>
                </a:prstTxWarp>
              </a:bodyPr>
              <a:lstStyle/>
              <a:p>
                <a:pPr defTabSz="1300277">
                  <a:defRPr/>
                </a:pPr>
                <a:endParaRPr lang="en-US" sz="2560" kern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49" name="Freeform 17">
                <a:extLst>
                  <a:ext uri="{FF2B5EF4-FFF2-40B4-BE49-F238E27FC236}">
                    <a16:creationId xmlns:a16="http://schemas.microsoft.com/office/drawing/2014/main" id="{21EDF9E9-8FF1-459D-9795-3FCFF51A1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1245" y="3357149"/>
                <a:ext cx="364928" cy="95199"/>
              </a:xfrm>
              <a:custGeom>
                <a:avLst/>
                <a:gdLst>
                  <a:gd name="T0" fmla="*/ 698 w 802"/>
                  <a:gd name="T1" fmla="*/ 209 h 209"/>
                  <a:gd name="T2" fmla="*/ 104 w 802"/>
                  <a:gd name="T3" fmla="*/ 209 h 209"/>
                  <a:gd name="T4" fmla="*/ 83 w 802"/>
                  <a:gd name="T5" fmla="*/ 208 h 209"/>
                  <a:gd name="T6" fmla="*/ 45 w 802"/>
                  <a:gd name="T7" fmla="*/ 191 h 209"/>
                  <a:gd name="T8" fmla="*/ 17 w 802"/>
                  <a:gd name="T9" fmla="*/ 163 h 209"/>
                  <a:gd name="T10" fmla="*/ 1 w 802"/>
                  <a:gd name="T11" fmla="*/ 126 h 209"/>
                  <a:gd name="T12" fmla="*/ 0 w 802"/>
                  <a:gd name="T13" fmla="*/ 104 h 209"/>
                  <a:gd name="T14" fmla="*/ 1 w 802"/>
                  <a:gd name="T15" fmla="*/ 83 h 209"/>
                  <a:gd name="T16" fmla="*/ 17 w 802"/>
                  <a:gd name="T17" fmla="*/ 46 h 209"/>
                  <a:gd name="T18" fmla="*/ 45 w 802"/>
                  <a:gd name="T19" fmla="*/ 18 h 209"/>
                  <a:gd name="T20" fmla="*/ 83 w 802"/>
                  <a:gd name="T21" fmla="*/ 1 h 209"/>
                  <a:gd name="T22" fmla="*/ 104 w 802"/>
                  <a:gd name="T23" fmla="*/ 0 h 209"/>
                  <a:gd name="T24" fmla="*/ 698 w 802"/>
                  <a:gd name="T25" fmla="*/ 0 h 209"/>
                  <a:gd name="T26" fmla="*/ 718 w 802"/>
                  <a:gd name="T27" fmla="*/ 1 h 209"/>
                  <a:gd name="T28" fmla="*/ 756 w 802"/>
                  <a:gd name="T29" fmla="*/ 18 h 209"/>
                  <a:gd name="T30" fmla="*/ 784 w 802"/>
                  <a:gd name="T31" fmla="*/ 46 h 209"/>
                  <a:gd name="T32" fmla="*/ 800 w 802"/>
                  <a:gd name="T33" fmla="*/ 83 h 209"/>
                  <a:gd name="T34" fmla="*/ 802 w 802"/>
                  <a:gd name="T35" fmla="*/ 104 h 209"/>
                  <a:gd name="T36" fmla="*/ 800 w 802"/>
                  <a:gd name="T37" fmla="*/ 126 h 209"/>
                  <a:gd name="T38" fmla="*/ 784 w 802"/>
                  <a:gd name="T39" fmla="*/ 163 h 209"/>
                  <a:gd name="T40" fmla="*/ 756 w 802"/>
                  <a:gd name="T41" fmla="*/ 191 h 209"/>
                  <a:gd name="T42" fmla="*/ 718 w 802"/>
                  <a:gd name="T43" fmla="*/ 208 h 209"/>
                  <a:gd name="T44" fmla="*/ 698 w 802"/>
                  <a:gd name="T45" fmla="*/ 209 h 209"/>
                  <a:gd name="T46" fmla="*/ 698 w 802"/>
                  <a:gd name="T47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02" h="209">
                    <a:moveTo>
                      <a:pt x="698" y="209"/>
                    </a:moveTo>
                    <a:lnTo>
                      <a:pt x="104" y="209"/>
                    </a:lnTo>
                    <a:lnTo>
                      <a:pt x="83" y="208"/>
                    </a:lnTo>
                    <a:lnTo>
                      <a:pt x="45" y="191"/>
                    </a:lnTo>
                    <a:lnTo>
                      <a:pt x="17" y="163"/>
                    </a:lnTo>
                    <a:lnTo>
                      <a:pt x="1" y="126"/>
                    </a:lnTo>
                    <a:lnTo>
                      <a:pt x="0" y="104"/>
                    </a:lnTo>
                    <a:lnTo>
                      <a:pt x="1" y="83"/>
                    </a:lnTo>
                    <a:lnTo>
                      <a:pt x="17" y="46"/>
                    </a:lnTo>
                    <a:lnTo>
                      <a:pt x="45" y="18"/>
                    </a:lnTo>
                    <a:lnTo>
                      <a:pt x="83" y="1"/>
                    </a:lnTo>
                    <a:lnTo>
                      <a:pt x="104" y="0"/>
                    </a:lnTo>
                    <a:lnTo>
                      <a:pt x="698" y="0"/>
                    </a:lnTo>
                    <a:lnTo>
                      <a:pt x="718" y="1"/>
                    </a:lnTo>
                    <a:lnTo>
                      <a:pt x="756" y="18"/>
                    </a:lnTo>
                    <a:lnTo>
                      <a:pt x="784" y="46"/>
                    </a:lnTo>
                    <a:lnTo>
                      <a:pt x="800" y="83"/>
                    </a:lnTo>
                    <a:lnTo>
                      <a:pt x="802" y="104"/>
                    </a:lnTo>
                    <a:lnTo>
                      <a:pt x="800" y="126"/>
                    </a:lnTo>
                    <a:lnTo>
                      <a:pt x="784" y="163"/>
                    </a:lnTo>
                    <a:lnTo>
                      <a:pt x="756" y="191"/>
                    </a:lnTo>
                    <a:lnTo>
                      <a:pt x="718" y="208"/>
                    </a:lnTo>
                    <a:lnTo>
                      <a:pt x="698" y="209"/>
                    </a:lnTo>
                    <a:lnTo>
                      <a:pt x="698" y="209"/>
                    </a:lnTo>
                    <a:close/>
                  </a:path>
                </a:pathLst>
              </a:custGeom>
              <a:solidFill>
                <a:srgbClr val="C09200"/>
              </a:solidFill>
              <a:ln>
                <a:noFill/>
              </a:ln>
            </p:spPr>
            <p:txBody>
              <a:bodyPr vert="horz" wrap="square" lIns="130027" tIns="65013" rIns="130027" bIns="65013" numCol="1" anchor="t" anchorCtr="0" compatLnSpc="1">
                <a:prstTxWarp prst="textNoShape">
                  <a:avLst/>
                </a:prstTxWarp>
              </a:bodyPr>
              <a:lstStyle/>
              <a:p>
                <a:pPr defTabSz="1300277">
                  <a:defRPr/>
                </a:pPr>
                <a:endParaRPr lang="en-US" sz="2560" kern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50" name="Freeform 18">
                <a:extLst>
                  <a:ext uri="{FF2B5EF4-FFF2-40B4-BE49-F238E27FC236}">
                    <a16:creationId xmlns:a16="http://schemas.microsoft.com/office/drawing/2014/main" id="{1975947F-1AB2-43A7-B220-B2FFBEE63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317" y="4329533"/>
                <a:ext cx="362661" cy="95199"/>
              </a:xfrm>
              <a:custGeom>
                <a:avLst/>
                <a:gdLst>
                  <a:gd name="T0" fmla="*/ 698 w 802"/>
                  <a:gd name="T1" fmla="*/ 209 h 209"/>
                  <a:gd name="T2" fmla="*/ 105 w 802"/>
                  <a:gd name="T3" fmla="*/ 209 h 209"/>
                  <a:gd name="T4" fmla="*/ 84 w 802"/>
                  <a:gd name="T5" fmla="*/ 206 h 209"/>
                  <a:gd name="T6" fmla="*/ 47 w 802"/>
                  <a:gd name="T7" fmla="*/ 191 h 209"/>
                  <a:gd name="T8" fmla="*/ 18 w 802"/>
                  <a:gd name="T9" fmla="*/ 162 h 209"/>
                  <a:gd name="T10" fmla="*/ 3 w 802"/>
                  <a:gd name="T11" fmla="*/ 125 h 209"/>
                  <a:gd name="T12" fmla="*/ 0 w 802"/>
                  <a:gd name="T13" fmla="*/ 104 h 209"/>
                  <a:gd name="T14" fmla="*/ 3 w 802"/>
                  <a:gd name="T15" fmla="*/ 82 h 209"/>
                  <a:gd name="T16" fmla="*/ 18 w 802"/>
                  <a:gd name="T17" fmla="*/ 46 h 209"/>
                  <a:gd name="T18" fmla="*/ 47 w 802"/>
                  <a:gd name="T19" fmla="*/ 17 h 209"/>
                  <a:gd name="T20" fmla="*/ 84 w 802"/>
                  <a:gd name="T21" fmla="*/ 1 h 209"/>
                  <a:gd name="T22" fmla="*/ 105 w 802"/>
                  <a:gd name="T23" fmla="*/ 0 h 209"/>
                  <a:gd name="T24" fmla="*/ 698 w 802"/>
                  <a:gd name="T25" fmla="*/ 0 h 209"/>
                  <a:gd name="T26" fmla="*/ 720 w 802"/>
                  <a:gd name="T27" fmla="*/ 1 h 209"/>
                  <a:gd name="T28" fmla="*/ 756 w 802"/>
                  <a:gd name="T29" fmla="*/ 17 h 209"/>
                  <a:gd name="T30" fmla="*/ 784 w 802"/>
                  <a:gd name="T31" fmla="*/ 46 h 209"/>
                  <a:gd name="T32" fmla="*/ 801 w 802"/>
                  <a:gd name="T33" fmla="*/ 82 h 209"/>
                  <a:gd name="T34" fmla="*/ 802 w 802"/>
                  <a:gd name="T35" fmla="*/ 104 h 209"/>
                  <a:gd name="T36" fmla="*/ 801 w 802"/>
                  <a:gd name="T37" fmla="*/ 125 h 209"/>
                  <a:gd name="T38" fmla="*/ 784 w 802"/>
                  <a:gd name="T39" fmla="*/ 162 h 209"/>
                  <a:gd name="T40" fmla="*/ 756 w 802"/>
                  <a:gd name="T41" fmla="*/ 191 h 209"/>
                  <a:gd name="T42" fmla="*/ 720 w 802"/>
                  <a:gd name="T43" fmla="*/ 206 h 209"/>
                  <a:gd name="T44" fmla="*/ 698 w 802"/>
                  <a:gd name="T45" fmla="*/ 209 h 209"/>
                  <a:gd name="T46" fmla="*/ 698 w 802"/>
                  <a:gd name="T47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02" h="209">
                    <a:moveTo>
                      <a:pt x="698" y="209"/>
                    </a:moveTo>
                    <a:lnTo>
                      <a:pt x="105" y="209"/>
                    </a:lnTo>
                    <a:lnTo>
                      <a:pt x="84" y="206"/>
                    </a:lnTo>
                    <a:lnTo>
                      <a:pt x="47" y="191"/>
                    </a:lnTo>
                    <a:lnTo>
                      <a:pt x="18" y="162"/>
                    </a:lnTo>
                    <a:lnTo>
                      <a:pt x="3" y="125"/>
                    </a:lnTo>
                    <a:lnTo>
                      <a:pt x="0" y="104"/>
                    </a:lnTo>
                    <a:lnTo>
                      <a:pt x="3" y="82"/>
                    </a:lnTo>
                    <a:lnTo>
                      <a:pt x="18" y="46"/>
                    </a:lnTo>
                    <a:lnTo>
                      <a:pt x="47" y="17"/>
                    </a:lnTo>
                    <a:lnTo>
                      <a:pt x="84" y="1"/>
                    </a:lnTo>
                    <a:lnTo>
                      <a:pt x="105" y="0"/>
                    </a:lnTo>
                    <a:lnTo>
                      <a:pt x="698" y="0"/>
                    </a:lnTo>
                    <a:lnTo>
                      <a:pt x="720" y="1"/>
                    </a:lnTo>
                    <a:lnTo>
                      <a:pt x="756" y="17"/>
                    </a:lnTo>
                    <a:lnTo>
                      <a:pt x="784" y="46"/>
                    </a:lnTo>
                    <a:lnTo>
                      <a:pt x="801" y="82"/>
                    </a:lnTo>
                    <a:lnTo>
                      <a:pt x="802" y="104"/>
                    </a:lnTo>
                    <a:lnTo>
                      <a:pt x="801" y="125"/>
                    </a:lnTo>
                    <a:lnTo>
                      <a:pt x="784" y="162"/>
                    </a:lnTo>
                    <a:lnTo>
                      <a:pt x="756" y="191"/>
                    </a:lnTo>
                    <a:lnTo>
                      <a:pt x="720" y="206"/>
                    </a:lnTo>
                    <a:lnTo>
                      <a:pt x="698" y="209"/>
                    </a:lnTo>
                    <a:lnTo>
                      <a:pt x="698" y="209"/>
                    </a:lnTo>
                    <a:close/>
                  </a:path>
                </a:pathLst>
              </a:custGeom>
              <a:solidFill>
                <a:srgbClr val="C09200"/>
              </a:solidFill>
              <a:ln>
                <a:noFill/>
              </a:ln>
            </p:spPr>
            <p:txBody>
              <a:bodyPr vert="horz" wrap="square" lIns="130027" tIns="65013" rIns="130027" bIns="65013" numCol="1" anchor="t" anchorCtr="0" compatLnSpc="1">
                <a:prstTxWarp prst="textNoShape">
                  <a:avLst/>
                </a:prstTxWarp>
              </a:bodyPr>
              <a:lstStyle/>
              <a:p>
                <a:pPr defTabSz="1300277">
                  <a:defRPr/>
                </a:pPr>
                <a:endParaRPr lang="en-US" sz="2560" kern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51" name="Freeform 19">
                <a:extLst>
                  <a:ext uri="{FF2B5EF4-FFF2-40B4-BE49-F238E27FC236}">
                    <a16:creationId xmlns:a16="http://schemas.microsoft.com/office/drawing/2014/main" id="{41736F49-3426-42B5-B3C6-C1206A415D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91516" y="3588345"/>
                <a:ext cx="607457" cy="607457"/>
              </a:xfrm>
              <a:custGeom>
                <a:avLst/>
                <a:gdLst>
                  <a:gd name="T0" fmla="*/ 582 w 1340"/>
                  <a:gd name="T1" fmla="*/ 95 h 1339"/>
                  <a:gd name="T2" fmla="*/ 419 w 1340"/>
                  <a:gd name="T3" fmla="*/ 146 h 1339"/>
                  <a:gd name="T4" fmla="*/ 279 w 1340"/>
                  <a:gd name="T5" fmla="*/ 240 h 1339"/>
                  <a:gd name="T6" fmla="*/ 174 w 1340"/>
                  <a:gd name="T7" fmla="*/ 368 h 1339"/>
                  <a:gd name="T8" fmla="*/ 108 w 1340"/>
                  <a:gd name="T9" fmla="*/ 525 h 1339"/>
                  <a:gd name="T10" fmla="*/ 89 w 1340"/>
                  <a:gd name="T11" fmla="*/ 669 h 1339"/>
                  <a:gd name="T12" fmla="*/ 108 w 1340"/>
                  <a:gd name="T13" fmla="*/ 814 h 1339"/>
                  <a:gd name="T14" fmla="*/ 174 w 1340"/>
                  <a:gd name="T15" fmla="*/ 970 h 1339"/>
                  <a:gd name="T16" fmla="*/ 279 w 1340"/>
                  <a:gd name="T17" fmla="*/ 1099 h 1339"/>
                  <a:gd name="T18" fmla="*/ 419 w 1340"/>
                  <a:gd name="T19" fmla="*/ 1192 h 1339"/>
                  <a:gd name="T20" fmla="*/ 582 w 1340"/>
                  <a:gd name="T21" fmla="*/ 1243 h 1339"/>
                  <a:gd name="T22" fmla="*/ 700 w 1340"/>
                  <a:gd name="T23" fmla="*/ 1249 h 1339"/>
                  <a:gd name="T24" fmla="*/ 869 w 1340"/>
                  <a:gd name="T25" fmla="*/ 1215 h 1339"/>
                  <a:gd name="T26" fmla="*/ 1017 w 1340"/>
                  <a:gd name="T27" fmla="*/ 1135 h 1339"/>
                  <a:gd name="T28" fmla="*/ 1135 w 1340"/>
                  <a:gd name="T29" fmla="*/ 1016 h 1339"/>
                  <a:gd name="T30" fmla="*/ 1216 w 1340"/>
                  <a:gd name="T31" fmla="*/ 869 h 1339"/>
                  <a:gd name="T32" fmla="*/ 1250 w 1340"/>
                  <a:gd name="T33" fmla="*/ 699 h 1339"/>
                  <a:gd name="T34" fmla="*/ 1244 w 1340"/>
                  <a:gd name="T35" fmla="*/ 581 h 1339"/>
                  <a:gd name="T36" fmla="*/ 1193 w 1340"/>
                  <a:gd name="T37" fmla="*/ 418 h 1339"/>
                  <a:gd name="T38" fmla="*/ 1100 w 1340"/>
                  <a:gd name="T39" fmla="*/ 278 h 1339"/>
                  <a:gd name="T40" fmla="*/ 971 w 1340"/>
                  <a:gd name="T41" fmla="*/ 173 h 1339"/>
                  <a:gd name="T42" fmla="*/ 815 w 1340"/>
                  <a:gd name="T43" fmla="*/ 107 h 1339"/>
                  <a:gd name="T44" fmla="*/ 670 w 1340"/>
                  <a:gd name="T45" fmla="*/ 88 h 1339"/>
                  <a:gd name="T46" fmla="*/ 568 w 1340"/>
                  <a:gd name="T47" fmla="*/ 1332 h 1339"/>
                  <a:gd name="T48" fmla="*/ 380 w 1340"/>
                  <a:gd name="T49" fmla="*/ 1273 h 1339"/>
                  <a:gd name="T50" fmla="*/ 220 w 1340"/>
                  <a:gd name="T51" fmla="*/ 1165 h 1339"/>
                  <a:gd name="T52" fmla="*/ 97 w 1340"/>
                  <a:gd name="T53" fmla="*/ 1016 h 1339"/>
                  <a:gd name="T54" fmla="*/ 21 w 1340"/>
                  <a:gd name="T55" fmla="*/ 837 h 1339"/>
                  <a:gd name="T56" fmla="*/ 0 w 1340"/>
                  <a:gd name="T57" fmla="*/ 669 h 1339"/>
                  <a:gd name="T58" fmla="*/ 21 w 1340"/>
                  <a:gd name="T59" fmla="*/ 502 h 1339"/>
                  <a:gd name="T60" fmla="*/ 97 w 1340"/>
                  <a:gd name="T61" fmla="*/ 322 h 1339"/>
                  <a:gd name="T62" fmla="*/ 220 w 1340"/>
                  <a:gd name="T63" fmla="*/ 174 h 1339"/>
                  <a:gd name="T64" fmla="*/ 380 w 1340"/>
                  <a:gd name="T65" fmla="*/ 66 h 1339"/>
                  <a:gd name="T66" fmla="*/ 568 w 1340"/>
                  <a:gd name="T67" fmla="*/ 6 h 1339"/>
                  <a:gd name="T68" fmla="*/ 705 w 1340"/>
                  <a:gd name="T69" fmla="*/ 0 h 1339"/>
                  <a:gd name="T70" fmla="*/ 901 w 1340"/>
                  <a:gd name="T71" fmla="*/ 40 h 1339"/>
                  <a:gd name="T72" fmla="*/ 1071 w 1340"/>
                  <a:gd name="T73" fmla="*/ 133 h 1339"/>
                  <a:gd name="T74" fmla="*/ 1207 w 1340"/>
                  <a:gd name="T75" fmla="*/ 269 h 1339"/>
                  <a:gd name="T76" fmla="*/ 1299 w 1340"/>
                  <a:gd name="T77" fmla="*/ 439 h 1339"/>
                  <a:gd name="T78" fmla="*/ 1339 w 1340"/>
                  <a:gd name="T79" fmla="*/ 635 h 1339"/>
                  <a:gd name="T80" fmla="*/ 1333 w 1340"/>
                  <a:gd name="T81" fmla="*/ 771 h 1339"/>
                  <a:gd name="T82" fmla="*/ 1274 w 1340"/>
                  <a:gd name="T83" fmla="*/ 960 h 1339"/>
                  <a:gd name="T84" fmla="*/ 1166 w 1340"/>
                  <a:gd name="T85" fmla="*/ 1120 h 1339"/>
                  <a:gd name="T86" fmla="*/ 1017 w 1340"/>
                  <a:gd name="T87" fmla="*/ 1242 h 1339"/>
                  <a:gd name="T88" fmla="*/ 838 w 1340"/>
                  <a:gd name="T89" fmla="*/ 1319 h 1339"/>
                  <a:gd name="T90" fmla="*/ 670 w 1340"/>
                  <a:gd name="T91" fmla="*/ 1339 h 1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40" h="1339">
                    <a:moveTo>
                      <a:pt x="670" y="88"/>
                    </a:moveTo>
                    <a:lnTo>
                      <a:pt x="640" y="89"/>
                    </a:lnTo>
                    <a:lnTo>
                      <a:pt x="582" y="95"/>
                    </a:lnTo>
                    <a:lnTo>
                      <a:pt x="525" y="107"/>
                    </a:lnTo>
                    <a:lnTo>
                      <a:pt x="471" y="124"/>
                    </a:lnTo>
                    <a:lnTo>
                      <a:pt x="419" y="146"/>
                    </a:lnTo>
                    <a:lnTo>
                      <a:pt x="369" y="173"/>
                    </a:lnTo>
                    <a:lnTo>
                      <a:pt x="323" y="204"/>
                    </a:lnTo>
                    <a:lnTo>
                      <a:pt x="279" y="240"/>
                    </a:lnTo>
                    <a:lnTo>
                      <a:pt x="241" y="278"/>
                    </a:lnTo>
                    <a:lnTo>
                      <a:pt x="205" y="322"/>
                    </a:lnTo>
                    <a:lnTo>
                      <a:pt x="174" y="368"/>
                    </a:lnTo>
                    <a:lnTo>
                      <a:pt x="147" y="418"/>
                    </a:lnTo>
                    <a:lnTo>
                      <a:pt x="125" y="470"/>
                    </a:lnTo>
                    <a:lnTo>
                      <a:pt x="108" y="525"/>
                    </a:lnTo>
                    <a:lnTo>
                      <a:pt x="96" y="581"/>
                    </a:lnTo>
                    <a:lnTo>
                      <a:pt x="90" y="639"/>
                    </a:lnTo>
                    <a:lnTo>
                      <a:pt x="89" y="669"/>
                    </a:lnTo>
                    <a:lnTo>
                      <a:pt x="90" y="699"/>
                    </a:lnTo>
                    <a:lnTo>
                      <a:pt x="96" y="758"/>
                    </a:lnTo>
                    <a:lnTo>
                      <a:pt x="108" y="814"/>
                    </a:lnTo>
                    <a:lnTo>
                      <a:pt x="125" y="869"/>
                    </a:lnTo>
                    <a:lnTo>
                      <a:pt x="147" y="921"/>
                    </a:lnTo>
                    <a:lnTo>
                      <a:pt x="174" y="970"/>
                    </a:lnTo>
                    <a:lnTo>
                      <a:pt x="205" y="1016"/>
                    </a:lnTo>
                    <a:lnTo>
                      <a:pt x="241" y="1059"/>
                    </a:lnTo>
                    <a:lnTo>
                      <a:pt x="279" y="1099"/>
                    </a:lnTo>
                    <a:lnTo>
                      <a:pt x="323" y="1135"/>
                    </a:lnTo>
                    <a:lnTo>
                      <a:pt x="369" y="1166"/>
                    </a:lnTo>
                    <a:lnTo>
                      <a:pt x="419" y="1192"/>
                    </a:lnTo>
                    <a:lnTo>
                      <a:pt x="471" y="1215"/>
                    </a:lnTo>
                    <a:lnTo>
                      <a:pt x="525" y="1232"/>
                    </a:lnTo>
                    <a:lnTo>
                      <a:pt x="582" y="1243"/>
                    </a:lnTo>
                    <a:lnTo>
                      <a:pt x="640" y="1249"/>
                    </a:lnTo>
                    <a:lnTo>
                      <a:pt x="670" y="1249"/>
                    </a:lnTo>
                    <a:lnTo>
                      <a:pt x="700" y="1249"/>
                    </a:lnTo>
                    <a:lnTo>
                      <a:pt x="759" y="1243"/>
                    </a:lnTo>
                    <a:lnTo>
                      <a:pt x="815" y="1232"/>
                    </a:lnTo>
                    <a:lnTo>
                      <a:pt x="869" y="1215"/>
                    </a:lnTo>
                    <a:lnTo>
                      <a:pt x="922" y="1192"/>
                    </a:lnTo>
                    <a:lnTo>
                      <a:pt x="971" y="1166"/>
                    </a:lnTo>
                    <a:lnTo>
                      <a:pt x="1017" y="1135"/>
                    </a:lnTo>
                    <a:lnTo>
                      <a:pt x="1060" y="1099"/>
                    </a:lnTo>
                    <a:lnTo>
                      <a:pt x="1100" y="1059"/>
                    </a:lnTo>
                    <a:lnTo>
                      <a:pt x="1135" y="1016"/>
                    </a:lnTo>
                    <a:lnTo>
                      <a:pt x="1167" y="970"/>
                    </a:lnTo>
                    <a:lnTo>
                      <a:pt x="1193" y="921"/>
                    </a:lnTo>
                    <a:lnTo>
                      <a:pt x="1216" y="869"/>
                    </a:lnTo>
                    <a:lnTo>
                      <a:pt x="1233" y="814"/>
                    </a:lnTo>
                    <a:lnTo>
                      <a:pt x="1244" y="758"/>
                    </a:lnTo>
                    <a:lnTo>
                      <a:pt x="1250" y="699"/>
                    </a:lnTo>
                    <a:lnTo>
                      <a:pt x="1250" y="669"/>
                    </a:lnTo>
                    <a:lnTo>
                      <a:pt x="1250" y="639"/>
                    </a:lnTo>
                    <a:lnTo>
                      <a:pt x="1244" y="581"/>
                    </a:lnTo>
                    <a:lnTo>
                      <a:pt x="1233" y="525"/>
                    </a:lnTo>
                    <a:lnTo>
                      <a:pt x="1216" y="470"/>
                    </a:lnTo>
                    <a:lnTo>
                      <a:pt x="1193" y="418"/>
                    </a:lnTo>
                    <a:lnTo>
                      <a:pt x="1167" y="368"/>
                    </a:lnTo>
                    <a:lnTo>
                      <a:pt x="1135" y="322"/>
                    </a:lnTo>
                    <a:lnTo>
                      <a:pt x="1100" y="278"/>
                    </a:lnTo>
                    <a:lnTo>
                      <a:pt x="1060" y="240"/>
                    </a:lnTo>
                    <a:lnTo>
                      <a:pt x="1017" y="204"/>
                    </a:lnTo>
                    <a:lnTo>
                      <a:pt x="971" y="173"/>
                    </a:lnTo>
                    <a:lnTo>
                      <a:pt x="922" y="146"/>
                    </a:lnTo>
                    <a:lnTo>
                      <a:pt x="869" y="124"/>
                    </a:lnTo>
                    <a:lnTo>
                      <a:pt x="815" y="107"/>
                    </a:lnTo>
                    <a:lnTo>
                      <a:pt x="759" y="95"/>
                    </a:lnTo>
                    <a:lnTo>
                      <a:pt x="700" y="89"/>
                    </a:lnTo>
                    <a:lnTo>
                      <a:pt x="670" y="88"/>
                    </a:lnTo>
                    <a:close/>
                    <a:moveTo>
                      <a:pt x="670" y="1339"/>
                    </a:moveTo>
                    <a:lnTo>
                      <a:pt x="636" y="1338"/>
                    </a:lnTo>
                    <a:lnTo>
                      <a:pt x="568" y="1332"/>
                    </a:lnTo>
                    <a:lnTo>
                      <a:pt x="503" y="1319"/>
                    </a:lnTo>
                    <a:lnTo>
                      <a:pt x="440" y="1299"/>
                    </a:lnTo>
                    <a:lnTo>
                      <a:pt x="380" y="1273"/>
                    </a:lnTo>
                    <a:lnTo>
                      <a:pt x="323" y="1242"/>
                    </a:lnTo>
                    <a:lnTo>
                      <a:pt x="270" y="1206"/>
                    </a:lnTo>
                    <a:lnTo>
                      <a:pt x="220" y="1165"/>
                    </a:lnTo>
                    <a:lnTo>
                      <a:pt x="175" y="1120"/>
                    </a:lnTo>
                    <a:lnTo>
                      <a:pt x="134" y="1070"/>
                    </a:lnTo>
                    <a:lnTo>
                      <a:pt x="97" y="1016"/>
                    </a:lnTo>
                    <a:lnTo>
                      <a:pt x="67" y="960"/>
                    </a:lnTo>
                    <a:lnTo>
                      <a:pt x="41" y="900"/>
                    </a:lnTo>
                    <a:lnTo>
                      <a:pt x="21" y="837"/>
                    </a:lnTo>
                    <a:lnTo>
                      <a:pt x="7" y="771"/>
                    </a:lnTo>
                    <a:lnTo>
                      <a:pt x="1" y="704"/>
                    </a:lnTo>
                    <a:lnTo>
                      <a:pt x="0" y="669"/>
                    </a:lnTo>
                    <a:lnTo>
                      <a:pt x="1" y="635"/>
                    </a:lnTo>
                    <a:lnTo>
                      <a:pt x="7" y="567"/>
                    </a:lnTo>
                    <a:lnTo>
                      <a:pt x="21" y="502"/>
                    </a:lnTo>
                    <a:lnTo>
                      <a:pt x="41" y="439"/>
                    </a:lnTo>
                    <a:lnTo>
                      <a:pt x="67" y="379"/>
                    </a:lnTo>
                    <a:lnTo>
                      <a:pt x="97" y="322"/>
                    </a:lnTo>
                    <a:lnTo>
                      <a:pt x="134" y="269"/>
                    </a:lnTo>
                    <a:lnTo>
                      <a:pt x="175" y="219"/>
                    </a:lnTo>
                    <a:lnTo>
                      <a:pt x="220" y="174"/>
                    </a:lnTo>
                    <a:lnTo>
                      <a:pt x="270" y="133"/>
                    </a:lnTo>
                    <a:lnTo>
                      <a:pt x="323" y="96"/>
                    </a:lnTo>
                    <a:lnTo>
                      <a:pt x="380" y="66"/>
                    </a:lnTo>
                    <a:lnTo>
                      <a:pt x="440" y="40"/>
                    </a:lnTo>
                    <a:lnTo>
                      <a:pt x="503" y="20"/>
                    </a:lnTo>
                    <a:lnTo>
                      <a:pt x="568" y="6"/>
                    </a:lnTo>
                    <a:lnTo>
                      <a:pt x="636" y="0"/>
                    </a:lnTo>
                    <a:lnTo>
                      <a:pt x="670" y="0"/>
                    </a:lnTo>
                    <a:lnTo>
                      <a:pt x="705" y="0"/>
                    </a:lnTo>
                    <a:lnTo>
                      <a:pt x="772" y="6"/>
                    </a:lnTo>
                    <a:lnTo>
                      <a:pt x="838" y="20"/>
                    </a:lnTo>
                    <a:lnTo>
                      <a:pt x="901" y="40"/>
                    </a:lnTo>
                    <a:lnTo>
                      <a:pt x="961" y="66"/>
                    </a:lnTo>
                    <a:lnTo>
                      <a:pt x="1017" y="96"/>
                    </a:lnTo>
                    <a:lnTo>
                      <a:pt x="1071" y="133"/>
                    </a:lnTo>
                    <a:lnTo>
                      <a:pt x="1121" y="174"/>
                    </a:lnTo>
                    <a:lnTo>
                      <a:pt x="1166" y="219"/>
                    </a:lnTo>
                    <a:lnTo>
                      <a:pt x="1207" y="269"/>
                    </a:lnTo>
                    <a:lnTo>
                      <a:pt x="1243" y="322"/>
                    </a:lnTo>
                    <a:lnTo>
                      <a:pt x="1274" y="379"/>
                    </a:lnTo>
                    <a:lnTo>
                      <a:pt x="1299" y="439"/>
                    </a:lnTo>
                    <a:lnTo>
                      <a:pt x="1320" y="502"/>
                    </a:lnTo>
                    <a:lnTo>
                      <a:pt x="1333" y="567"/>
                    </a:lnTo>
                    <a:lnTo>
                      <a:pt x="1339" y="635"/>
                    </a:lnTo>
                    <a:lnTo>
                      <a:pt x="1340" y="669"/>
                    </a:lnTo>
                    <a:lnTo>
                      <a:pt x="1339" y="704"/>
                    </a:lnTo>
                    <a:lnTo>
                      <a:pt x="1333" y="771"/>
                    </a:lnTo>
                    <a:lnTo>
                      <a:pt x="1320" y="837"/>
                    </a:lnTo>
                    <a:lnTo>
                      <a:pt x="1299" y="900"/>
                    </a:lnTo>
                    <a:lnTo>
                      <a:pt x="1274" y="960"/>
                    </a:lnTo>
                    <a:lnTo>
                      <a:pt x="1243" y="1016"/>
                    </a:lnTo>
                    <a:lnTo>
                      <a:pt x="1207" y="1070"/>
                    </a:lnTo>
                    <a:lnTo>
                      <a:pt x="1166" y="1120"/>
                    </a:lnTo>
                    <a:lnTo>
                      <a:pt x="1121" y="1165"/>
                    </a:lnTo>
                    <a:lnTo>
                      <a:pt x="1071" y="1206"/>
                    </a:lnTo>
                    <a:lnTo>
                      <a:pt x="1017" y="1242"/>
                    </a:lnTo>
                    <a:lnTo>
                      <a:pt x="961" y="1273"/>
                    </a:lnTo>
                    <a:lnTo>
                      <a:pt x="901" y="1299"/>
                    </a:lnTo>
                    <a:lnTo>
                      <a:pt x="838" y="1319"/>
                    </a:lnTo>
                    <a:lnTo>
                      <a:pt x="772" y="1332"/>
                    </a:lnTo>
                    <a:lnTo>
                      <a:pt x="705" y="1338"/>
                    </a:lnTo>
                    <a:lnTo>
                      <a:pt x="670" y="13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30027" tIns="65013" rIns="130027" bIns="65013" numCol="1" anchor="t" anchorCtr="0" compatLnSpc="1">
                <a:prstTxWarp prst="textNoShape">
                  <a:avLst/>
                </a:prstTxWarp>
              </a:bodyPr>
              <a:lstStyle/>
              <a:p>
                <a:pPr defTabSz="1300277">
                  <a:defRPr/>
                </a:pPr>
                <a:endParaRPr lang="en-US" sz="2560" kern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EA7ED021-5B46-41CE-8C8A-6B20F9B90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665" y="3588345"/>
                <a:ext cx="1325980" cy="45333"/>
              </a:xfrm>
              <a:custGeom>
                <a:avLst/>
                <a:gdLst>
                  <a:gd name="T0" fmla="*/ 44 w 2925"/>
                  <a:gd name="T1" fmla="*/ 102 h 102"/>
                  <a:gd name="T2" fmla="*/ 36 w 2925"/>
                  <a:gd name="T3" fmla="*/ 101 h 102"/>
                  <a:gd name="T4" fmla="*/ 19 w 2925"/>
                  <a:gd name="T5" fmla="*/ 95 h 102"/>
                  <a:gd name="T6" fmla="*/ 8 w 2925"/>
                  <a:gd name="T7" fmla="*/ 83 h 102"/>
                  <a:gd name="T8" fmla="*/ 0 w 2925"/>
                  <a:gd name="T9" fmla="*/ 67 h 102"/>
                  <a:gd name="T10" fmla="*/ 0 w 2925"/>
                  <a:gd name="T11" fmla="*/ 58 h 102"/>
                  <a:gd name="T12" fmla="*/ 0 w 2925"/>
                  <a:gd name="T13" fmla="*/ 48 h 102"/>
                  <a:gd name="T14" fmla="*/ 8 w 2925"/>
                  <a:gd name="T15" fmla="*/ 32 h 102"/>
                  <a:gd name="T16" fmla="*/ 19 w 2925"/>
                  <a:gd name="T17" fmla="*/ 20 h 102"/>
                  <a:gd name="T18" fmla="*/ 35 w 2925"/>
                  <a:gd name="T19" fmla="*/ 14 h 102"/>
                  <a:gd name="T20" fmla="*/ 44 w 2925"/>
                  <a:gd name="T21" fmla="*/ 13 h 102"/>
                  <a:gd name="T22" fmla="*/ 2880 w 2925"/>
                  <a:gd name="T23" fmla="*/ 0 h 102"/>
                  <a:gd name="T24" fmla="*/ 2880 w 2925"/>
                  <a:gd name="T25" fmla="*/ 0 h 102"/>
                  <a:gd name="T26" fmla="*/ 2889 w 2925"/>
                  <a:gd name="T27" fmla="*/ 0 h 102"/>
                  <a:gd name="T28" fmla="*/ 2905 w 2925"/>
                  <a:gd name="T29" fmla="*/ 6 h 102"/>
                  <a:gd name="T30" fmla="*/ 2917 w 2925"/>
                  <a:gd name="T31" fmla="*/ 19 h 102"/>
                  <a:gd name="T32" fmla="*/ 2924 w 2925"/>
                  <a:gd name="T33" fmla="*/ 34 h 102"/>
                  <a:gd name="T34" fmla="*/ 2925 w 2925"/>
                  <a:gd name="T35" fmla="*/ 44 h 102"/>
                  <a:gd name="T36" fmla="*/ 2925 w 2925"/>
                  <a:gd name="T37" fmla="*/ 53 h 102"/>
                  <a:gd name="T38" fmla="*/ 2917 w 2925"/>
                  <a:gd name="T39" fmla="*/ 69 h 102"/>
                  <a:gd name="T40" fmla="*/ 2905 w 2925"/>
                  <a:gd name="T41" fmla="*/ 81 h 102"/>
                  <a:gd name="T42" fmla="*/ 2889 w 2925"/>
                  <a:gd name="T43" fmla="*/ 88 h 102"/>
                  <a:gd name="T44" fmla="*/ 2880 w 2925"/>
                  <a:gd name="T45" fmla="*/ 88 h 102"/>
                  <a:gd name="T46" fmla="*/ 44 w 2925"/>
                  <a:gd name="T47" fmla="*/ 102 h 102"/>
                  <a:gd name="T48" fmla="*/ 44 w 2925"/>
                  <a:gd name="T49" fmla="*/ 102 h 102"/>
                  <a:gd name="T50" fmla="*/ 44 w 2925"/>
                  <a:gd name="T51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925" h="102">
                    <a:moveTo>
                      <a:pt x="44" y="102"/>
                    </a:moveTo>
                    <a:lnTo>
                      <a:pt x="36" y="101"/>
                    </a:lnTo>
                    <a:lnTo>
                      <a:pt x="19" y="95"/>
                    </a:lnTo>
                    <a:lnTo>
                      <a:pt x="8" y="83"/>
                    </a:lnTo>
                    <a:lnTo>
                      <a:pt x="0" y="67"/>
                    </a:lnTo>
                    <a:lnTo>
                      <a:pt x="0" y="58"/>
                    </a:lnTo>
                    <a:lnTo>
                      <a:pt x="0" y="48"/>
                    </a:lnTo>
                    <a:lnTo>
                      <a:pt x="8" y="32"/>
                    </a:lnTo>
                    <a:lnTo>
                      <a:pt x="19" y="20"/>
                    </a:lnTo>
                    <a:lnTo>
                      <a:pt x="35" y="14"/>
                    </a:lnTo>
                    <a:lnTo>
                      <a:pt x="44" y="13"/>
                    </a:lnTo>
                    <a:lnTo>
                      <a:pt x="2880" y="0"/>
                    </a:lnTo>
                    <a:lnTo>
                      <a:pt x="2880" y="0"/>
                    </a:lnTo>
                    <a:lnTo>
                      <a:pt x="2889" y="0"/>
                    </a:lnTo>
                    <a:lnTo>
                      <a:pt x="2905" y="6"/>
                    </a:lnTo>
                    <a:lnTo>
                      <a:pt x="2917" y="19"/>
                    </a:lnTo>
                    <a:lnTo>
                      <a:pt x="2924" y="34"/>
                    </a:lnTo>
                    <a:lnTo>
                      <a:pt x="2925" y="44"/>
                    </a:lnTo>
                    <a:lnTo>
                      <a:pt x="2925" y="53"/>
                    </a:lnTo>
                    <a:lnTo>
                      <a:pt x="2917" y="69"/>
                    </a:lnTo>
                    <a:lnTo>
                      <a:pt x="2905" y="81"/>
                    </a:lnTo>
                    <a:lnTo>
                      <a:pt x="2889" y="88"/>
                    </a:lnTo>
                    <a:lnTo>
                      <a:pt x="2880" y="88"/>
                    </a:lnTo>
                    <a:lnTo>
                      <a:pt x="44" y="102"/>
                    </a:lnTo>
                    <a:lnTo>
                      <a:pt x="44" y="102"/>
                    </a:lnTo>
                    <a:lnTo>
                      <a:pt x="44" y="10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30027" tIns="65013" rIns="130027" bIns="65013" numCol="1" anchor="t" anchorCtr="0" compatLnSpc="1">
                <a:prstTxWarp prst="textNoShape">
                  <a:avLst/>
                </a:prstTxWarp>
              </a:bodyPr>
              <a:lstStyle/>
              <a:p>
                <a:pPr defTabSz="1300277">
                  <a:defRPr/>
                </a:pPr>
                <a:endParaRPr lang="en-US" sz="2560" kern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53" name="Freeform 21">
                <a:extLst>
                  <a:ext uri="{FF2B5EF4-FFF2-40B4-BE49-F238E27FC236}">
                    <a16:creationId xmlns:a16="http://schemas.microsoft.com/office/drawing/2014/main" id="{06301F46-808C-480C-9724-4F47FE695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399" y="3849007"/>
                <a:ext cx="1278380" cy="333196"/>
              </a:xfrm>
              <a:custGeom>
                <a:avLst/>
                <a:gdLst>
                  <a:gd name="T0" fmla="*/ 2777 w 2822"/>
                  <a:gd name="T1" fmla="*/ 735 h 735"/>
                  <a:gd name="T2" fmla="*/ 2771 w 2822"/>
                  <a:gd name="T3" fmla="*/ 735 h 735"/>
                  <a:gd name="T4" fmla="*/ 2766 w 2822"/>
                  <a:gd name="T5" fmla="*/ 734 h 735"/>
                  <a:gd name="T6" fmla="*/ 35 w 2822"/>
                  <a:gd name="T7" fmla="*/ 87 h 735"/>
                  <a:gd name="T8" fmla="*/ 26 w 2822"/>
                  <a:gd name="T9" fmla="*/ 85 h 735"/>
                  <a:gd name="T10" fmla="*/ 12 w 2822"/>
                  <a:gd name="T11" fmla="*/ 74 h 735"/>
                  <a:gd name="T12" fmla="*/ 2 w 2822"/>
                  <a:gd name="T13" fmla="*/ 60 h 735"/>
                  <a:gd name="T14" fmla="*/ 0 w 2822"/>
                  <a:gd name="T15" fmla="*/ 43 h 735"/>
                  <a:gd name="T16" fmla="*/ 1 w 2822"/>
                  <a:gd name="T17" fmla="*/ 34 h 735"/>
                  <a:gd name="T18" fmla="*/ 4 w 2822"/>
                  <a:gd name="T19" fmla="*/ 26 h 735"/>
                  <a:gd name="T20" fmla="*/ 14 w 2822"/>
                  <a:gd name="T21" fmla="*/ 11 h 735"/>
                  <a:gd name="T22" fmla="*/ 29 w 2822"/>
                  <a:gd name="T23" fmla="*/ 2 h 735"/>
                  <a:gd name="T24" fmla="*/ 46 w 2822"/>
                  <a:gd name="T25" fmla="*/ 0 h 735"/>
                  <a:gd name="T26" fmla="*/ 55 w 2822"/>
                  <a:gd name="T27" fmla="*/ 1 h 735"/>
                  <a:gd name="T28" fmla="*/ 2787 w 2822"/>
                  <a:gd name="T29" fmla="*/ 647 h 735"/>
                  <a:gd name="T30" fmla="*/ 2796 w 2822"/>
                  <a:gd name="T31" fmla="*/ 650 h 735"/>
                  <a:gd name="T32" fmla="*/ 2810 w 2822"/>
                  <a:gd name="T33" fmla="*/ 659 h 735"/>
                  <a:gd name="T34" fmla="*/ 2819 w 2822"/>
                  <a:gd name="T35" fmla="*/ 675 h 735"/>
                  <a:gd name="T36" fmla="*/ 2822 w 2822"/>
                  <a:gd name="T37" fmla="*/ 692 h 735"/>
                  <a:gd name="T38" fmla="*/ 2820 w 2822"/>
                  <a:gd name="T39" fmla="*/ 701 h 735"/>
                  <a:gd name="T40" fmla="*/ 2815 w 2822"/>
                  <a:gd name="T41" fmla="*/ 715 h 735"/>
                  <a:gd name="T42" fmla="*/ 2792 w 2822"/>
                  <a:gd name="T43" fmla="*/ 733 h 735"/>
                  <a:gd name="T44" fmla="*/ 2777 w 2822"/>
                  <a:gd name="T45" fmla="*/ 735 h 735"/>
                  <a:gd name="T46" fmla="*/ 2777 w 2822"/>
                  <a:gd name="T47" fmla="*/ 735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22" h="735">
                    <a:moveTo>
                      <a:pt x="2777" y="735"/>
                    </a:moveTo>
                    <a:lnTo>
                      <a:pt x="2771" y="735"/>
                    </a:lnTo>
                    <a:lnTo>
                      <a:pt x="2766" y="734"/>
                    </a:lnTo>
                    <a:lnTo>
                      <a:pt x="35" y="87"/>
                    </a:lnTo>
                    <a:lnTo>
                      <a:pt x="26" y="85"/>
                    </a:lnTo>
                    <a:lnTo>
                      <a:pt x="12" y="74"/>
                    </a:lnTo>
                    <a:lnTo>
                      <a:pt x="2" y="60"/>
                    </a:lnTo>
                    <a:lnTo>
                      <a:pt x="0" y="43"/>
                    </a:lnTo>
                    <a:lnTo>
                      <a:pt x="1" y="34"/>
                    </a:lnTo>
                    <a:lnTo>
                      <a:pt x="4" y="26"/>
                    </a:lnTo>
                    <a:lnTo>
                      <a:pt x="14" y="11"/>
                    </a:lnTo>
                    <a:lnTo>
                      <a:pt x="29" y="2"/>
                    </a:lnTo>
                    <a:lnTo>
                      <a:pt x="46" y="0"/>
                    </a:lnTo>
                    <a:lnTo>
                      <a:pt x="55" y="1"/>
                    </a:lnTo>
                    <a:lnTo>
                      <a:pt x="2787" y="647"/>
                    </a:lnTo>
                    <a:lnTo>
                      <a:pt x="2796" y="650"/>
                    </a:lnTo>
                    <a:lnTo>
                      <a:pt x="2810" y="659"/>
                    </a:lnTo>
                    <a:lnTo>
                      <a:pt x="2819" y="675"/>
                    </a:lnTo>
                    <a:lnTo>
                      <a:pt x="2822" y="692"/>
                    </a:lnTo>
                    <a:lnTo>
                      <a:pt x="2820" y="701"/>
                    </a:lnTo>
                    <a:lnTo>
                      <a:pt x="2815" y="715"/>
                    </a:lnTo>
                    <a:lnTo>
                      <a:pt x="2792" y="733"/>
                    </a:lnTo>
                    <a:lnTo>
                      <a:pt x="2777" y="735"/>
                    </a:lnTo>
                    <a:lnTo>
                      <a:pt x="2777" y="7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30027" tIns="65013" rIns="130027" bIns="65013" numCol="1" anchor="t" anchorCtr="0" compatLnSpc="1">
                <a:prstTxWarp prst="textNoShape">
                  <a:avLst/>
                </a:prstTxWarp>
              </a:bodyPr>
              <a:lstStyle/>
              <a:p>
                <a:pPr defTabSz="1300277">
                  <a:defRPr/>
                </a:pPr>
                <a:endParaRPr lang="en-US" sz="2560" kern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54" name="Freeform 22">
                <a:extLst>
                  <a:ext uri="{FF2B5EF4-FFF2-40B4-BE49-F238E27FC236}">
                    <a16:creationId xmlns:a16="http://schemas.microsoft.com/office/drawing/2014/main" id="{96ABE9C5-5C3B-45CC-86D4-A6C75C603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400" y="3592879"/>
                <a:ext cx="296929" cy="299195"/>
              </a:xfrm>
              <a:custGeom>
                <a:avLst/>
                <a:gdLst>
                  <a:gd name="T0" fmla="*/ 658 w 658"/>
                  <a:gd name="T1" fmla="*/ 328 h 657"/>
                  <a:gd name="T2" fmla="*/ 657 w 658"/>
                  <a:gd name="T3" fmla="*/ 363 h 657"/>
                  <a:gd name="T4" fmla="*/ 644 w 658"/>
                  <a:gd name="T5" fmla="*/ 426 h 657"/>
                  <a:gd name="T6" fmla="*/ 618 w 658"/>
                  <a:gd name="T7" fmla="*/ 486 h 657"/>
                  <a:gd name="T8" fmla="*/ 584 w 658"/>
                  <a:gd name="T9" fmla="*/ 538 h 657"/>
                  <a:gd name="T10" fmla="*/ 538 w 658"/>
                  <a:gd name="T11" fmla="*/ 583 h 657"/>
                  <a:gd name="T12" fmla="*/ 486 w 658"/>
                  <a:gd name="T13" fmla="*/ 618 h 657"/>
                  <a:gd name="T14" fmla="*/ 427 w 658"/>
                  <a:gd name="T15" fmla="*/ 643 h 657"/>
                  <a:gd name="T16" fmla="*/ 363 w 658"/>
                  <a:gd name="T17" fmla="*/ 656 h 657"/>
                  <a:gd name="T18" fmla="*/ 329 w 658"/>
                  <a:gd name="T19" fmla="*/ 657 h 657"/>
                  <a:gd name="T20" fmla="*/ 295 w 658"/>
                  <a:gd name="T21" fmla="*/ 656 h 657"/>
                  <a:gd name="T22" fmla="*/ 232 w 658"/>
                  <a:gd name="T23" fmla="*/ 643 h 657"/>
                  <a:gd name="T24" fmla="*/ 172 w 658"/>
                  <a:gd name="T25" fmla="*/ 618 h 657"/>
                  <a:gd name="T26" fmla="*/ 120 w 658"/>
                  <a:gd name="T27" fmla="*/ 583 h 657"/>
                  <a:gd name="T28" fmla="*/ 75 w 658"/>
                  <a:gd name="T29" fmla="*/ 538 h 657"/>
                  <a:gd name="T30" fmla="*/ 39 w 658"/>
                  <a:gd name="T31" fmla="*/ 486 h 657"/>
                  <a:gd name="T32" fmla="*/ 14 w 658"/>
                  <a:gd name="T33" fmla="*/ 426 h 657"/>
                  <a:gd name="T34" fmla="*/ 1 w 658"/>
                  <a:gd name="T35" fmla="*/ 363 h 657"/>
                  <a:gd name="T36" fmla="*/ 0 w 658"/>
                  <a:gd name="T37" fmla="*/ 328 h 657"/>
                  <a:gd name="T38" fmla="*/ 1 w 658"/>
                  <a:gd name="T39" fmla="*/ 295 h 657"/>
                  <a:gd name="T40" fmla="*/ 14 w 658"/>
                  <a:gd name="T41" fmla="*/ 231 h 657"/>
                  <a:gd name="T42" fmla="*/ 39 w 658"/>
                  <a:gd name="T43" fmla="*/ 171 h 657"/>
                  <a:gd name="T44" fmla="*/ 75 w 658"/>
                  <a:gd name="T45" fmla="*/ 120 h 657"/>
                  <a:gd name="T46" fmla="*/ 120 w 658"/>
                  <a:gd name="T47" fmla="*/ 74 h 657"/>
                  <a:gd name="T48" fmla="*/ 172 w 658"/>
                  <a:gd name="T49" fmla="*/ 39 h 657"/>
                  <a:gd name="T50" fmla="*/ 232 w 658"/>
                  <a:gd name="T51" fmla="*/ 14 h 657"/>
                  <a:gd name="T52" fmla="*/ 295 w 658"/>
                  <a:gd name="T53" fmla="*/ 1 h 657"/>
                  <a:gd name="T54" fmla="*/ 329 w 658"/>
                  <a:gd name="T55" fmla="*/ 0 h 657"/>
                  <a:gd name="T56" fmla="*/ 363 w 658"/>
                  <a:gd name="T57" fmla="*/ 1 h 657"/>
                  <a:gd name="T58" fmla="*/ 427 w 658"/>
                  <a:gd name="T59" fmla="*/ 14 h 657"/>
                  <a:gd name="T60" fmla="*/ 486 w 658"/>
                  <a:gd name="T61" fmla="*/ 39 h 657"/>
                  <a:gd name="T62" fmla="*/ 538 w 658"/>
                  <a:gd name="T63" fmla="*/ 74 h 657"/>
                  <a:gd name="T64" fmla="*/ 584 w 658"/>
                  <a:gd name="T65" fmla="*/ 120 h 657"/>
                  <a:gd name="T66" fmla="*/ 618 w 658"/>
                  <a:gd name="T67" fmla="*/ 171 h 657"/>
                  <a:gd name="T68" fmla="*/ 644 w 658"/>
                  <a:gd name="T69" fmla="*/ 231 h 657"/>
                  <a:gd name="T70" fmla="*/ 657 w 658"/>
                  <a:gd name="T71" fmla="*/ 295 h 657"/>
                  <a:gd name="T72" fmla="*/ 658 w 658"/>
                  <a:gd name="T73" fmla="*/ 328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58" h="657">
                    <a:moveTo>
                      <a:pt x="658" y="328"/>
                    </a:moveTo>
                    <a:lnTo>
                      <a:pt x="657" y="363"/>
                    </a:lnTo>
                    <a:lnTo>
                      <a:pt x="644" y="426"/>
                    </a:lnTo>
                    <a:lnTo>
                      <a:pt x="618" y="486"/>
                    </a:lnTo>
                    <a:lnTo>
                      <a:pt x="584" y="538"/>
                    </a:lnTo>
                    <a:lnTo>
                      <a:pt x="538" y="583"/>
                    </a:lnTo>
                    <a:lnTo>
                      <a:pt x="486" y="618"/>
                    </a:lnTo>
                    <a:lnTo>
                      <a:pt x="427" y="643"/>
                    </a:lnTo>
                    <a:lnTo>
                      <a:pt x="363" y="656"/>
                    </a:lnTo>
                    <a:lnTo>
                      <a:pt x="329" y="657"/>
                    </a:lnTo>
                    <a:lnTo>
                      <a:pt x="295" y="656"/>
                    </a:lnTo>
                    <a:lnTo>
                      <a:pt x="232" y="643"/>
                    </a:lnTo>
                    <a:lnTo>
                      <a:pt x="172" y="618"/>
                    </a:lnTo>
                    <a:lnTo>
                      <a:pt x="120" y="583"/>
                    </a:lnTo>
                    <a:lnTo>
                      <a:pt x="75" y="538"/>
                    </a:lnTo>
                    <a:lnTo>
                      <a:pt x="39" y="486"/>
                    </a:lnTo>
                    <a:lnTo>
                      <a:pt x="14" y="426"/>
                    </a:lnTo>
                    <a:lnTo>
                      <a:pt x="1" y="363"/>
                    </a:lnTo>
                    <a:lnTo>
                      <a:pt x="0" y="328"/>
                    </a:lnTo>
                    <a:lnTo>
                      <a:pt x="1" y="295"/>
                    </a:lnTo>
                    <a:lnTo>
                      <a:pt x="14" y="231"/>
                    </a:lnTo>
                    <a:lnTo>
                      <a:pt x="39" y="171"/>
                    </a:lnTo>
                    <a:lnTo>
                      <a:pt x="75" y="120"/>
                    </a:lnTo>
                    <a:lnTo>
                      <a:pt x="120" y="74"/>
                    </a:lnTo>
                    <a:lnTo>
                      <a:pt x="172" y="39"/>
                    </a:lnTo>
                    <a:lnTo>
                      <a:pt x="232" y="14"/>
                    </a:lnTo>
                    <a:lnTo>
                      <a:pt x="295" y="1"/>
                    </a:lnTo>
                    <a:lnTo>
                      <a:pt x="329" y="0"/>
                    </a:lnTo>
                    <a:lnTo>
                      <a:pt x="363" y="1"/>
                    </a:lnTo>
                    <a:lnTo>
                      <a:pt x="427" y="14"/>
                    </a:lnTo>
                    <a:lnTo>
                      <a:pt x="486" y="39"/>
                    </a:lnTo>
                    <a:lnTo>
                      <a:pt x="538" y="74"/>
                    </a:lnTo>
                    <a:lnTo>
                      <a:pt x="584" y="120"/>
                    </a:lnTo>
                    <a:lnTo>
                      <a:pt x="618" y="171"/>
                    </a:lnTo>
                    <a:lnTo>
                      <a:pt x="644" y="231"/>
                    </a:lnTo>
                    <a:lnTo>
                      <a:pt x="657" y="295"/>
                    </a:lnTo>
                    <a:lnTo>
                      <a:pt x="658" y="328"/>
                    </a:lnTo>
                    <a:close/>
                  </a:path>
                </a:pathLst>
              </a:custGeom>
              <a:solidFill>
                <a:srgbClr val="C09200"/>
              </a:solidFill>
              <a:ln>
                <a:noFill/>
              </a:ln>
            </p:spPr>
            <p:txBody>
              <a:bodyPr vert="horz" wrap="square" lIns="130027" tIns="65013" rIns="130027" bIns="65013" numCol="1" anchor="t" anchorCtr="0" compatLnSpc="1">
                <a:prstTxWarp prst="textNoShape">
                  <a:avLst/>
                </a:prstTxWarp>
              </a:bodyPr>
              <a:lstStyle/>
              <a:p>
                <a:pPr defTabSz="1300277">
                  <a:defRPr/>
                </a:pPr>
                <a:endParaRPr lang="en-US" sz="2560" kern="0">
                  <a:solidFill>
                    <a:prstClr val="black"/>
                  </a:solidFill>
                  <a:latin typeface="+mj-lt"/>
                </a:endParaRPr>
              </a:p>
            </p:txBody>
          </p:sp>
        </p:grpSp>
        <p:sp>
          <p:nvSpPr>
            <p:cNvPr id="55" name="Shape 1510">
              <a:extLst>
                <a:ext uri="{FF2B5EF4-FFF2-40B4-BE49-F238E27FC236}">
                  <a16:creationId xmlns:a16="http://schemas.microsoft.com/office/drawing/2014/main" id="{C940C3E0-3B20-4961-B31A-193D8EFE23CE}"/>
                </a:ext>
              </a:extLst>
            </p:cNvPr>
            <p:cNvSpPr/>
            <p:nvPr/>
          </p:nvSpPr>
          <p:spPr>
            <a:xfrm rot="10800000" flipH="1">
              <a:off x="7611146" y="7781868"/>
              <a:ext cx="1830627" cy="546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163" extrusionOk="0">
                  <a:moveTo>
                    <a:pt x="1569" y="8014"/>
                  </a:moveTo>
                  <a:cubicBezTo>
                    <a:pt x="7662" y="-3437"/>
                    <a:pt x="15785" y="-2656"/>
                    <a:pt x="21600" y="10616"/>
                  </a:cubicBezTo>
                  <a:cubicBezTo>
                    <a:pt x="19292" y="16862"/>
                    <a:pt x="19292" y="16862"/>
                    <a:pt x="19292" y="16862"/>
                  </a:cubicBezTo>
                  <a:cubicBezTo>
                    <a:pt x="14862" y="6973"/>
                    <a:pt x="8585" y="6192"/>
                    <a:pt x="3785" y="14520"/>
                  </a:cubicBezTo>
                  <a:cubicBezTo>
                    <a:pt x="5077" y="18163"/>
                    <a:pt x="5077" y="18163"/>
                    <a:pt x="5077" y="18163"/>
                  </a:cubicBezTo>
                  <a:cubicBezTo>
                    <a:pt x="0" y="17903"/>
                    <a:pt x="0" y="17903"/>
                    <a:pt x="0" y="17903"/>
                  </a:cubicBezTo>
                  <a:cubicBezTo>
                    <a:pt x="0" y="3590"/>
                    <a:pt x="0" y="3590"/>
                    <a:pt x="0" y="3590"/>
                  </a:cubicBezTo>
                  <a:cubicBezTo>
                    <a:pt x="1569" y="8014"/>
                    <a:pt x="1569" y="8014"/>
                    <a:pt x="1569" y="8014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8759" tIns="48759" rIns="48759" bIns="4875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1300277">
                <a:defRPr/>
              </a:pPr>
              <a:endParaRPr sz="1920" kern="0">
                <a:latin typeface="+mj-lt"/>
              </a:endParaRPr>
            </a:p>
          </p:txBody>
        </p:sp>
        <p:sp>
          <p:nvSpPr>
            <p:cNvPr id="56" name="Shape 1511">
              <a:extLst>
                <a:ext uri="{FF2B5EF4-FFF2-40B4-BE49-F238E27FC236}">
                  <a16:creationId xmlns:a16="http://schemas.microsoft.com/office/drawing/2014/main" id="{710E1AE1-5F64-4532-A7A0-8AA306F8AA73}"/>
                </a:ext>
              </a:extLst>
            </p:cNvPr>
            <p:cNvSpPr/>
            <p:nvPr/>
          </p:nvSpPr>
          <p:spPr>
            <a:xfrm rot="10800000" flipH="1">
              <a:off x="9435173" y="6017208"/>
              <a:ext cx="522975" cy="1787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20" h="21600" extrusionOk="0">
                  <a:moveTo>
                    <a:pt x="0" y="5305"/>
                  </a:moveTo>
                  <a:cubicBezTo>
                    <a:pt x="3780" y="3979"/>
                    <a:pt x="3780" y="3979"/>
                    <a:pt x="3780" y="3979"/>
                  </a:cubicBezTo>
                  <a:cubicBezTo>
                    <a:pt x="11610" y="8811"/>
                    <a:pt x="10530" y="14874"/>
                    <a:pt x="810" y="19326"/>
                  </a:cubicBezTo>
                  <a:cubicBezTo>
                    <a:pt x="7560" y="21600"/>
                    <a:pt x="7560" y="21600"/>
                    <a:pt x="7560" y="21600"/>
                  </a:cubicBezTo>
                  <a:cubicBezTo>
                    <a:pt x="20520" y="15821"/>
                    <a:pt x="21600" y="7768"/>
                    <a:pt x="10530" y="1611"/>
                  </a:cubicBezTo>
                  <a:cubicBezTo>
                    <a:pt x="15120" y="0"/>
                    <a:pt x="15120" y="0"/>
                    <a:pt x="151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305"/>
                    <a:pt x="0" y="5305"/>
                    <a:pt x="0" y="5305"/>
                  </a:cubicBezTo>
                  <a:close/>
                </a:path>
              </a:pathLst>
            </a:custGeom>
            <a:solidFill>
              <a:srgbClr val="00A1D8"/>
            </a:solidFill>
            <a:ln w="12700" cap="flat">
              <a:noFill/>
              <a:miter lim="400000"/>
            </a:ln>
            <a:effectLst/>
          </p:spPr>
          <p:txBody>
            <a:bodyPr wrap="square" lIns="48759" tIns="48759" rIns="48759" bIns="4875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1300277">
                <a:defRPr/>
              </a:pPr>
              <a:endParaRPr sz="1920" kern="0">
                <a:latin typeface="+mj-lt"/>
              </a:endParaRPr>
            </a:p>
          </p:txBody>
        </p:sp>
        <p:sp>
          <p:nvSpPr>
            <p:cNvPr id="57" name="Shape 1512">
              <a:extLst>
                <a:ext uri="{FF2B5EF4-FFF2-40B4-BE49-F238E27FC236}">
                  <a16:creationId xmlns:a16="http://schemas.microsoft.com/office/drawing/2014/main" id="{4DA80D04-4607-4147-882B-96764E01BFF3}"/>
                </a:ext>
              </a:extLst>
            </p:cNvPr>
            <p:cNvSpPr/>
            <p:nvPr/>
          </p:nvSpPr>
          <p:spPr>
            <a:xfrm rot="10800000" flipH="1">
              <a:off x="7660620" y="5482617"/>
              <a:ext cx="1787748" cy="527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198" extrusionOk="0">
                  <a:moveTo>
                    <a:pt x="21600" y="15120"/>
                  </a:moveTo>
                  <a:cubicBezTo>
                    <a:pt x="19902" y="10260"/>
                    <a:pt x="19902" y="10260"/>
                    <a:pt x="19902" y="10260"/>
                  </a:cubicBezTo>
                  <a:cubicBezTo>
                    <a:pt x="13866" y="21600"/>
                    <a:pt x="5848" y="20790"/>
                    <a:pt x="0" y="7830"/>
                  </a:cubicBezTo>
                  <a:cubicBezTo>
                    <a:pt x="2264" y="1080"/>
                    <a:pt x="2264" y="1080"/>
                    <a:pt x="2264" y="1080"/>
                  </a:cubicBezTo>
                  <a:cubicBezTo>
                    <a:pt x="6791" y="10800"/>
                    <a:pt x="12828" y="11610"/>
                    <a:pt x="17638" y="3510"/>
                  </a:cubicBezTo>
                  <a:cubicBezTo>
                    <a:pt x="16412" y="0"/>
                    <a:pt x="16412" y="0"/>
                    <a:pt x="16412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5120"/>
                    <a:pt x="21600" y="15120"/>
                    <a:pt x="21600" y="15120"/>
                  </a:cubicBezTo>
                  <a:close/>
                </a:path>
              </a:pathLst>
            </a:custGeom>
            <a:solidFill>
              <a:srgbClr val="758B00"/>
            </a:solidFill>
            <a:ln w="12700" cap="flat">
              <a:noFill/>
              <a:miter lim="400000"/>
            </a:ln>
            <a:effectLst/>
          </p:spPr>
          <p:txBody>
            <a:bodyPr wrap="square" lIns="48759" tIns="48759" rIns="48759" bIns="4875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1300277">
                <a:defRPr/>
              </a:pPr>
              <a:endParaRPr sz="1920" kern="0">
                <a:latin typeface="+mj-lt"/>
              </a:endParaRPr>
            </a:p>
          </p:txBody>
        </p:sp>
        <p:sp>
          <p:nvSpPr>
            <p:cNvPr id="58" name="Shape 1513">
              <a:extLst>
                <a:ext uri="{FF2B5EF4-FFF2-40B4-BE49-F238E27FC236}">
                  <a16:creationId xmlns:a16="http://schemas.microsoft.com/office/drawing/2014/main" id="{7B1A788A-BFD2-4D06-AAE2-781339C1D2E8}"/>
                </a:ext>
              </a:extLst>
            </p:cNvPr>
            <p:cNvSpPr/>
            <p:nvPr/>
          </p:nvSpPr>
          <p:spPr>
            <a:xfrm rot="10800000" flipH="1">
              <a:off x="7117922" y="5977630"/>
              <a:ext cx="532807" cy="1810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72" h="21600" extrusionOk="0">
                  <a:moveTo>
                    <a:pt x="3505" y="21600"/>
                  </a:moveTo>
                  <a:cubicBezTo>
                    <a:pt x="8039" y="19917"/>
                    <a:pt x="8039" y="19917"/>
                    <a:pt x="8039" y="19917"/>
                  </a:cubicBezTo>
                  <a:cubicBezTo>
                    <a:pt x="-3428" y="13839"/>
                    <a:pt x="-2628" y="5797"/>
                    <a:pt x="10439" y="0"/>
                  </a:cubicBezTo>
                  <a:cubicBezTo>
                    <a:pt x="17105" y="2244"/>
                    <a:pt x="17105" y="2244"/>
                    <a:pt x="17105" y="2244"/>
                  </a:cubicBezTo>
                  <a:cubicBezTo>
                    <a:pt x="7239" y="6732"/>
                    <a:pt x="6439" y="12904"/>
                    <a:pt x="14705" y="17673"/>
                  </a:cubicBezTo>
                  <a:cubicBezTo>
                    <a:pt x="18172" y="16364"/>
                    <a:pt x="18172" y="16364"/>
                    <a:pt x="18172" y="16364"/>
                  </a:cubicBezTo>
                  <a:cubicBezTo>
                    <a:pt x="18172" y="21600"/>
                    <a:pt x="18172" y="21600"/>
                    <a:pt x="18172" y="21600"/>
                  </a:cubicBezTo>
                  <a:lnTo>
                    <a:pt x="3505" y="21600"/>
                  </a:lnTo>
                  <a:close/>
                </a:path>
              </a:pathLst>
            </a:cu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7520" tIns="48760" rIns="97520" bIns="487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 defTabSz="1300277">
                <a:defRPr/>
              </a:pPr>
              <a:endParaRPr sz="1920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9" name="Freeform: Shape 28">
              <a:extLst>
                <a:ext uri="{FF2B5EF4-FFF2-40B4-BE49-F238E27FC236}">
                  <a16:creationId xmlns:a16="http://schemas.microsoft.com/office/drawing/2014/main" id="{C754A2A3-BD02-469D-AB89-93CD0082385B}"/>
                </a:ext>
              </a:extLst>
            </p:cNvPr>
            <p:cNvSpPr/>
            <p:nvPr/>
          </p:nvSpPr>
          <p:spPr>
            <a:xfrm>
              <a:off x="2381230" y="6875287"/>
              <a:ext cx="1443902" cy="1449455"/>
            </a:xfrm>
            <a:custGeom>
              <a:avLst/>
              <a:gdLst>
                <a:gd name="connsiteX0" fmla="*/ 279533 w 1325690"/>
                <a:gd name="connsiteY0" fmla="*/ 0 h 1330788"/>
                <a:gd name="connsiteX1" fmla="*/ 563956 w 1325690"/>
                <a:gd name="connsiteY1" fmla="*/ 274269 h 1330788"/>
                <a:gd name="connsiteX2" fmla="*/ 421720 w 1325690"/>
                <a:gd name="connsiteY2" fmla="*/ 274328 h 1330788"/>
                <a:gd name="connsiteX3" fmla="*/ 1320684 w 1325690"/>
                <a:gd name="connsiteY3" fmla="*/ 1081813 h 1330788"/>
                <a:gd name="connsiteX4" fmla="*/ 1325690 w 1325690"/>
                <a:gd name="connsiteY4" fmla="*/ 1330788 h 1330788"/>
                <a:gd name="connsiteX5" fmla="*/ 172730 w 1325690"/>
                <a:gd name="connsiteY5" fmla="*/ 279462 h 1330788"/>
                <a:gd name="connsiteX6" fmla="*/ 0 w 1325690"/>
                <a:gd name="connsiteY6" fmla="*/ 279533 h 1330788"/>
                <a:gd name="connsiteX7" fmla="*/ 279533 w 1325690"/>
                <a:gd name="connsiteY7" fmla="*/ 0 h 133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5690" h="1330788">
                  <a:moveTo>
                    <a:pt x="279533" y="0"/>
                  </a:moveTo>
                  <a:cubicBezTo>
                    <a:pt x="279533" y="0"/>
                    <a:pt x="279533" y="0"/>
                    <a:pt x="563956" y="274269"/>
                  </a:cubicBezTo>
                  <a:cubicBezTo>
                    <a:pt x="563956" y="274269"/>
                    <a:pt x="563956" y="274269"/>
                    <a:pt x="421720" y="274328"/>
                  </a:cubicBezTo>
                  <a:cubicBezTo>
                    <a:pt x="523180" y="701079"/>
                    <a:pt x="883805" y="1031198"/>
                    <a:pt x="1320684" y="1081813"/>
                  </a:cubicBezTo>
                  <a:cubicBezTo>
                    <a:pt x="1320684" y="1081813"/>
                    <a:pt x="1320684" y="1081813"/>
                    <a:pt x="1325690" y="1330788"/>
                  </a:cubicBezTo>
                  <a:cubicBezTo>
                    <a:pt x="746536" y="1270037"/>
                    <a:pt x="284340" y="838348"/>
                    <a:pt x="172730" y="279462"/>
                  </a:cubicBezTo>
                  <a:cubicBezTo>
                    <a:pt x="172730" y="279462"/>
                    <a:pt x="172730" y="279462"/>
                    <a:pt x="0" y="279533"/>
                  </a:cubicBezTo>
                  <a:cubicBezTo>
                    <a:pt x="0" y="279533"/>
                    <a:pt x="0" y="279533"/>
                    <a:pt x="279533" y="0"/>
                  </a:cubicBezTo>
                  <a:close/>
                </a:path>
              </a:pathLst>
            </a:cu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7520" tIns="48760" rIns="97520" bIns="487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300277">
                <a:defRPr/>
              </a:pPr>
              <a:endParaRPr lang="en-US" sz="1920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0" name="Freeform: Shape 26">
              <a:extLst>
                <a:ext uri="{FF2B5EF4-FFF2-40B4-BE49-F238E27FC236}">
                  <a16:creationId xmlns:a16="http://schemas.microsoft.com/office/drawing/2014/main" id="{25D50E8D-78B6-4AAC-94BC-E3C0785FA84B}"/>
                </a:ext>
              </a:extLst>
            </p:cNvPr>
            <p:cNvSpPr/>
            <p:nvPr/>
          </p:nvSpPr>
          <p:spPr>
            <a:xfrm>
              <a:off x="3964674" y="7061355"/>
              <a:ext cx="1418416" cy="1423087"/>
            </a:xfrm>
            <a:custGeom>
              <a:avLst/>
              <a:gdLst>
                <a:gd name="connsiteX0" fmla="*/ 1053622 w 1302290"/>
                <a:gd name="connsiteY0" fmla="*/ 0 h 1306579"/>
                <a:gd name="connsiteX1" fmla="*/ 1302290 w 1302290"/>
                <a:gd name="connsiteY1" fmla="*/ 4289 h 1306579"/>
                <a:gd name="connsiteX2" fmla="*/ 283870 w 1302290"/>
                <a:gd name="connsiteY2" fmla="*/ 1134010 h 1306579"/>
                <a:gd name="connsiteX3" fmla="*/ 283311 w 1302290"/>
                <a:gd name="connsiteY3" fmla="*/ 1306579 h 1306579"/>
                <a:gd name="connsiteX4" fmla="*/ 0 w 1302290"/>
                <a:gd name="connsiteY4" fmla="*/ 1023268 h 1306579"/>
                <a:gd name="connsiteX5" fmla="*/ 285054 w 1302290"/>
                <a:gd name="connsiteY5" fmla="*/ 738214 h 1306579"/>
                <a:gd name="connsiteX6" fmla="*/ 284631 w 1302290"/>
                <a:gd name="connsiteY6" fmla="*/ 880292 h 1306579"/>
                <a:gd name="connsiteX7" fmla="*/ 1053622 w 1302290"/>
                <a:gd name="connsiteY7" fmla="*/ 0 h 1306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290" h="1306579">
                  <a:moveTo>
                    <a:pt x="1053622" y="0"/>
                  </a:moveTo>
                  <a:cubicBezTo>
                    <a:pt x="1302290" y="4289"/>
                    <a:pt x="1302290" y="4289"/>
                    <a:pt x="1302290" y="4289"/>
                  </a:cubicBezTo>
                  <a:cubicBezTo>
                    <a:pt x="1234604" y="557651"/>
                    <a:pt x="822128" y="1010600"/>
                    <a:pt x="283870" y="1134010"/>
                  </a:cubicBezTo>
                  <a:cubicBezTo>
                    <a:pt x="283311" y="1306579"/>
                    <a:pt x="283311" y="1306579"/>
                    <a:pt x="283311" y="1306579"/>
                  </a:cubicBezTo>
                  <a:cubicBezTo>
                    <a:pt x="0" y="1023268"/>
                    <a:pt x="0" y="1023268"/>
                    <a:pt x="0" y="1023268"/>
                  </a:cubicBezTo>
                  <a:cubicBezTo>
                    <a:pt x="285054" y="738214"/>
                    <a:pt x="285054" y="738214"/>
                    <a:pt x="285054" y="738214"/>
                  </a:cubicBezTo>
                  <a:cubicBezTo>
                    <a:pt x="284631" y="880292"/>
                    <a:pt x="284631" y="880292"/>
                    <a:pt x="284631" y="880292"/>
                  </a:cubicBezTo>
                  <a:cubicBezTo>
                    <a:pt x="690984" y="767368"/>
                    <a:pt x="996531" y="421348"/>
                    <a:pt x="1053622" y="0"/>
                  </a:cubicBezTo>
                  <a:close/>
                </a:path>
              </a:pathLst>
            </a:custGeom>
            <a:solidFill>
              <a:srgbClr val="00A1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7520" tIns="48760" rIns="97520" bIns="487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300277">
                <a:defRPr/>
              </a:pPr>
              <a:endParaRPr lang="en-US" sz="1920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1" name="Freeform: Shape 24">
              <a:extLst>
                <a:ext uri="{FF2B5EF4-FFF2-40B4-BE49-F238E27FC236}">
                  <a16:creationId xmlns:a16="http://schemas.microsoft.com/office/drawing/2014/main" id="{F920170E-3E0D-49A5-83FE-0F6FD19F654F}"/>
                </a:ext>
              </a:extLst>
            </p:cNvPr>
            <p:cNvSpPr/>
            <p:nvPr/>
          </p:nvSpPr>
          <p:spPr>
            <a:xfrm>
              <a:off x="4133322" y="5491636"/>
              <a:ext cx="1419676" cy="1424771"/>
            </a:xfrm>
            <a:custGeom>
              <a:avLst/>
              <a:gdLst>
                <a:gd name="connsiteX0" fmla="*/ 5494 w 1303447"/>
                <a:gd name="connsiteY0" fmla="*/ 0 h 1308125"/>
                <a:gd name="connsiteX1" fmla="*/ 1120663 w 1303447"/>
                <a:gd name="connsiteY1" fmla="*/ 1023624 h 1308125"/>
                <a:gd name="connsiteX2" fmla="*/ 1303447 w 1303447"/>
                <a:gd name="connsiteY2" fmla="*/ 1023318 h 1308125"/>
                <a:gd name="connsiteX3" fmla="*/ 1018640 w 1303447"/>
                <a:gd name="connsiteY3" fmla="*/ 1308125 h 1308125"/>
                <a:gd name="connsiteX4" fmla="*/ 739873 w 1303447"/>
                <a:gd name="connsiteY4" fmla="*/ 1029357 h 1308125"/>
                <a:gd name="connsiteX5" fmla="*/ 871866 w 1303447"/>
                <a:gd name="connsiteY5" fmla="*/ 1029118 h 1308125"/>
                <a:gd name="connsiteX6" fmla="*/ 0 w 1303447"/>
                <a:gd name="connsiteY6" fmla="*/ 248798 h 1308125"/>
                <a:gd name="connsiteX7" fmla="*/ 5494 w 1303447"/>
                <a:gd name="connsiteY7" fmla="*/ 0 h 130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3447" h="1308125">
                  <a:moveTo>
                    <a:pt x="5494" y="0"/>
                  </a:moveTo>
                  <a:cubicBezTo>
                    <a:pt x="563845" y="70112"/>
                    <a:pt x="1009935" y="485686"/>
                    <a:pt x="1120663" y="1023624"/>
                  </a:cubicBezTo>
                  <a:cubicBezTo>
                    <a:pt x="1120663" y="1023624"/>
                    <a:pt x="1120663" y="1023624"/>
                    <a:pt x="1303447" y="1023318"/>
                  </a:cubicBezTo>
                  <a:cubicBezTo>
                    <a:pt x="1303447" y="1023318"/>
                    <a:pt x="1303447" y="1023318"/>
                    <a:pt x="1018640" y="1308125"/>
                  </a:cubicBezTo>
                  <a:cubicBezTo>
                    <a:pt x="1018640" y="1308125"/>
                    <a:pt x="1018640" y="1308125"/>
                    <a:pt x="739873" y="1029357"/>
                  </a:cubicBezTo>
                  <a:cubicBezTo>
                    <a:pt x="739873" y="1029357"/>
                    <a:pt x="739873" y="1029357"/>
                    <a:pt x="871866" y="1029118"/>
                  </a:cubicBezTo>
                  <a:cubicBezTo>
                    <a:pt x="765984" y="618087"/>
                    <a:pt x="426340" y="308958"/>
                    <a:pt x="0" y="248798"/>
                  </a:cubicBezTo>
                  <a:cubicBezTo>
                    <a:pt x="0" y="248798"/>
                    <a:pt x="0" y="248798"/>
                    <a:pt x="5494" y="0"/>
                  </a:cubicBezTo>
                  <a:close/>
                </a:path>
              </a:pathLst>
            </a:custGeom>
            <a:solidFill>
              <a:srgbClr val="758B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7520" tIns="48760" rIns="97520" bIns="487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300277">
                <a:defRPr/>
              </a:pPr>
              <a:endParaRPr lang="en-US" sz="1920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2" name="Freeform: Shape 22">
              <a:extLst>
                <a:ext uri="{FF2B5EF4-FFF2-40B4-BE49-F238E27FC236}">
                  <a16:creationId xmlns:a16="http://schemas.microsoft.com/office/drawing/2014/main" id="{9B59AB2E-06D3-4A8D-82EC-0894339D552A}"/>
                </a:ext>
              </a:extLst>
            </p:cNvPr>
            <p:cNvSpPr/>
            <p:nvPr/>
          </p:nvSpPr>
          <p:spPr>
            <a:xfrm>
              <a:off x="2554215" y="5317874"/>
              <a:ext cx="1440781" cy="1429394"/>
            </a:xfrm>
            <a:custGeom>
              <a:avLst/>
              <a:gdLst>
                <a:gd name="connsiteX0" fmla="*/ 1043636 w 1322824"/>
                <a:gd name="connsiteY0" fmla="*/ 0 h 1312369"/>
                <a:gd name="connsiteX1" fmla="*/ 1322824 w 1322824"/>
                <a:gd name="connsiteY1" fmla="*/ 279188 h 1312369"/>
                <a:gd name="connsiteX2" fmla="*/ 1037844 w 1322824"/>
                <a:gd name="connsiteY2" fmla="*/ 564169 h 1312369"/>
                <a:gd name="connsiteX3" fmla="*/ 1043094 w 1322824"/>
                <a:gd name="connsiteY3" fmla="*/ 426929 h 1312369"/>
                <a:gd name="connsiteX4" fmla="*/ 249023 w 1322824"/>
                <a:gd name="connsiteY4" fmla="*/ 1312369 h 1312369"/>
                <a:gd name="connsiteX5" fmla="*/ 0 w 1322824"/>
                <a:gd name="connsiteY5" fmla="*/ 1307615 h 1312369"/>
                <a:gd name="connsiteX6" fmla="*/ 1038340 w 1322824"/>
                <a:gd name="connsiteY6" fmla="*/ 177906 h 1312369"/>
                <a:gd name="connsiteX7" fmla="*/ 1043636 w 1322824"/>
                <a:gd name="connsiteY7" fmla="*/ 0 h 131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824" h="1312369">
                  <a:moveTo>
                    <a:pt x="1043636" y="0"/>
                  </a:moveTo>
                  <a:lnTo>
                    <a:pt x="1322824" y="279188"/>
                  </a:lnTo>
                  <a:cubicBezTo>
                    <a:pt x="1322824" y="279188"/>
                    <a:pt x="1322824" y="279188"/>
                    <a:pt x="1037844" y="564169"/>
                  </a:cubicBezTo>
                  <a:cubicBezTo>
                    <a:pt x="1037844" y="564169"/>
                    <a:pt x="1037844" y="564169"/>
                    <a:pt x="1043094" y="426929"/>
                  </a:cubicBezTo>
                  <a:cubicBezTo>
                    <a:pt x="626187" y="529147"/>
                    <a:pt x="305491" y="880299"/>
                    <a:pt x="249023" y="1312369"/>
                  </a:cubicBezTo>
                  <a:cubicBezTo>
                    <a:pt x="249023" y="1312369"/>
                    <a:pt x="249023" y="1312369"/>
                    <a:pt x="0" y="1307615"/>
                  </a:cubicBezTo>
                  <a:cubicBezTo>
                    <a:pt x="66782" y="743369"/>
                    <a:pt x="489256" y="290438"/>
                    <a:pt x="1038340" y="177906"/>
                  </a:cubicBezTo>
                  <a:cubicBezTo>
                    <a:pt x="1038340" y="177906"/>
                    <a:pt x="1038340" y="177906"/>
                    <a:pt x="1043636" y="0"/>
                  </a:cubicBezTo>
                  <a:close/>
                </a:path>
              </a:pathLst>
            </a:cu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7520" tIns="48760" rIns="97520" bIns="487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300277">
                <a:defRPr/>
              </a:pPr>
              <a:endParaRPr lang="en-US" sz="1920" kern="0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id="{AD78E1FA-4DA1-47CD-99DB-35C7CF9658FF}"/>
              </a:ext>
            </a:extLst>
          </p:cNvPr>
          <p:cNvSpPr/>
          <p:nvPr/>
        </p:nvSpPr>
        <p:spPr>
          <a:xfrm>
            <a:off x="11373909" y="3553585"/>
            <a:ext cx="107257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4000" dirty="0">
                <a:solidFill>
                  <a:prstClr val="black"/>
                </a:solidFill>
                <a:latin typeface="+mj-lt"/>
              </a:rPr>
              <a:t>Supervisa a las loterías, distribuidores de</a:t>
            </a:r>
            <a:r>
              <a:rPr lang="es-CO" sz="40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s-CO" sz="4000" dirty="0">
                <a:solidFill>
                  <a:prstClr val="black"/>
                </a:solidFill>
                <a:latin typeface="+mj-lt"/>
              </a:rPr>
              <a:t>loterías, casinos y otras personas jurídicas que explotan los juegos de suerte y azar profesionalmente, las cuales deben aplicar un </a:t>
            </a:r>
            <a:r>
              <a:rPr lang="es-CO" sz="4000" dirty="0">
                <a:latin typeface="+mj-lt"/>
              </a:rPr>
              <a:t>Sistema de Prevención y Control del Riesgo de Lavado de Activos y de Financiación del Terrorismo (SIPLAFT)</a:t>
            </a:r>
            <a:r>
              <a:rPr lang="es-CO" sz="4000" dirty="0">
                <a:solidFill>
                  <a:prstClr val="black"/>
                </a:solidFill>
                <a:latin typeface="+mj-lt"/>
              </a:rPr>
              <a:t>.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9F4778-8DE3-400F-ACDF-D94FEFB9C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" y="0"/>
            <a:ext cx="22735334" cy="2331459"/>
          </a:xfrm>
        </p:spPr>
        <p:txBody>
          <a:bodyPr/>
          <a:lstStyle/>
          <a:p>
            <a:r>
              <a:rPr lang="es-CO" dirty="0"/>
              <a:t>Coljuegos: administradora del monopolio rentístico de los </a:t>
            </a:r>
            <a:br>
              <a:rPr lang="es-CO" dirty="0"/>
            </a:br>
            <a:r>
              <a:rPr lang="es-CO" dirty="0"/>
              <a:t>juegos de suerte y azar</a:t>
            </a:r>
          </a:p>
        </p:txBody>
      </p:sp>
      <p:sp>
        <p:nvSpPr>
          <p:cNvPr id="26" name="Marcador de número de diapositiva 5">
            <a:extLst>
              <a:ext uri="{FF2B5EF4-FFF2-40B4-BE49-F238E27FC236}">
                <a16:creationId xmlns:a16="http://schemas.microsoft.com/office/drawing/2014/main" id="{D7963D93-081D-444F-9A55-4147B8755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5153" y="9029450"/>
            <a:ext cx="5125186" cy="6813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621A4-F840-4FB5-ADAC-B68FE90EA2B3}" type="slidenum">
              <a:rPr lang="es-CO" smtClean="0"/>
              <a:pPr/>
              <a:t>10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97635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9834FB0F-4154-4805-80EB-40AF04D87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5400" dirty="0"/>
              <a:t>Articulación de las entidades que conforman la industria de juegos </a:t>
            </a:r>
            <a:br>
              <a:rPr lang="es-CO" sz="5400" dirty="0"/>
            </a:br>
            <a:r>
              <a:rPr lang="es-CO" sz="5400" dirty="0"/>
              <a:t>de suerte y azar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EC71931-0E1C-4B07-A487-18417894809A}"/>
              </a:ext>
            </a:extLst>
          </p:cNvPr>
          <p:cNvGrpSpPr/>
          <p:nvPr/>
        </p:nvGrpSpPr>
        <p:grpSpPr>
          <a:xfrm>
            <a:off x="1169186" y="1623786"/>
            <a:ext cx="19632701" cy="7764265"/>
            <a:chOff x="2880265" y="2300584"/>
            <a:chExt cx="17317391" cy="6848613"/>
          </a:xfrm>
        </p:grpSpPr>
        <p:sp>
          <p:nvSpPr>
            <p:cNvPr id="55" name="Elipse 54"/>
            <p:cNvSpPr/>
            <p:nvPr/>
          </p:nvSpPr>
          <p:spPr>
            <a:xfrm>
              <a:off x="11883541" y="6023486"/>
              <a:ext cx="3791054" cy="2209063"/>
            </a:xfrm>
            <a:prstGeom prst="ellipse">
              <a:avLst/>
            </a:prstGeom>
            <a:solidFill>
              <a:srgbClr val="EE212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6600" dirty="0">
                <a:latin typeface="+mj-lt"/>
              </a:endParaRPr>
            </a:p>
          </p:txBody>
        </p:sp>
        <p:sp>
          <p:nvSpPr>
            <p:cNvPr id="46" name="Elipse 45"/>
            <p:cNvSpPr/>
            <p:nvPr/>
          </p:nvSpPr>
          <p:spPr>
            <a:xfrm>
              <a:off x="11207337" y="3037766"/>
              <a:ext cx="3791054" cy="2003208"/>
            </a:xfrm>
            <a:prstGeom prst="ellipse">
              <a:avLst/>
            </a:prstGeom>
            <a:solidFill>
              <a:srgbClr val="00A1D8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6600" dirty="0">
                <a:latin typeface="+mj-lt"/>
              </a:endParaRPr>
            </a:p>
          </p:txBody>
        </p:sp>
        <p:sp>
          <p:nvSpPr>
            <p:cNvPr id="45" name="Rectangle 64">
              <a:extLst>
                <a:ext uri="{FF2B5EF4-FFF2-40B4-BE49-F238E27FC236}">
                  <a16:creationId xmlns:a16="http://schemas.microsoft.com/office/drawing/2014/main" id="{DE98B7A6-9BCD-4BCD-92BA-9397DC03D5BC}"/>
                </a:ext>
              </a:extLst>
            </p:cNvPr>
            <p:cNvSpPr/>
            <p:nvPr/>
          </p:nvSpPr>
          <p:spPr>
            <a:xfrm>
              <a:off x="12524492" y="3600456"/>
              <a:ext cx="1491975" cy="760144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s-CO" sz="2800" b="1" dirty="0">
                  <a:solidFill>
                    <a:schemeClr val="bg1"/>
                  </a:solidFill>
                  <a:latin typeface="+mj-lt"/>
                </a:rPr>
                <a:t>Sanciones disuasorias</a:t>
              </a:r>
            </a:p>
          </p:txBody>
        </p:sp>
        <p:sp>
          <p:nvSpPr>
            <p:cNvPr id="7" name="Elipse 6"/>
            <p:cNvSpPr/>
            <p:nvPr/>
          </p:nvSpPr>
          <p:spPr>
            <a:xfrm>
              <a:off x="2880265" y="2300584"/>
              <a:ext cx="3791054" cy="2003208"/>
            </a:xfrm>
            <a:prstGeom prst="ellipse">
              <a:avLst/>
            </a:prstGeom>
            <a:solidFill>
              <a:srgbClr val="758B00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6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0" name="Donut 22">
              <a:extLst>
                <a:ext uri="{FF2B5EF4-FFF2-40B4-BE49-F238E27FC236}">
                  <a16:creationId xmlns:a16="http://schemas.microsoft.com/office/drawing/2014/main" id="{2D1EFDF9-5642-4DBA-BA10-C90101E7CA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4907" y="3109360"/>
              <a:ext cx="727693" cy="372724"/>
            </a:xfrm>
            <a:custGeom>
              <a:avLst/>
              <a:gdLst/>
              <a:ahLst/>
              <a:cxnLst/>
              <a:rect l="l" t="t" r="r" b="b"/>
              <a:pathLst>
                <a:path w="3372524" h="1727404">
                  <a:moveTo>
                    <a:pt x="1758003" y="666958"/>
                  </a:moveTo>
                  <a:cubicBezTo>
                    <a:pt x="1703684" y="666958"/>
                    <a:pt x="1659649" y="710993"/>
                    <a:pt x="1659649" y="765312"/>
                  </a:cubicBezTo>
                  <a:cubicBezTo>
                    <a:pt x="1659649" y="819631"/>
                    <a:pt x="1703684" y="863666"/>
                    <a:pt x="1758003" y="863666"/>
                  </a:cubicBezTo>
                  <a:cubicBezTo>
                    <a:pt x="1812322" y="863666"/>
                    <a:pt x="1856357" y="819631"/>
                    <a:pt x="1856357" y="765312"/>
                  </a:cubicBezTo>
                  <a:cubicBezTo>
                    <a:pt x="1856357" y="710993"/>
                    <a:pt x="1812322" y="666958"/>
                    <a:pt x="1758003" y="666958"/>
                  </a:cubicBezTo>
                  <a:close/>
                  <a:moveTo>
                    <a:pt x="1686261" y="586208"/>
                  </a:moveTo>
                  <a:cubicBezTo>
                    <a:pt x="1849880" y="586208"/>
                    <a:pt x="1982519" y="718847"/>
                    <a:pt x="1982519" y="882466"/>
                  </a:cubicBezTo>
                  <a:cubicBezTo>
                    <a:pt x="1982519" y="1046085"/>
                    <a:pt x="1849880" y="1178724"/>
                    <a:pt x="1686261" y="1178724"/>
                  </a:cubicBezTo>
                  <a:cubicBezTo>
                    <a:pt x="1522642" y="1178724"/>
                    <a:pt x="1390003" y="1046085"/>
                    <a:pt x="1390003" y="882466"/>
                  </a:cubicBezTo>
                  <a:cubicBezTo>
                    <a:pt x="1390003" y="718847"/>
                    <a:pt x="1522642" y="586208"/>
                    <a:pt x="1686261" y="586208"/>
                  </a:cubicBezTo>
                  <a:close/>
                  <a:moveTo>
                    <a:pt x="1686262" y="448985"/>
                  </a:moveTo>
                  <a:cubicBezTo>
                    <a:pt x="1446857" y="448985"/>
                    <a:pt x="1252780" y="643062"/>
                    <a:pt x="1252780" y="882467"/>
                  </a:cubicBezTo>
                  <a:cubicBezTo>
                    <a:pt x="1252780" y="1121872"/>
                    <a:pt x="1446857" y="1315949"/>
                    <a:pt x="1686262" y="1315949"/>
                  </a:cubicBezTo>
                  <a:cubicBezTo>
                    <a:pt x="1925667" y="1315949"/>
                    <a:pt x="2119744" y="1121872"/>
                    <a:pt x="2119744" y="882467"/>
                  </a:cubicBezTo>
                  <a:cubicBezTo>
                    <a:pt x="2119744" y="643062"/>
                    <a:pt x="1925667" y="448985"/>
                    <a:pt x="1686262" y="448985"/>
                  </a:cubicBezTo>
                  <a:close/>
                  <a:moveTo>
                    <a:pt x="1893261" y="271274"/>
                  </a:moveTo>
                  <a:cubicBezTo>
                    <a:pt x="2150128" y="355123"/>
                    <a:pt x="2334334" y="597283"/>
                    <a:pt x="2334334" y="882467"/>
                  </a:cubicBezTo>
                  <a:cubicBezTo>
                    <a:pt x="2334334" y="1103921"/>
                    <a:pt x="2223259" y="1299432"/>
                    <a:pt x="2053457" y="1415856"/>
                  </a:cubicBezTo>
                  <a:cubicBezTo>
                    <a:pt x="2494577" y="1286853"/>
                    <a:pt x="2931337" y="1005905"/>
                    <a:pt x="2940842" y="882353"/>
                  </a:cubicBezTo>
                  <a:lnTo>
                    <a:pt x="2946401" y="882364"/>
                  </a:lnTo>
                  <a:lnTo>
                    <a:pt x="2943679" y="877137"/>
                  </a:lnTo>
                  <a:lnTo>
                    <a:pt x="2946401" y="872130"/>
                  </a:lnTo>
                  <a:lnTo>
                    <a:pt x="2941077" y="872141"/>
                  </a:lnTo>
                  <a:cubicBezTo>
                    <a:pt x="2875996" y="732702"/>
                    <a:pt x="2369865" y="377972"/>
                    <a:pt x="1893261" y="271274"/>
                  </a:cubicBezTo>
                  <a:close/>
                  <a:moveTo>
                    <a:pt x="1525754" y="256843"/>
                  </a:moveTo>
                  <a:cubicBezTo>
                    <a:pt x="984953" y="339274"/>
                    <a:pt x="426123" y="752145"/>
                    <a:pt x="426123" y="877021"/>
                  </a:cubicBezTo>
                  <a:lnTo>
                    <a:pt x="426123" y="877247"/>
                  </a:lnTo>
                  <a:cubicBezTo>
                    <a:pt x="439083" y="984175"/>
                    <a:pt x="877625" y="1311577"/>
                    <a:pt x="1355183" y="1436828"/>
                  </a:cubicBezTo>
                  <a:cubicBezTo>
                    <a:pt x="1164798" y="1325758"/>
                    <a:pt x="1038190" y="1118898"/>
                    <a:pt x="1038190" y="882467"/>
                  </a:cubicBezTo>
                  <a:cubicBezTo>
                    <a:pt x="1038190" y="580157"/>
                    <a:pt x="1245184" y="326193"/>
                    <a:pt x="1525754" y="256843"/>
                  </a:cubicBezTo>
                  <a:close/>
                  <a:moveTo>
                    <a:pt x="1682713" y="0"/>
                  </a:moveTo>
                  <a:cubicBezTo>
                    <a:pt x="2385858" y="36225"/>
                    <a:pt x="3265322" y="653066"/>
                    <a:pt x="3365400" y="875412"/>
                  </a:cubicBezTo>
                  <a:lnTo>
                    <a:pt x="3372524" y="875397"/>
                  </a:lnTo>
                  <a:lnTo>
                    <a:pt x="3368881" y="882344"/>
                  </a:lnTo>
                  <a:lnTo>
                    <a:pt x="3372524" y="889597"/>
                  </a:lnTo>
                  <a:lnTo>
                    <a:pt x="3365086" y="889581"/>
                  </a:lnTo>
                  <a:cubicBezTo>
                    <a:pt x="3348713" y="1110249"/>
                    <a:pt x="2385134" y="1692746"/>
                    <a:pt x="1682713" y="1727404"/>
                  </a:cubicBezTo>
                  <a:cubicBezTo>
                    <a:pt x="901706" y="1708470"/>
                    <a:pt x="21301" y="1064732"/>
                    <a:pt x="0" y="882497"/>
                  </a:cubicBezTo>
                  <a:lnTo>
                    <a:pt x="0" y="882184"/>
                  </a:lnTo>
                  <a:cubicBezTo>
                    <a:pt x="0" y="691908"/>
                    <a:pt x="901706" y="19770"/>
                    <a:pt x="16827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altLang="ko-KR" sz="6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DE98B7A6-9BCD-4BCD-92BA-9397DC03D5BC}"/>
                </a:ext>
              </a:extLst>
            </p:cNvPr>
            <p:cNvSpPr/>
            <p:nvPr/>
          </p:nvSpPr>
          <p:spPr>
            <a:xfrm>
              <a:off x="3715259" y="2537761"/>
              <a:ext cx="2785718" cy="15202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s-CO" sz="2800" b="1" dirty="0">
                  <a:solidFill>
                    <a:schemeClr val="bg1"/>
                  </a:solidFill>
                  <a:latin typeface="+mj-lt"/>
                </a:rPr>
                <a:t>Oficial de Cumplimiento y un Comité de Oficiales _ </a:t>
              </a:r>
              <a:r>
                <a:rPr lang="es-CO" sz="2800" b="1" dirty="0" err="1">
                  <a:solidFill>
                    <a:schemeClr val="bg1"/>
                  </a:solidFill>
                  <a:latin typeface="+mj-lt"/>
                </a:rPr>
                <a:t>Asojuegos</a:t>
              </a:r>
              <a:r>
                <a:rPr lang="es-CO" sz="2800" b="1" dirty="0">
                  <a:solidFill>
                    <a:schemeClr val="bg1"/>
                  </a:solidFill>
                  <a:latin typeface="+mj-lt"/>
                </a:rPr>
                <a:t> </a:t>
              </a:r>
            </a:p>
          </p:txBody>
        </p: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9B385E4D-74D9-4FE9-A12F-A5B886D70B96}"/>
                </a:ext>
              </a:extLst>
            </p:cNvPr>
            <p:cNvSpPr/>
            <p:nvPr/>
          </p:nvSpPr>
          <p:spPr>
            <a:xfrm>
              <a:off x="6118256" y="3761419"/>
              <a:ext cx="5135954" cy="5135958"/>
            </a:xfrm>
            <a:prstGeom prst="arc">
              <a:avLst>
                <a:gd name="adj1" fmla="val 10810705"/>
                <a:gd name="adj2" fmla="val 0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3200" dirty="0">
                <a:latin typeface="+mj-lt"/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8952DFCD-CA36-4322-BA91-8C0489C7F7E9}"/>
                </a:ext>
              </a:extLst>
            </p:cNvPr>
            <p:cNvSpPr/>
            <p:nvPr/>
          </p:nvSpPr>
          <p:spPr>
            <a:xfrm flipV="1">
              <a:off x="11262429" y="3761419"/>
              <a:ext cx="5135954" cy="5135958"/>
            </a:xfrm>
            <a:prstGeom prst="arc">
              <a:avLst>
                <a:gd name="adj1" fmla="val 10810705"/>
                <a:gd name="adj2" fmla="val 0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3200" dirty="0">
                <a:latin typeface="+mj-lt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E133DDE-6D36-46BC-9B26-AEE50DE14E57}"/>
                </a:ext>
              </a:extLst>
            </p:cNvPr>
            <p:cNvSpPr/>
            <p:nvPr/>
          </p:nvSpPr>
          <p:spPr>
            <a:xfrm>
              <a:off x="5858222" y="6077582"/>
              <a:ext cx="503637" cy="503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3200" dirty="0">
                <a:latin typeface="+mj-lt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8820DF1-4B76-41F8-B7E2-48B4D884889A}"/>
                </a:ext>
              </a:extLst>
            </p:cNvPr>
            <p:cNvSpPr/>
            <p:nvPr/>
          </p:nvSpPr>
          <p:spPr>
            <a:xfrm>
              <a:off x="16146564" y="6077582"/>
              <a:ext cx="503637" cy="503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3200" dirty="0">
                <a:latin typeface="+mj-lt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E50731D-D29B-4882-834D-DDF9B6E702B6}"/>
                </a:ext>
              </a:extLst>
            </p:cNvPr>
            <p:cNvSpPr/>
            <p:nvPr/>
          </p:nvSpPr>
          <p:spPr>
            <a:xfrm>
              <a:off x="11002393" y="6077582"/>
              <a:ext cx="503637" cy="503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3200" dirty="0">
                <a:latin typeface="+mj-lt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EBFA99D-69FE-4953-8E1D-ABB0A1AC881C}"/>
                </a:ext>
              </a:extLst>
            </p:cNvPr>
            <p:cNvSpPr/>
            <p:nvPr/>
          </p:nvSpPr>
          <p:spPr>
            <a:xfrm>
              <a:off x="8434417" y="3509603"/>
              <a:ext cx="503637" cy="503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3200" dirty="0">
                <a:latin typeface="+mj-lt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0D95952-1635-471C-971F-C22BC369DB07}"/>
                </a:ext>
              </a:extLst>
            </p:cNvPr>
            <p:cNvSpPr/>
            <p:nvPr/>
          </p:nvSpPr>
          <p:spPr>
            <a:xfrm>
              <a:off x="13578587" y="8645560"/>
              <a:ext cx="503637" cy="503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3200" dirty="0">
                <a:latin typeface="+mj-lt"/>
              </a:endParaRPr>
            </a:p>
          </p:txBody>
        </p:sp>
        <p:sp>
          <p:nvSpPr>
            <p:cNvPr id="47" name="Oval 25">
              <a:extLst>
                <a:ext uri="{FF2B5EF4-FFF2-40B4-BE49-F238E27FC236}">
                  <a16:creationId xmlns:a16="http://schemas.microsoft.com/office/drawing/2014/main" id="{B60FD4DA-4BCF-48B5-AAD7-7A49176487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19182" y="3566160"/>
              <a:ext cx="683213" cy="684144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altLang="ko-KR" sz="6600" dirty="0">
                <a:latin typeface="+mj-lt"/>
              </a:endParaRPr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DE98B7A6-9BCD-4BCD-92BA-9397DC03D5BC}"/>
                </a:ext>
              </a:extLst>
            </p:cNvPr>
            <p:cNvSpPr/>
            <p:nvPr/>
          </p:nvSpPr>
          <p:spPr>
            <a:xfrm>
              <a:off x="12645501" y="6748052"/>
              <a:ext cx="2616965" cy="760144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s-CO" sz="2800" b="1" dirty="0">
                  <a:solidFill>
                    <a:schemeClr val="bg1"/>
                  </a:solidFill>
                  <a:latin typeface="+mj-lt"/>
                </a:rPr>
                <a:t>FT y armas de destrucción masiva</a:t>
              </a:r>
            </a:p>
          </p:txBody>
        </p:sp>
        <p:cxnSp>
          <p:nvCxnSpPr>
            <p:cNvPr id="78" name="Conector angular 77"/>
            <p:cNvCxnSpPr>
              <a:cxnSpLocks/>
              <a:stCxn id="7" idx="7"/>
              <a:endCxn id="15" idx="0"/>
            </p:cNvCxnSpPr>
            <p:nvPr/>
          </p:nvCxnSpPr>
          <p:spPr>
            <a:xfrm rot="16200000" flipH="1">
              <a:off x="6943355" y="1766722"/>
              <a:ext cx="915657" cy="2570105"/>
            </a:xfrm>
            <a:prstGeom prst="bentConnector3">
              <a:avLst>
                <a:gd name="adj1" fmla="val -54060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Freeform 108">
              <a:extLst>
                <a:ext uri="{FF2B5EF4-FFF2-40B4-BE49-F238E27FC236}">
                  <a16:creationId xmlns:a16="http://schemas.microsoft.com/office/drawing/2014/main" id="{FC461ACE-D9CA-4916-9440-750E341A254D}"/>
                </a:ext>
              </a:extLst>
            </p:cNvPr>
            <p:cNvSpPr/>
            <p:nvPr/>
          </p:nvSpPr>
          <p:spPr>
            <a:xfrm>
              <a:off x="12332480" y="6606742"/>
              <a:ext cx="465907" cy="489608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altLang="ko-KR" sz="6600" dirty="0">
                <a:latin typeface="+mj-lt"/>
              </a:endParaRPr>
            </a:p>
          </p:txBody>
        </p:sp>
        <p:cxnSp>
          <p:nvCxnSpPr>
            <p:cNvPr id="101" name="Conector angular 100"/>
            <p:cNvCxnSpPr>
              <a:cxnSpLocks/>
              <a:stCxn id="46" idx="6"/>
            </p:cNvCxnSpPr>
            <p:nvPr/>
          </p:nvCxnSpPr>
          <p:spPr>
            <a:xfrm>
              <a:off x="14998391" y="4039370"/>
              <a:ext cx="1409162" cy="1826356"/>
            </a:xfrm>
            <a:prstGeom prst="bentConnector2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Conector angular 117"/>
            <p:cNvCxnSpPr>
              <a:cxnSpLocks/>
              <a:stCxn id="55" idx="5"/>
              <a:endCxn id="16" idx="7"/>
            </p:cNvCxnSpPr>
            <p:nvPr/>
          </p:nvCxnSpPr>
          <p:spPr>
            <a:xfrm rot="5400000">
              <a:off x="14158800" y="7758707"/>
              <a:ext cx="810277" cy="111094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Elipse 123"/>
            <p:cNvSpPr/>
            <p:nvPr/>
          </p:nvSpPr>
          <p:spPr>
            <a:xfrm>
              <a:off x="6833828" y="5461873"/>
              <a:ext cx="3791054" cy="2003208"/>
            </a:xfrm>
            <a:prstGeom prst="ellipse">
              <a:avLst/>
            </a:prstGeom>
            <a:solidFill>
              <a:srgbClr val="7030A0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6600" dirty="0">
                <a:latin typeface="+mj-lt"/>
              </a:endParaRPr>
            </a:p>
          </p:txBody>
        </p:sp>
        <p:sp>
          <p:nvSpPr>
            <p:cNvPr id="125" name="Rectangle 64">
              <a:extLst>
                <a:ext uri="{FF2B5EF4-FFF2-40B4-BE49-F238E27FC236}">
                  <a16:creationId xmlns:a16="http://schemas.microsoft.com/office/drawing/2014/main" id="{DE98B7A6-9BCD-4BCD-92BA-9397DC03D5BC}"/>
                </a:ext>
              </a:extLst>
            </p:cNvPr>
            <p:cNvSpPr/>
            <p:nvPr/>
          </p:nvSpPr>
          <p:spPr>
            <a:xfrm>
              <a:off x="7699279" y="6322958"/>
              <a:ext cx="2349093" cy="380072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s-CO" sz="2800" b="1" dirty="0">
                  <a:solidFill>
                    <a:schemeClr val="bg1"/>
                  </a:solidFill>
                  <a:latin typeface="+mj-lt"/>
                </a:rPr>
                <a:t>Capacitaciones</a:t>
              </a:r>
            </a:p>
          </p:txBody>
        </p:sp>
        <p:sp>
          <p:nvSpPr>
            <p:cNvPr id="142" name="Teardrop 6">
              <a:extLst>
                <a:ext uri="{FF2B5EF4-FFF2-40B4-BE49-F238E27FC236}">
                  <a16:creationId xmlns:a16="http://schemas.microsoft.com/office/drawing/2014/main" id="{62D835FE-0DB2-49DF-9DE6-D60809D295D0}"/>
                </a:ext>
              </a:extLst>
            </p:cNvPr>
            <p:cNvSpPr/>
            <p:nvPr/>
          </p:nvSpPr>
          <p:spPr>
            <a:xfrm rot="8100000">
              <a:off x="7131610" y="6169734"/>
              <a:ext cx="391222" cy="365393"/>
            </a:xfrm>
            <a:custGeom>
              <a:avLst/>
              <a:gdLst/>
              <a:ahLst/>
              <a:cxnLst/>
              <a:rect l="l" t="t" r="r" b="b"/>
              <a:pathLst>
                <a:path w="2483832" h="2483835">
                  <a:moveTo>
                    <a:pt x="657616" y="1826218"/>
                  </a:moveTo>
                  <a:cubicBezTo>
                    <a:pt x="806520" y="1975122"/>
                    <a:pt x="1047940" y="1975122"/>
                    <a:pt x="1196844" y="1826218"/>
                  </a:cubicBezTo>
                  <a:cubicBezTo>
                    <a:pt x="1345748" y="1677314"/>
                    <a:pt x="1345748" y="1435894"/>
                    <a:pt x="1196844" y="1286990"/>
                  </a:cubicBezTo>
                  <a:cubicBezTo>
                    <a:pt x="1047940" y="1138086"/>
                    <a:pt x="806520" y="1138086"/>
                    <a:pt x="657616" y="1286990"/>
                  </a:cubicBezTo>
                  <a:cubicBezTo>
                    <a:pt x="508712" y="1435894"/>
                    <a:pt x="508712" y="1677314"/>
                    <a:pt x="657616" y="1826218"/>
                  </a:cubicBezTo>
                  <a:close/>
                  <a:moveTo>
                    <a:pt x="293335" y="2190500"/>
                  </a:moveTo>
                  <a:cubicBezTo>
                    <a:pt x="112098" y="2009262"/>
                    <a:pt x="0" y="1758885"/>
                    <a:pt x="0" y="1482325"/>
                  </a:cubicBezTo>
                  <a:cubicBezTo>
                    <a:pt x="0" y="929206"/>
                    <a:pt x="459290" y="590078"/>
                    <a:pt x="1001509" y="480815"/>
                  </a:cubicBezTo>
                  <a:cubicBezTo>
                    <a:pt x="1569704" y="366317"/>
                    <a:pt x="1861757" y="259925"/>
                    <a:pt x="2483832" y="0"/>
                  </a:cubicBezTo>
                  <a:cubicBezTo>
                    <a:pt x="2230640" y="682694"/>
                    <a:pt x="2130986" y="873716"/>
                    <a:pt x="2003018" y="1482325"/>
                  </a:cubicBezTo>
                  <a:cubicBezTo>
                    <a:pt x="1901990" y="2042180"/>
                    <a:pt x="1554627" y="2483835"/>
                    <a:pt x="1001509" y="2483835"/>
                  </a:cubicBezTo>
                  <a:cubicBezTo>
                    <a:pt x="724950" y="2483835"/>
                    <a:pt x="474573" y="2371737"/>
                    <a:pt x="293335" y="21905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3369" tIns="86685" rIns="173369" bIns="8668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6600">
                <a:latin typeface="+mj-lt"/>
              </a:endParaRPr>
            </a:p>
          </p:txBody>
        </p:sp>
        <p:cxnSp>
          <p:nvCxnSpPr>
            <p:cNvPr id="145" name="Conector angular 144"/>
            <p:cNvCxnSpPr>
              <a:stCxn id="124" idx="1"/>
              <a:endCxn id="15" idx="4"/>
            </p:cNvCxnSpPr>
            <p:nvPr/>
          </p:nvCxnSpPr>
          <p:spPr>
            <a:xfrm rot="5400000" flipH="1" flipV="1">
              <a:off x="7166627" y="4235627"/>
              <a:ext cx="1741996" cy="129722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Conector angular 177"/>
            <p:cNvCxnSpPr>
              <a:stCxn id="124" idx="4"/>
              <a:endCxn id="14" idx="2"/>
            </p:cNvCxnSpPr>
            <p:nvPr/>
          </p:nvCxnSpPr>
          <p:spPr>
            <a:xfrm rot="5400000" flipH="1" flipV="1">
              <a:off x="9298033" y="5760722"/>
              <a:ext cx="1135680" cy="2273037"/>
            </a:xfrm>
            <a:prstGeom prst="bentConnector4">
              <a:avLst>
                <a:gd name="adj1" fmla="val -38164"/>
                <a:gd name="adj2" fmla="val 91696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Elipse 55">
              <a:extLst>
                <a:ext uri="{FF2B5EF4-FFF2-40B4-BE49-F238E27FC236}">
                  <a16:creationId xmlns:a16="http://schemas.microsoft.com/office/drawing/2014/main" id="{4A370C46-4064-4C6F-9E1D-5BD255404BFB}"/>
                </a:ext>
              </a:extLst>
            </p:cNvPr>
            <p:cNvSpPr/>
            <p:nvPr/>
          </p:nvSpPr>
          <p:spPr>
            <a:xfrm>
              <a:off x="16406602" y="2548217"/>
              <a:ext cx="3791054" cy="20032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6600" dirty="0">
                <a:latin typeface="+mj-lt"/>
              </a:endParaRPr>
            </a:p>
          </p:txBody>
        </p:sp>
        <p:pic>
          <p:nvPicPr>
            <p:cNvPr id="25" name="Gráfico 24" descr="Voz">
              <a:extLst>
                <a:ext uri="{FF2B5EF4-FFF2-40B4-BE49-F238E27FC236}">
                  <a16:creationId xmlns:a16="http://schemas.microsoft.com/office/drawing/2014/main" id="{EB355116-83BA-4780-B843-8510D09E6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714017" y="2997759"/>
              <a:ext cx="944170" cy="944170"/>
            </a:xfrm>
            <a:prstGeom prst="rect">
              <a:avLst/>
            </a:prstGeom>
          </p:spPr>
        </p:pic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30C53662-50F9-4048-BF4D-480AC29A5DF2}"/>
                </a:ext>
              </a:extLst>
            </p:cNvPr>
            <p:cNvSpPr/>
            <p:nvPr/>
          </p:nvSpPr>
          <p:spPr>
            <a:xfrm>
              <a:off x="17727281" y="3084110"/>
              <a:ext cx="2049479" cy="1140216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s-CO" sz="2800" b="1" dirty="0">
                  <a:solidFill>
                    <a:schemeClr val="bg1"/>
                  </a:solidFill>
                  <a:latin typeface="+mj-lt"/>
                </a:rPr>
                <a:t>No se han presentado casos de LA/FT</a:t>
              </a:r>
            </a:p>
          </p:txBody>
        </p:sp>
      </p:grpSp>
      <p:sp>
        <p:nvSpPr>
          <p:cNvPr id="36" name="Marcador de número de diapositiva 5">
            <a:extLst>
              <a:ext uri="{FF2B5EF4-FFF2-40B4-BE49-F238E27FC236}">
                <a16:creationId xmlns:a16="http://schemas.microsoft.com/office/drawing/2014/main" id="{7F4C5C24-ED65-4E71-8471-608F6C258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5153" y="9029450"/>
            <a:ext cx="5125186" cy="6813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621A4-F840-4FB5-ADAC-B68FE90EA2B3}" type="slidenum">
              <a:rPr lang="es-CO" smtClean="0"/>
              <a:pPr/>
              <a:t>11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94300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80AB184-0A82-4318-B886-FC40D3A9C3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24" r="-2934" b="28665"/>
          <a:stretch/>
        </p:blipFill>
        <p:spPr>
          <a:xfrm>
            <a:off x="0" y="0"/>
            <a:ext cx="23459089" cy="9760713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3EFE2219-ED87-4583-8090-8E38E13A883F}"/>
              </a:ext>
            </a:extLst>
          </p:cNvPr>
          <p:cNvSpPr/>
          <p:nvPr/>
        </p:nvSpPr>
        <p:spPr>
          <a:xfrm>
            <a:off x="0" y="-8700"/>
            <a:ext cx="22744492" cy="9760713"/>
          </a:xfrm>
          <a:prstGeom prst="rect">
            <a:avLst/>
          </a:prstGeom>
          <a:solidFill>
            <a:schemeClr val="tx2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825"/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BE4B49BB-3AD3-4069-B4C7-0A1309DF9C28}"/>
              </a:ext>
            </a:extLst>
          </p:cNvPr>
          <p:cNvSpPr txBox="1">
            <a:spLocks/>
          </p:cNvSpPr>
          <p:nvPr/>
        </p:nvSpPr>
        <p:spPr>
          <a:xfrm>
            <a:off x="15775494" y="0"/>
            <a:ext cx="6984494" cy="9760713"/>
          </a:xfrm>
          <a:prstGeom prst="rect">
            <a:avLst/>
          </a:prstGeom>
          <a:solidFill>
            <a:schemeClr val="tx1">
              <a:lumMod val="85000"/>
              <a:lumOff val="15000"/>
              <a:alpha val="38000"/>
            </a:schemeClr>
          </a:solidFill>
        </p:spPr>
        <p:txBody>
          <a:bodyPr vert="horz" lIns="173369" tIns="86685" rIns="173369" bIns="86685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rgbClr val="0F4F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7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Desde la SFC se hace un</a:t>
            </a:r>
          </a:p>
          <a:p>
            <a:r>
              <a:rPr lang="es-CO" sz="7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 de acompañamiento</a:t>
            </a:r>
          </a:p>
        </p:txBody>
      </p:sp>
    </p:spTree>
    <p:extLst>
      <p:ext uri="{BB962C8B-B14F-4D97-AF65-F5344CB8AC3E}">
        <p14:creationId xmlns:p14="http://schemas.microsoft.com/office/powerpoint/2010/main" val="223561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exterior, persona, suelo&#10;&#10;Descripción generada automáticamente">
            <a:extLst>
              <a:ext uri="{FF2B5EF4-FFF2-40B4-BE49-F238E27FC236}">
                <a16:creationId xmlns:a16="http://schemas.microsoft.com/office/drawing/2014/main" id="{13658D7F-B709-42CB-849E-45EBCAEBBA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586" b="6242"/>
          <a:stretch/>
        </p:blipFill>
        <p:spPr>
          <a:xfrm>
            <a:off x="1" y="0"/>
            <a:ext cx="22759988" cy="97520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C5AB03-0E04-064B-A8CC-BA72B4CCD826}"/>
              </a:ext>
            </a:extLst>
          </p:cNvPr>
          <p:cNvSpPr txBox="1"/>
          <p:nvPr/>
        </p:nvSpPr>
        <p:spPr>
          <a:xfrm>
            <a:off x="0" y="0"/>
            <a:ext cx="22759988" cy="1877437"/>
          </a:xfrm>
          <a:prstGeom prst="rect">
            <a:avLst/>
          </a:prstGeom>
          <a:solidFill>
            <a:schemeClr val="tx1">
              <a:lumMod val="75000"/>
              <a:lumOff val="25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ES_tradn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s-ES_tradn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 industria de los juegos de suerte y azar ha dado grandes pasos en la mitigación del riesgo</a:t>
            </a:r>
          </a:p>
          <a:p>
            <a:pPr algn="ctr"/>
            <a:endParaRPr lang="es-ES_tradnl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703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CD31614-0725-4896-8122-B2ADA857D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Descárguela en su dispositivo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F30F1A2-7768-44FA-8FA3-0CF16D468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400" y="1326200"/>
            <a:ext cx="7099612" cy="709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9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13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3AB0149D-9179-4464-BB10-0AE3132A59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2759987" cy="9752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CDEB83C-FC61-493F-B1DC-FDAEA5A00FC5}"/>
              </a:ext>
            </a:extLst>
          </p:cNvPr>
          <p:cNvSpPr/>
          <p:nvPr/>
        </p:nvSpPr>
        <p:spPr>
          <a:xfrm>
            <a:off x="0" y="0"/>
            <a:ext cx="22759987" cy="9848037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825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A86268-FBE8-E34D-B8C6-AED13500EEA8}"/>
              </a:ext>
            </a:extLst>
          </p:cNvPr>
          <p:cNvSpPr txBox="1"/>
          <p:nvPr/>
        </p:nvSpPr>
        <p:spPr>
          <a:xfrm>
            <a:off x="0" y="6288661"/>
            <a:ext cx="22759987" cy="3477875"/>
          </a:xfrm>
          <a:prstGeom prst="rect">
            <a:avLst/>
          </a:prstGeom>
          <a:solidFill>
            <a:schemeClr val="tx1">
              <a:lumMod val="75000"/>
              <a:lumOff val="25000"/>
              <a:alpha val="8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ES_tradnl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s-ES_tradnl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 Grupo de Acción Financiera Internacional – GAFI, </a:t>
            </a:r>
            <a:r>
              <a:rPr lang="es-ES_tradnl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Fincen</a:t>
            </a:r>
            <a:r>
              <a:rPr lang="es-ES_tradnl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 la literatura internacional consideran al sector de JSA como vulnerable en la economía… </a:t>
            </a:r>
          </a:p>
          <a:p>
            <a:pPr algn="ctr"/>
            <a:endParaRPr lang="es-ES_tradnl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FDFF76-30C1-47B4-A68D-BCF216877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5153" y="9029450"/>
            <a:ext cx="5125186" cy="6813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621A4-F840-4FB5-ADAC-B68FE90EA2B3}" type="slidenum">
              <a:rPr lang="es-CO" smtClean="0"/>
              <a:pPr/>
              <a:t>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5670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155">
            <a:extLst>
              <a:ext uri="{FF2B5EF4-FFF2-40B4-BE49-F238E27FC236}">
                <a16:creationId xmlns:a16="http://schemas.microsoft.com/office/drawing/2014/main" id="{AC15E413-090A-429B-94E3-7149DBABA83B}"/>
              </a:ext>
            </a:extLst>
          </p:cNvPr>
          <p:cNvSpPr/>
          <p:nvPr/>
        </p:nvSpPr>
        <p:spPr>
          <a:xfrm rot="5400000" flipV="1">
            <a:off x="10911178" y="3852186"/>
            <a:ext cx="2282397" cy="2282397"/>
          </a:xfrm>
          <a:prstGeom prst="teardrop">
            <a:avLst>
              <a:gd name="adj" fmla="val 100000"/>
            </a:avLst>
          </a:prstGeom>
          <a:solidFill>
            <a:srgbClr val="758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3" name="Shape 155">
            <a:extLst>
              <a:ext uri="{FF2B5EF4-FFF2-40B4-BE49-F238E27FC236}">
                <a16:creationId xmlns:a16="http://schemas.microsoft.com/office/drawing/2014/main" id="{30972FF1-1783-434C-9BA7-338AFA179C56}"/>
              </a:ext>
            </a:extLst>
          </p:cNvPr>
          <p:cNvSpPr/>
          <p:nvPr/>
        </p:nvSpPr>
        <p:spPr>
          <a:xfrm rot="16200000">
            <a:off x="10940543" y="6262524"/>
            <a:ext cx="2282397" cy="2282397"/>
          </a:xfrm>
          <a:prstGeom prst="teardrop">
            <a:avLst>
              <a:gd name="adj" fmla="val 100000"/>
            </a:avLst>
          </a:prstGeom>
          <a:solidFill>
            <a:srgbClr val="00A1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686332" y="7479361"/>
            <a:ext cx="3730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00277">
              <a:defRPr/>
            </a:pPr>
            <a:r>
              <a:rPr lang="es-CO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Migraciones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13648518" y="4192177"/>
            <a:ext cx="4432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277">
              <a:defRPr/>
            </a:pPr>
            <a:r>
              <a:rPr lang="es-CO" sz="32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APNFDs</a:t>
            </a:r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s-CO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– Inmobiliarias / Abogados / Contadores /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3472374" y="7771749"/>
            <a:ext cx="4801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277">
              <a:defRPr/>
            </a:pPr>
            <a:r>
              <a:rPr lang="es-CO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Postconflicto / Campañas Políticas</a:t>
            </a:r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1661D711-000C-4A51-B290-D01524D8A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…razón por la cual una parte del sistema financiero</a:t>
            </a:r>
            <a:br>
              <a:rPr lang="es-CO" dirty="0"/>
            </a:br>
            <a:r>
              <a:rPr lang="es-CO" dirty="0"/>
              <a:t>lo estigmatiza …</a:t>
            </a:r>
          </a:p>
        </p:txBody>
      </p:sp>
      <p:sp>
        <p:nvSpPr>
          <p:cNvPr id="29" name="Marcador de número de diapositiva 5">
            <a:extLst>
              <a:ext uri="{FF2B5EF4-FFF2-40B4-BE49-F238E27FC236}">
                <a16:creationId xmlns:a16="http://schemas.microsoft.com/office/drawing/2014/main" id="{FB96F014-E36B-4C55-9BEA-1444E595C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5153" y="9029450"/>
            <a:ext cx="5125186" cy="6813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621A4-F840-4FB5-ADAC-B68FE90EA2B3}" type="slidenum">
              <a:rPr lang="es-CO" smtClean="0"/>
              <a:pPr/>
              <a:t>3</a:t>
            </a:fld>
            <a:endParaRPr lang="es-CO" dirty="0"/>
          </a:p>
        </p:txBody>
      </p:sp>
      <p:sp>
        <p:nvSpPr>
          <p:cNvPr id="38" name="Shape 155">
            <a:extLst>
              <a:ext uri="{FF2B5EF4-FFF2-40B4-BE49-F238E27FC236}">
                <a16:creationId xmlns:a16="http://schemas.microsoft.com/office/drawing/2014/main" id="{1C7EFFF2-4307-4389-AC9D-CE344F543B51}"/>
              </a:ext>
            </a:extLst>
          </p:cNvPr>
          <p:cNvSpPr/>
          <p:nvPr/>
        </p:nvSpPr>
        <p:spPr>
          <a:xfrm rot="5400000" flipH="1">
            <a:off x="8566673" y="6245377"/>
            <a:ext cx="2282397" cy="2282397"/>
          </a:xfrm>
          <a:prstGeom prst="teardrop">
            <a:avLst>
              <a:gd name="adj" fmla="val 100000"/>
            </a:avLst>
          </a:prstGeom>
          <a:solidFill>
            <a:srgbClr val="EE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5" name="Shape 155">
            <a:extLst>
              <a:ext uri="{FF2B5EF4-FFF2-40B4-BE49-F238E27FC236}">
                <a16:creationId xmlns:a16="http://schemas.microsoft.com/office/drawing/2014/main" id="{E0964B1C-696D-4DBF-B5C3-D9A04C59A64D}"/>
              </a:ext>
            </a:extLst>
          </p:cNvPr>
          <p:cNvSpPr/>
          <p:nvPr/>
        </p:nvSpPr>
        <p:spPr>
          <a:xfrm rot="16200000" flipH="1" flipV="1">
            <a:off x="8566672" y="3842935"/>
            <a:ext cx="2282397" cy="2282397"/>
          </a:xfrm>
          <a:prstGeom prst="teardrop">
            <a:avLst>
              <a:gd name="adj" fmla="val 100000"/>
            </a:avLst>
          </a:prstGeom>
          <a:solidFill>
            <a:srgbClr val="F59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6" name="Oval 41">
            <a:extLst>
              <a:ext uri="{FF2B5EF4-FFF2-40B4-BE49-F238E27FC236}">
                <a16:creationId xmlns:a16="http://schemas.microsoft.com/office/drawing/2014/main" id="{A91C8417-E059-48ED-82C0-328DE9C2651A}"/>
              </a:ext>
            </a:extLst>
          </p:cNvPr>
          <p:cNvSpPr/>
          <p:nvPr/>
        </p:nvSpPr>
        <p:spPr>
          <a:xfrm>
            <a:off x="9187268" y="4450748"/>
            <a:ext cx="1041203" cy="105520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830">
              <a:defRPr/>
            </a:pPr>
            <a:r>
              <a:rPr lang="es-CO" altLang="ko-KR" sz="6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맑은 고딕" panose="020B0503020000020004" pitchFamily="34" charset="-127"/>
              </a:rPr>
              <a:t>1</a:t>
            </a:r>
            <a:endParaRPr lang="ko-KR" altLang="en-US" sz="6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맑은 고딕" panose="020B0503020000020004" pitchFamily="34" charset="-127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6271488" y="3722889"/>
            <a:ext cx="1965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00277">
              <a:defRPr/>
            </a:pPr>
            <a:r>
              <a:rPr lang="es-CO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Minería</a:t>
            </a:r>
          </a:p>
        </p:txBody>
      </p:sp>
      <p:sp>
        <p:nvSpPr>
          <p:cNvPr id="32" name="Oval 41">
            <a:extLst>
              <a:ext uri="{FF2B5EF4-FFF2-40B4-BE49-F238E27FC236}">
                <a16:creationId xmlns:a16="http://schemas.microsoft.com/office/drawing/2014/main" id="{4C161236-6D8A-471F-90A4-DDB80B9E5358}"/>
              </a:ext>
            </a:extLst>
          </p:cNvPr>
          <p:cNvSpPr/>
          <p:nvPr/>
        </p:nvSpPr>
        <p:spPr>
          <a:xfrm>
            <a:off x="11469665" y="4450747"/>
            <a:ext cx="1041203" cy="105520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830">
              <a:defRPr/>
            </a:pPr>
            <a:r>
              <a:rPr lang="es-CO" altLang="ko-KR" sz="6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맑은 고딕" panose="020B0503020000020004" pitchFamily="34" charset="-127"/>
              </a:rPr>
              <a:t>2</a:t>
            </a:r>
            <a:endParaRPr lang="ko-KR" altLang="en-US" sz="6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맑은 고딕" panose="020B0503020000020004" pitchFamily="34" charset="-127"/>
            </a:endParaRPr>
          </a:p>
        </p:txBody>
      </p:sp>
      <p:sp>
        <p:nvSpPr>
          <p:cNvPr id="33" name="Oval 41">
            <a:extLst>
              <a:ext uri="{FF2B5EF4-FFF2-40B4-BE49-F238E27FC236}">
                <a16:creationId xmlns:a16="http://schemas.microsoft.com/office/drawing/2014/main" id="{7D7169B2-6C3B-400F-8ECB-5FAADF2DE932}"/>
              </a:ext>
            </a:extLst>
          </p:cNvPr>
          <p:cNvSpPr/>
          <p:nvPr/>
        </p:nvSpPr>
        <p:spPr>
          <a:xfrm>
            <a:off x="9187267" y="6774694"/>
            <a:ext cx="1041203" cy="105520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830">
              <a:defRPr/>
            </a:pPr>
            <a:r>
              <a:rPr lang="es-CO" altLang="ko-KR" sz="6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맑은 고딕" panose="020B0503020000020004" pitchFamily="34" charset="-127"/>
              </a:rPr>
              <a:t>3</a:t>
            </a:r>
            <a:endParaRPr lang="ko-KR" altLang="en-US" sz="6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맑은 고딕" panose="020B0503020000020004" pitchFamily="34" charset="-127"/>
            </a:endParaRPr>
          </a:p>
        </p:txBody>
      </p:sp>
      <p:sp>
        <p:nvSpPr>
          <p:cNvPr id="34" name="Oval 41">
            <a:extLst>
              <a:ext uri="{FF2B5EF4-FFF2-40B4-BE49-F238E27FC236}">
                <a16:creationId xmlns:a16="http://schemas.microsoft.com/office/drawing/2014/main" id="{D3510926-190F-4451-82CD-6D492600C134}"/>
              </a:ext>
            </a:extLst>
          </p:cNvPr>
          <p:cNvSpPr/>
          <p:nvPr/>
        </p:nvSpPr>
        <p:spPr>
          <a:xfrm>
            <a:off x="11458269" y="6773721"/>
            <a:ext cx="1041203" cy="105520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830">
              <a:defRPr/>
            </a:pPr>
            <a:r>
              <a:rPr lang="es-CO" altLang="ko-KR" sz="6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맑은 고딕" panose="020B0503020000020004" pitchFamily="34" charset="-127"/>
              </a:rPr>
              <a:t>4</a:t>
            </a:r>
            <a:endParaRPr lang="ko-KR" altLang="en-US" sz="6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837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20" grpId="0"/>
      <p:bldP spid="22" grpId="0"/>
      <p:bldP spid="23" grpId="0"/>
      <p:bldP spid="38" grpId="0" animBg="1"/>
      <p:bldP spid="45" grpId="0" animBg="1"/>
      <p:bldP spid="26" grpId="0"/>
      <p:bldP spid="2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2FFF9FA-939B-40E5-99E8-C4CF32B3A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" y="0"/>
            <a:ext cx="22735334" cy="2331459"/>
          </a:xfrm>
        </p:spPr>
        <p:txBody>
          <a:bodyPr/>
          <a:lstStyle/>
          <a:p>
            <a:r>
              <a:rPr lang="es-CO" dirty="0"/>
              <a:t>La visión y la misión del Supervisor</a:t>
            </a:r>
          </a:p>
        </p:txBody>
      </p:sp>
      <p:cxnSp>
        <p:nvCxnSpPr>
          <p:cNvPr id="67" name="Straight Connector 518">
            <a:extLst>
              <a:ext uri="{FF2B5EF4-FFF2-40B4-BE49-F238E27FC236}">
                <a16:creationId xmlns:a16="http://schemas.microsoft.com/office/drawing/2014/main" id="{9F90AD72-EAB7-4C91-81B6-F618E61855E1}"/>
              </a:ext>
            </a:extLst>
          </p:cNvPr>
          <p:cNvCxnSpPr/>
          <p:nvPr/>
        </p:nvCxnSpPr>
        <p:spPr>
          <a:xfrm>
            <a:off x="8954180" y="7417938"/>
            <a:ext cx="1252878" cy="2"/>
          </a:xfrm>
          <a:prstGeom prst="line">
            <a:avLst/>
          </a:prstGeom>
          <a:ln>
            <a:solidFill>
              <a:srgbClr val="EE212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516">
            <a:extLst>
              <a:ext uri="{FF2B5EF4-FFF2-40B4-BE49-F238E27FC236}">
                <a16:creationId xmlns:a16="http://schemas.microsoft.com/office/drawing/2014/main" id="{ABF1C81C-3FE1-460B-A5D0-BEF1079BFC80}"/>
              </a:ext>
            </a:extLst>
          </p:cNvPr>
          <p:cNvCxnSpPr/>
          <p:nvPr/>
        </p:nvCxnSpPr>
        <p:spPr>
          <a:xfrm>
            <a:off x="9020763" y="5680608"/>
            <a:ext cx="1186295" cy="2"/>
          </a:xfrm>
          <a:prstGeom prst="line">
            <a:avLst/>
          </a:prstGeom>
          <a:ln>
            <a:solidFill>
              <a:srgbClr val="00A1D8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reeform 315">
            <a:extLst>
              <a:ext uri="{FF2B5EF4-FFF2-40B4-BE49-F238E27FC236}">
                <a16:creationId xmlns:a16="http://schemas.microsoft.com/office/drawing/2014/main" id="{79C2F5D9-FDD4-40DD-A167-7675A7D62FD5}"/>
              </a:ext>
            </a:extLst>
          </p:cNvPr>
          <p:cNvSpPr>
            <a:spLocks/>
          </p:cNvSpPr>
          <p:nvPr/>
        </p:nvSpPr>
        <p:spPr bwMode="auto">
          <a:xfrm>
            <a:off x="7156941" y="6839370"/>
            <a:ext cx="2217333" cy="2178606"/>
          </a:xfrm>
          <a:custGeom>
            <a:avLst/>
            <a:gdLst>
              <a:gd name="T0" fmla="*/ 231 w 398"/>
              <a:gd name="T1" fmla="*/ 390 h 390"/>
              <a:gd name="T2" fmla="*/ 0 w 398"/>
              <a:gd name="T3" fmla="*/ 148 h 390"/>
              <a:gd name="T4" fmla="*/ 80 w 398"/>
              <a:gd name="T5" fmla="*/ 28 h 390"/>
              <a:gd name="T6" fmla="*/ 398 w 398"/>
              <a:gd name="T7" fmla="*/ 0 h 390"/>
              <a:gd name="T8" fmla="*/ 396 w 398"/>
              <a:gd name="T9" fmla="*/ 27 h 390"/>
              <a:gd name="T10" fmla="*/ 231 w 398"/>
              <a:gd name="T11" fmla="*/ 39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" h="390">
                <a:moveTo>
                  <a:pt x="231" y="390"/>
                </a:moveTo>
                <a:cubicBezTo>
                  <a:pt x="0" y="148"/>
                  <a:pt x="0" y="148"/>
                  <a:pt x="0" y="148"/>
                </a:cubicBezTo>
                <a:cubicBezTo>
                  <a:pt x="80" y="28"/>
                  <a:pt x="80" y="28"/>
                  <a:pt x="80" y="28"/>
                </a:cubicBezTo>
                <a:cubicBezTo>
                  <a:pt x="398" y="0"/>
                  <a:pt x="398" y="0"/>
                  <a:pt x="398" y="0"/>
                </a:cubicBezTo>
                <a:cubicBezTo>
                  <a:pt x="396" y="27"/>
                  <a:pt x="396" y="27"/>
                  <a:pt x="396" y="27"/>
                </a:cubicBezTo>
                <a:cubicBezTo>
                  <a:pt x="396" y="27"/>
                  <a:pt x="388" y="250"/>
                  <a:pt x="231" y="390"/>
                </a:cubicBezTo>
                <a:close/>
              </a:path>
            </a:pathLst>
          </a:custGeom>
          <a:solidFill>
            <a:srgbClr val="EE2121"/>
          </a:solidFill>
          <a:ln w="3175" cap="flat">
            <a:solidFill>
              <a:srgbClr val="EE2121"/>
            </a:solidFill>
            <a:prstDash val="solid"/>
            <a:miter lim="800000"/>
            <a:headEnd/>
            <a:tailEnd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vert="horz" wrap="square" lIns="130027" tIns="65013" rIns="130027" bIns="650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2560" dirty="0">
              <a:latin typeface="+mj-lt"/>
              <a:ea typeface="Roboto" panose="02000000000000000000" pitchFamily="2" charset="0"/>
            </a:endParaRPr>
          </a:p>
        </p:txBody>
      </p:sp>
      <p:sp>
        <p:nvSpPr>
          <p:cNvPr id="71" name="Freeform 502">
            <a:extLst>
              <a:ext uri="{FF2B5EF4-FFF2-40B4-BE49-F238E27FC236}">
                <a16:creationId xmlns:a16="http://schemas.microsoft.com/office/drawing/2014/main" id="{73809621-29F0-4E73-B5EA-FD691493A33E}"/>
              </a:ext>
            </a:extLst>
          </p:cNvPr>
          <p:cNvSpPr>
            <a:spLocks/>
          </p:cNvSpPr>
          <p:nvPr/>
        </p:nvSpPr>
        <p:spPr bwMode="auto">
          <a:xfrm>
            <a:off x="7295670" y="4705563"/>
            <a:ext cx="2252602" cy="2291779"/>
          </a:xfrm>
          <a:custGeom>
            <a:avLst/>
            <a:gdLst>
              <a:gd name="T0" fmla="*/ 403 w 404"/>
              <a:gd name="T1" fmla="*/ 409 h 410"/>
              <a:gd name="T2" fmla="*/ 55 w 404"/>
              <a:gd name="T3" fmla="*/ 410 h 410"/>
              <a:gd name="T4" fmla="*/ 0 w 404"/>
              <a:gd name="T5" fmla="*/ 256 h 410"/>
              <a:gd name="T6" fmla="*/ 222 w 404"/>
              <a:gd name="T7" fmla="*/ 0 h 410"/>
              <a:gd name="T8" fmla="*/ 244 w 404"/>
              <a:gd name="T9" fmla="*/ 17 h 410"/>
              <a:gd name="T10" fmla="*/ 403 w 404"/>
              <a:gd name="T11" fmla="*/ 409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4" h="410">
                <a:moveTo>
                  <a:pt x="403" y="409"/>
                </a:moveTo>
                <a:cubicBezTo>
                  <a:pt x="55" y="410"/>
                  <a:pt x="55" y="410"/>
                  <a:pt x="55" y="410"/>
                </a:cubicBezTo>
                <a:cubicBezTo>
                  <a:pt x="0" y="256"/>
                  <a:pt x="0" y="256"/>
                  <a:pt x="0" y="256"/>
                </a:cubicBezTo>
                <a:cubicBezTo>
                  <a:pt x="222" y="0"/>
                  <a:pt x="222" y="0"/>
                  <a:pt x="222" y="0"/>
                </a:cubicBezTo>
                <a:cubicBezTo>
                  <a:pt x="244" y="17"/>
                  <a:pt x="244" y="17"/>
                  <a:pt x="244" y="17"/>
                </a:cubicBezTo>
                <a:cubicBezTo>
                  <a:pt x="244" y="17"/>
                  <a:pt x="404" y="167"/>
                  <a:pt x="403" y="409"/>
                </a:cubicBezTo>
                <a:close/>
              </a:path>
            </a:pathLst>
          </a:custGeom>
          <a:solidFill>
            <a:srgbClr val="00A1D8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vert="horz" wrap="square" lIns="130027" tIns="65013" rIns="130027" bIns="650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2560" dirty="0">
              <a:latin typeface="+mj-lt"/>
              <a:ea typeface="Roboto" panose="02000000000000000000" pitchFamily="2" charset="0"/>
            </a:endParaRPr>
          </a:p>
        </p:txBody>
      </p:sp>
      <p:grpSp>
        <p:nvGrpSpPr>
          <p:cNvPr id="73" name="Group 504">
            <a:extLst>
              <a:ext uri="{FF2B5EF4-FFF2-40B4-BE49-F238E27FC236}">
                <a16:creationId xmlns:a16="http://schemas.microsoft.com/office/drawing/2014/main" id="{139C9C2A-4492-4B91-A048-0B7D9E4B7EBB}"/>
              </a:ext>
            </a:extLst>
          </p:cNvPr>
          <p:cNvGrpSpPr/>
          <p:nvPr/>
        </p:nvGrpSpPr>
        <p:grpSpPr>
          <a:xfrm>
            <a:off x="5440448" y="5643966"/>
            <a:ext cx="2363117" cy="2369586"/>
            <a:chOff x="1497013" y="3295650"/>
            <a:chExt cx="1595438" cy="1595437"/>
          </a:xfrm>
        </p:grpSpPr>
        <p:sp>
          <p:nvSpPr>
            <p:cNvPr id="78" name="Oval 505">
              <a:extLst>
                <a:ext uri="{FF2B5EF4-FFF2-40B4-BE49-F238E27FC236}">
                  <a16:creationId xmlns:a16="http://schemas.microsoft.com/office/drawing/2014/main" id="{9405AF02-2D06-4C8B-A7D9-6853E6C69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013" y="3295650"/>
              <a:ext cx="1595438" cy="1595437"/>
            </a:xfrm>
            <a:prstGeom prst="ellipse">
              <a:avLst/>
            </a:prstGeom>
            <a:solidFill>
              <a:schemeClr val="bg1"/>
            </a:solidFill>
            <a:ln w="3175" cap="flat">
              <a:noFill/>
              <a:prstDash val="solid"/>
              <a:miter lim="800000"/>
              <a:headEnd/>
              <a:tailEnd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vert="horz" wrap="square" lIns="130027" tIns="65013" rIns="130027" bIns="6501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 sz="2560" dirty="0">
                <a:latin typeface="+mj-lt"/>
                <a:ea typeface="Roboto" panose="02000000000000000000" pitchFamily="2" charset="0"/>
              </a:endParaRPr>
            </a:p>
          </p:txBody>
        </p:sp>
        <p:sp>
          <p:nvSpPr>
            <p:cNvPr id="79" name="Oval 506">
              <a:extLst>
                <a:ext uri="{FF2B5EF4-FFF2-40B4-BE49-F238E27FC236}">
                  <a16:creationId xmlns:a16="http://schemas.microsoft.com/office/drawing/2014/main" id="{7C8F2B24-220E-4F10-94B9-4A3EBB185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600" y="3424238"/>
              <a:ext cx="1338263" cy="1338262"/>
            </a:xfrm>
            <a:prstGeom prst="ellipse">
              <a:avLst/>
            </a:prstGeom>
            <a:solidFill>
              <a:srgbClr val="AAAAAA"/>
            </a:solidFill>
            <a:ln w="3175" cap="flat">
              <a:noFill/>
              <a:prstDash val="solid"/>
              <a:miter lim="800000"/>
              <a:headEnd/>
              <a:tailEnd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vert="horz" wrap="square" lIns="130027" tIns="65013" rIns="130027" bIns="6501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 sz="2560" dirty="0">
                <a:latin typeface="+mj-lt"/>
                <a:ea typeface="Roboto" panose="02000000000000000000" pitchFamily="2" charset="0"/>
              </a:endParaRPr>
            </a:p>
          </p:txBody>
        </p:sp>
        <p:sp>
          <p:nvSpPr>
            <p:cNvPr id="80" name="Oval 507">
              <a:extLst>
                <a:ext uri="{FF2B5EF4-FFF2-40B4-BE49-F238E27FC236}">
                  <a16:creationId xmlns:a16="http://schemas.microsoft.com/office/drawing/2014/main" id="{C1304139-E61E-45AB-843D-994BE1FA4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106" y="3531743"/>
              <a:ext cx="1123251" cy="1123251"/>
            </a:xfrm>
            <a:prstGeom prst="ellipse">
              <a:avLst/>
            </a:prstGeom>
            <a:solidFill>
              <a:schemeClr val="bg1"/>
            </a:solidFill>
            <a:ln w="3175" cap="flat">
              <a:noFill/>
              <a:prstDash val="solid"/>
              <a:miter lim="800000"/>
              <a:headEnd/>
              <a:tailEnd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vert="horz" wrap="square" lIns="130027" tIns="65013" rIns="130027" bIns="6501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r>
                <a:rPr lang="es-CO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</a:p>
            <a:p>
              <a:endParaRPr lang="es-CO" sz="4400" dirty="0">
                <a:latin typeface="+mj-lt"/>
                <a:ea typeface="Roboto" panose="02000000000000000000" pitchFamily="2" charset="0"/>
              </a:endParaRPr>
            </a:p>
          </p:txBody>
        </p:sp>
      </p:grpSp>
      <p:sp>
        <p:nvSpPr>
          <p:cNvPr id="84" name="Shape 66">
            <a:extLst>
              <a:ext uri="{FF2B5EF4-FFF2-40B4-BE49-F238E27FC236}">
                <a16:creationId xmlns:a16="http://schemas.microsoft.com/office/drawing/2014/main" id="{DA3646EF-3ABA-4ED3-A149-7E53BC289083}"/>
              </a:ext>
            </a:extLst>
          </p:cNvPr>
          <p:cNvSpPr txBox="1">
            <a:spLocks/>
          </p:cNvSpPr>
          <p:nvPr/>
        </p:nvSpPr>
        <p:spPr>
          <a:xfrm>
            <a:off x="8332517" y="5399191"/>
            <a:ext cx="10384747" cy="787258"/>
          </a:xfrm>
          <a:prstGeom prst="rect">
            <a:avLst/>
          </a:prstGeom>
        </p:spPr>
        <p:txBody>
          <a:bodyPr spcFirstLastPara="1" wrap="square" lIns="173341" tIns="173341" rIns="173341" bIns="17334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Bef>
                <a:spcPts val="1138"/>
              </a:spcBef>
              <a:buClr>
                <a:schemeClr val="dk1"/>
              </a:buClr>
              <a:buSzPts val="1100"/>
            </a:pPr>
            <a:endParaRPr lang="es-CO" sz="3033" dirty="0">
              <a:solidFill>
                <a:schemeClr val="tx1"/>
              </a:solidFill>
              <a:latin typeface="+mj-lt"/>
              <a:ea typeface="Roboto" panose="02000000000000000000" pitchFamily="2" charset="0"/>
            </a:endParaRPr>
          </a:p>
        </p:txBody>
      </p:sp>
      <p:sp>
        <p:nvSpPr>
          <p:cNvPr id="85" name="Shape 66">
            <a:extLst>
              <a:ext uri="{FF2B5EF4-FFF2-40B4-BE49-F238E27FC236}">
                <a16:creationId xmlns:a16="http://schemas.microsoft.com/office/drawing/2014/main" id="{9C1EDB3F-EF20-4550-990B-06B64006F53D}"/>
              </a:ext>
            </a:extLst>
          </p:cNvPr>
          <p:cNvSpPr txBox="1">
            <a:spLocks/>
          </p:cNvSpPr>
          <p:nvPr/>
        </p:nvSpPr>
        <p:spPr>
          <a:xfrm>
            <a:off x="10396306" y="7024309"/>
            <a:ext cx="11233983" cy="787258"/>
          </a:xfrm>
          <a:prstGeom prst="rect">
            <a:avLst/>
          </a:prstGeom>
        </p:spPr>
        <p:txBody>
          <a:bodyPr spcFirstLastPara="1" wrap="square" lIns="173341" tIns="173341" rIns="173341" bIns="17334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Bef>
                <a:spcPts val="1138"/>
              </a:spcBef>
              <a:buClr>
                <a:schemeClr val="dk1"/>
              </a:buClr>
              <a:buSzPts val="1100"/>
            </a:pPr>
            <a:endParaRPr lang="es-CO" sz="3200" b="1" dirty="0">
              <a:solidFill>
                <a:schemeClr val="tx1"/>
              </a:solidFill>
              <a:latin typeface="+mj-lt"/>
              <a:ea typeface="Roboto" panose="02000000000000000000" pitchFamily="2" charset="0"/>
            </a:endParaRPr>
          </a:p>
          <a:p>
            <a:pPr algn="just">
              <a:spcBef>
                <a:spcPts val="1138"/>
              </a:spcBef>
              <a:buClr>
                <a:schemeClr val="dk1"/>
              </a:buClr>
              <a:buSzPts val="1100"/>
            </a:pPr>
            <a:r>
              <a:rPr lang="es-CO" sz="3600" b="1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Las entidades vigiladas son autónomas para decidir con quien contratan sus productos o servicios.</a:t>
            </a:r>
          </a:p>
          <a:p>
            <a:pPr algn="just">
              <a:spcBef>
                <a:spcPts val="1138"/>
              </a:spcBef>
              <a:buClr>
                <a:schemeClr val="dk1"/>
              </a:buClr>
              <a:buSzPts val="1100"/>
            </a:pPr>
            <a:endParaRPr lang="es-CO" sz="3200" b="1" dirty="0">
              <a:solidFill>
                <a:schemeClr val="tx1"/>
              </a:solidFill>
              <a:latin typeface="+mj-lt"/>
              <a:ea typeface="Roboto" panose="02000000000000000000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51FD4A8-4720-41D3-A096-D2170386B26F}"/>
              </a:ext>
            </a:extLst>
          </p:cNvPr>
          <p:cNvSpPr/>
          <p:nvPr/>
        </p:nvSpPr>
        <p:spPr>
          <a:xfrm>
            <a:off x="10468347" y="5058393"/>
            <a:ext cx="109254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138"/>
              </a:spcBef>
              <a:buClr>
                <a:schemeClr val="dk1"/>
              </a:buClr>
              <a:buSzPts val="1100"/>
            </a:pPr>
            <a:r>
              <a:rPr lang="es-CO" sz="3600" b="1" dirty="0">
                <a:latin typeface="+mj-lt"/>
                <a:cs typeface="Arial" panose="020B0604020202020204" pitchFamily="34" charset="0"/>
                <a:sym typeface="Arial"/>
              </a:rPr>
              <a:t>No contribuye con la estigmatización de ningún sector de la economía</a:t>
            </a:r>
            <a:r>
              <a:rPr lang="es-CO" sz="3600" b="1" dirty="0">
                <a:latin typeface="+mj-lt"/>
                <a:ea typeface="Roboto" panose="02000000000000000000" pitchFamily="2" charset="0"/>
              </a:rPr>
              <a:t>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6352B67-5577-4883-8CA1-39108F93AFA7}"/>
              </a:ext>
            </a:extLst>
          </p:cNvPr>
          <p:cNvSpPr/>
          <p:nvPr/>
        </p:nvSpPr>
        <p:spPr>
          <a:xfrm>
            <a:off x="598178" y="1974944"/>
            <a:ext cx="21551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Tx/>
            </a:pPr>
            <a:r>
              <a:rPr lang="es-CO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La Superintendencia Financiera de Colombia tiene por objeto supervisar el sistema financiero con el fin de preservar su estabilidad, seguridad y confianza, así como promover, organizar y desarrollar el mercado de valores y proteger a los inversionistas, ahorradores, asegurados </a:t>
            </a:r>
            <a:r>
              <a:rPr lang="es-CO" sz="32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y a los consumidores financieros</a:t>
            </a:r>
            <a:r>
              <a:rPr lang="es-CO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Marcador de número de diapositiva 5">
            <a:extLst>
              <a:ext uri="{FF2B5EF4-FFF2-40B4-BE49-F238E27FC236}">
                <a16:creationId xmlns:a16="http://schemas.microsoft.com/office/drawing/2014/main" id="{04A9C18A-E8DA-4ADC-89BC-05CBDE0C0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5153" y="9029450"/>
            <a:ext cx="5125186" cy="6813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621A4-F840-4FB5-ADAC-B68FE90EA2B3}" type="slidenum">
              <a:rPr lang="es-CO" smtClean="0"/>
              <a:pPr/>
              <a:t>4</a:t>
            </a:fld>
            <a:endParaRPr lang="es-CO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F337AC96-46E9-4B2F-8049-5DFAD6FE28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37" y="6465787"/>
            <a:ext cx="909442" cy="725944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8D6ECEA2-0DF7-4755-80F9-B5200CB8F1DA}"/>
              </a:ext>
            </a:extLst>
          </p:cNvPr>
          <p:cNvSpPr/>
          <p:nvPr/>
        </p:nvSpPr>
        <p:spPr>
          <a:xfrm>
            <a:off x="565463" y="4380265"/>
            <a:ext cx="5440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</a:pPr>
            <a:r>
              <a:rPr lang="es-CO" sz="32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En este orden de ideas, la SFC…</a:t>
            </a:r>
            <a:endParaRPr lang="es-E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6" name="Gráfico 5" descr="Audiencia objetivo">
            <a:extLst>
              <a:ext uri="{FF2B5EF4-FFF2-40B4-BE49-F238E27FC236}">
                <a16:creationId xmlns:a16="http://schemas.microsoft.com/office/drawing/2014/main" id="{3CE4183B-16C2-4798-B0B0-E82ED11DF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06268" y="7319869"/>
            <a:ext cx="914400" cy="914400"/>
          </a:xfrm>
          <a:prstGeom prst="rect">
            <a:avLst/>
          </a:prstGeom>
        </p:spPr>
      </p:pic>
      <p:pic>
        <p:nvPicPr>
          <p:cNvPr id="8" name="Gráfico 7" descr="Mano levantada">
            <a:extLst>
              <a:ext uri="{FF2B5EF4-FFF2-40B4-BE49-F238E27FC236}">
                <a16:creationId xmlns:a16="http://schemas.microsoft.com/office/drawing/2014/main" id="{7D4D3AD2-8D32-41A2-8923-1CAB9DBEF9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45140" y="55374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8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5ED6330E-42A9-435B-A449-09A8C13CE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Sistema de Administración del Riesgo de Lavado de Activos y de la Financiación del Terrorismo - SARLAFT  </a:t>
            </a:r>
            <a:endParaRPr lang="es-CO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CD62247-16C2-453F-9AB5-C4160E697ACD}"/>
              </a:ext>
            </a:extLst>
          </p:cNvPr>
          <p:cNvGrpSpPr/>
          <p:nvPr/>
        </p:nvGrpSpPr>
        <p:grpSpPr>
          <a:xfrm>
            <a:off x="7348617" y="2351319"/>
            <a:ext cx="4061628" cy="3466734"/>
            <a:chOff x="3346020" y="2394447"/>
            <a:chExt cx="1261907" cy="1140116"/>
          </a:xfrm>
        </p:grpSpPr>
        <p:sp>
          <p:nvSpPr>
            <p:cNvPr id="32" name="Shape 256">
              <a:extLst>
                <a:ext uri="{FF2B5EF4-FFF2-40B4-BE49-F238E27FC236}">
                  <a16:creationId xmlns:a16="http://schemas.microsoft.com/office/drawing/2014/main" id="{6845FBE2-C647-4B03-AD5E-C1468A1C2A38}"/>
                </a:ext>
              </a:extLst>
            </p:cNvPr>
            <p:cNvSpPr/>
            <p:nvPr/>
          </p:nvSpPr>
          <p:spPr>
            <a:xfrm>
              <a:off x="4119104" y="3052960"/>
              <a:ext cx="488823" cy="481603"/>
            </a:xfrm>
            <a:prstGeom prst="rect">
              <a:avLst/>
            </a:prstGeom>
            <a:solidFill>
              <a:srgbClr val="758B00"/>
            </a:solidFill>
            <a:ln w="12700" cap="flat">
              <a:solidFill>
                <a:srgbClr val="758B00"/>
              </a:solidFill>
              <a:prstDash val="solid"/>
              <a:miter lim="800000"/>
            </a:ln>
            <a:effectLst/>
          </p:spPr>
          <p:txBody>
            <a:bodyPr wrap="square" lIns="86683" tIns="86683" rIns="86683" bIns="86683" numCol="1" anchor="ctr">
              <a:noAutofit/>
            </a:bodyPr>
            <a:lstStyle/>
            <a:p>
              <a:pPr algn="ctr" defTabSz="866787">
                <a:defRPr sz="1300">
                  <a:solidFill>
                    <a:srgbClr val="FFFFFF"/>
                  </a:solidFill>
                </a:defRPr>
              </a:pPr>
              <a:endParaRPr sz="4400" b="1" dirty="0">
                <a:solidFill>
                  <a:srgbClr val="FFFFFF"/>
                </a:solidFill>
                <a:latin typeface="+mj-lt"/>
              </a:endParaRPr>
            </a:p>
          </p:txBody>
        </p:sp>
        <p:grpSp>
          <p:nvGrpSpPr>
            <p:cNvPr id="36" name="Group 262">
              <a:extLst>
                <a:ext uri="{FF2B5EF4-FFF2-40B4-BE49-F238E27FC236}">
                  <a16:creationId xmlns:a16="http://schemas.microsoft.com/office/drawing/2014/main" id="{FF72386F-46D4-4BD7-8E16-1094E2D33C71}"/>
                </a:ext>
              </a:extLst>
            </p:cNvPr>
            <p:cNvGrpSpPr/>
            <p:nvPr/>
          </p:nvGrpSpPr>
          <p:grpSpPr>
            <a:xfrm>
              <a:off x="3346020" y="2394447"/>
              <a:ext cx="835945" cy="793493"/>
              <a:chOff x="-1" y="-1"/>
              <a:chExt cx="1438051" cy="1262770"/>
            </a:xfrm>
          </p:grpSpPr>
          <p:sp>
            <p:nvSpPr>
              <p:cNvPr id="54" name="Shape 260">
                <a:extLst>
                  <a:ext uri="{FF2B5EF4-FFF2-40B4-BE49-F238E27FC236}">
                    <a16:creationId xmlns:a16="http://schemas.microsoft.com/office/drawing/2014/main" id="{64E377A4-F7A7-407D-9E64-634F04A2675F}"/>
                  </a:ext>
                </a:extLst>
              </p:cNvPr>
              <p:cNvSpPr/>
              <p:nvPr/>
            </p:nvSpPr>
            <p:spPr>
              <a:xfrm>
                <a:off x="-1" y="-1"/>
                <a:ext cx="1438050" cy="1262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064" y="21600"/>
                    </a:lnTo>
                    <a:lnTo>
                      <a:pt x="0" y="21600"/>
                    </a:lnTo>
                    <a:lnTo>
                      <a:pt x="1427" y="228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58B00"/>
              </a:solidFill>
              <a:ln w="12700" cap="flat">
                <a:solidFill>
                  <a:srgbClr val="758B00"/>
                </a:solidFill>
                <a:miter lim="400000"/>
              </a:ln>
              <a:effectLst/>
            </p:spPr>
            <p:txBody>
              <a:bodyPr wrap="square" lIns="86683" tIns="86683" rIns="86683" bIns="86683" numCol="1" anchor="ctr">
                <a:noAutofit/>
              </a:bodyPr>
              <a:lstStyle/>
              <a:p>
                <a:pPr algn="ctr" defTabSz="866787"/>
                <a:endParaRPr sz="5400" b="1" dirty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55" name="Shape 261">
                <a:extLst>
                  <a:ext uri="{FF2B5EF4-FFF2-40B4-BE49-F238E27FC236}">
                    <a16:creationId xmlns:a16="http://schemas.microsoft.com/office/drawing/2014/main" id="{86831AED-8C2B-4B53-9AB0-4C80DFA0EE50}"/>
                  </a:ext>
                </a:extLst>
              </p:cNvPr>
              <p:cNvSpPr/>
              <p:nvPr/>
            </p:nvSpPr>
            <p:spPr>
              <a:xfrm>
                <a:off x="-1" y="223736"/>
                <a:ext cx="1438051" cy="8152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65013" tIns="65013" rIns="65013" bIns="65013" numCol="1" anchor="ctr">
                <a:noAutofit/>
              </a:bodyPr>
              <a:lstStyle>
                <a:lvl1pPr algn="ctr" defTabSz="457189">
                  <a:defRPr sz="4900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es-CO" sz="4400" b="1" dirty="0">
                    <a:latin typeface="+mj-lt"/>
                  </a:rPr>
                  <a:t>EOSF </a:t>
                </a:r>
              </a:p>
              <a:p>
                <a:r>
                  <a:rPr lang="es-CO" sz="4400" b="1" dirty="0">
                    <a:latin typeface="+mj-lt"/>
                  </a:rPr>
                  <a:t>180</a:t>
                </a:r>
                <a:endParaRPr sz="4400" b="1" dirty="0">
                  <a:latin typeface="+mj-lt"/>
                </a:endParaRPr>
              </a:p>
            </p:txBody>
          </p:sp>
        </p:grpSp>
        <p:sp>
          <p:nvSpPr>
            <p:cNvPr id="37" name="Shape 263">
              <a:extLst>
                <a:ext uri="{FF2B5EF4-FFF2-40B4-BE49-F238E27FC236}">
                  <a16:creationId xmlns:a16="http://schemas.microsoft.com/office/drawing/2014/main" id="{F7883734-E823-4117-88C2-938333240C22}"/>
                </a:ext>
              </a:extLst>
            </p:cNvPr>
            <p:cNvSpPr/>
            <p:nvPr/>
          </p:nvSpPr>
          <p:spPr>
            <a:xfrm>
              <a:off x="4161203" y="2394447"/>
              <a:ext cx="276167" cy="989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4" y="0"/>
                  </a:moveTo>
                  <a:lnTo>
                    <a:pt x="21600" y="17676"/>
                  </a:lnTo>
                  <a:lnTo>
                    <a:pt x="21600" y="21600"/>
                  </a:lnTo>
                  <a:lnTo>
                    <a:pt x="0" y="17314"/>
                  </a:lnTo>
                  <a:lnTo>
                    <a:pt x="1624" y="0"/>
                  </a:lnTo>
                  <a:close/>
                </a:path>
              </a:pathLst>
            </a:custGeom>
            <a:solidFill>
              <a:srgbClr val="495800"/>
            </a:solidFill>
            <a:ln w="12700" cap="flat">
              <a:solidFill>
                <a:srgbClr val="495800"/>
              </a:solidFill>
              <a:miter lim="400000"/>
            </a:ln>
            <a:effectLst/>
          </p:spPr>
          <p:txBody>
            <a:bodyPr wrap="square" lIns="86683" tIns="86683" rIns="86683" bIns="86683" numCol="1" anchor="t">
              <a:noAutofit/>
            </a:bodyPr>
            <a:lstStyle/>
            <a:p>
              <a:pPr defTabSz="866787">
                <a:defRPr sz="1300"/>
              </a:pPr>
              <a:endParaRPr sz="4400" b="1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38" name="Shape 264">
              <a:extLst>
                <a:ext uri="{FF2B5EF4-FFF2-40B4-BE49-F238E27FC236}">
                  <a16:creationId xmlns:a16="http://schemas.microsoft.com/office/drawing/2014/main" id="{BAC6B87A-ECA7-45C7-BC49-8D345C6BEA5F}"/>
                </a:ext>
              </a:extLst>
            </p:cNvPr>
            <p:cNvSpPr/>
            <p:nvPr/>
          </p:nvSpPr>
          <p:spPr>
            <a:xfrm>
              <a:off x="3346021" y="3187939"/>
              <a:ext cx="1091350" cy="196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134" y="0"/>
                  </a:lnTo>
                  <a:lnTo>
                    <a:pt x="21600" y="21600"/>
                  </a:lnTo>
                  <a:lnTo>
                    <a:pt x="1886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5800"/>
            </a:solidFill>
            <a:ln w="12700" cap="flat">
              <a:solidFill>
                <a:srgbClr val="495800"/>
              </a:solidFill>
              <a:miter lim="400000"/>
            </a:ln>
            <a:effectLst/>
          </p:spPr>
          <p:txBody>
            <a:bodyPr wrap="square" lIns="86683" tIns="86683" rIns="86683" bIns="86683" numCol="1" anchor="t">
              <a:noAutofit/>
            </a:bodyPr>
            <a:lstStyle/>
            <a:p>
              <a:pPr defTabSz="866787">
                <a:defRPr sz="1300"/>
              </a:pPr>
              <a:endParaRPr sz="4400" b="1" dirty="0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921763F1-57E5-4F36-B896-5F89B9B7E214}"/>
              </a:ext>
            </a:extLst>
          </p:cNvPr>
          <p:cNvGrpSpPr/>
          <p:nvPr/>
        </p:nvGrpSpPr>
        <p:grpSpPr>
          <a:xfrm>
            <a:off x="11545746" y="2355669"/>
            <a:ext cx="3512668" cy="3466728"/>
            <a:chOff x="4603335" y="2611731"/>
            <a:chExt cx="1017441" cy="922831"/>
          </a:xfrm>
        </p:grpSpPr>
        <p:sp>
          <p:nvSpPr>
            <p:cNvPr id="33" name="Shape 257">
              <a:extLst>
                <a:ext uri="{FF2B5EF4-FFF2-40B4-BE49-F238E27FC236}">
                  <a16:creationId xmlns:a16="http://schemas.microsoft.com/office/drawing/2014/main" id="{BAEB7FD0-DA52-40F6-9E5B-A8A3FFA1B6D7}"/>
                </a:ext>
              </a:extLst>
            </p:cNvPr>
            <p:cNvSpPr/>
            <p:nvPr/>
          </p:nvSpPr>
          <p:spPr>
            <a:xfrm>
              <a:off x="4603335" y="3144743"/>
              <a:ext cx="488823" cy="389819"/>
            </a:xfrm>
            <a:prstGeom prst="rect">
              <a:avLst/>
            </a:prstGeom>
            <a:solidFill>
              <a:srgbClr val="F59700"/>
            </a:solidFill>
            <a:ln w="12700" cap="flat">
              <a:solidFill>
                <a:srgbClr val="F59700"/>
              </a:solidFill>
              <a:prstDash val="solid"/>
              <a:miter lim="800000"/>
            </a:ln>
            <a:effectLst/>
          </p:spPr>
          <p:txBody>
            <a:bodyPr wrap="square" lIns="86683" tIns="86683" rIns="86683" bIns="86683" numCol="1" anchor="ctr">
              <a:noAutofit/>
            </a:bodyPr>
            <a:lstStyle/>
            <a:p>
              <a:pPr algn="ctr" defTabSz="866787">
                <a:defRPr sz="1300">
                  <a:solidFill>
                    <a:srgbClr val="FFFFFF"/>
                  </a:solidFill>
                </a:defRPr>
              </a:pPr>
              <a:endParaRPr sz="4400" b="1" dirty="0">
                <a:solidFill>
                  <a:srgbClr val="FFFFFF"/>
                </a:solidFill>
                <a:latin typeface="+mj-lt"/>
              </a:endParaRPr>
            </a:p>
          </p:txBody>
        </p:sp>
        <p:grpSp>
          <p:nvGrpSpPr>
            <p:cNvPr id="39" name="Group 267">
              <a:extLst>
                <a:ext uri="{FF2B5EF4-FFF2-40B4-BE49-F238E27FC236}">
                  <a16:creationId xmlns:a16="http://schemas.microsoft.com/office/drawing/2014/main" id="{D71369ED-5F38-4A96-B71B-0AF2C1EB15CF}"/>
                </a:ext>
              </a:extLst>
            </p:cNvPr>
            <p:cNvGrpSpPr/>
            <p:nvPr/>
          </p:nvGrpSpPr>
          <p:grpSpPr>
            <a:xfrm>
              <a:off x="5077842" y="2615607"/>
              <a:ext cx="542934" cy="517933"/>
              <a:chOff x="-1" y="6168"/>
              <a:chExt cx="933992" cy="824241"/>
            </a:xfrm>
          </p:grpSpPr>
          <p:sp>
            <p:nvSpPr>
              <p:cNvPr id="52" name="Shape 265">
                <a:extLst>
                  <a:ext uri="{FF2B5EF4-FFF2-40B4-BE49-F238E27FC236}">
                    <a16:creationId xmlns:a16="http://schemas.microsoft.com/office/drawing/2014/main" id="{42693ED1-E75E-49F0-BDBD-20134F0B61E2}"/>
                  </a:ext>
                </a:extLst>
              </p:cNvPr>
              <p:cNvSpPr/>
              <p:nvPr/>
            </p:nvSpPr>
            <p:spPr>
              <a:xfrm>
                <a:off x="0" y="6168"/>
                <a:ext cx="933991" cy="824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0431" y="1754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9700"/>
              </a:solidFill>
              <a:ln w="12700" cap="flat">
                <a:solidFill>
                  <a:srgbClr val="F59700"/>
                </a:solidFill>
                <a:miter lim="400000"/>
              </a:ln>
              <a:effectLst/>
            </p:spPr>
            <p:txBody>
              <a:bodyPr wrap="square" lIns="86683" tIns="86683" rIns="86683" bIns="86683" numCol="1" anchor="ctr">
                <a:noAutofit/>
              </a:bodyPr>
              <a:lstStyle/>
              <a:p>
                <a:pPr algn="ctr" defTabSz="866787"/>
                <a:endParaRPr sz="5400" b="1" dirty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53" name="Shape 266">
                <a:extLst>
                  <a:ext uri="{FF2B5EF4-FFF2-40B4-BE49-F238E27FC236}">
                    <a16:creationId xmlns:a16="http://schemas.microsoft.com/office/drawing/2014/main" id="{D8E94D89-EDF3-4838-A23D-06B08F2A3219}"/>
                  </a:ext>
                </a:extLst>
              </p:cNvPr>
              <p:cNvSpPr/>
              <p:nvPr/>
            </p:nvSpPr>
            <p:spPr>
              <a:xfrm>
                <a:off x="-1" y="105750"/>
                <a:ext cx="933992" cy="6127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65013" tIns="65013" rIns="65013" bIns="65013" numCol="1" anchor="ctr">
                <a:noAutofit/>
              </a:bodyPr>
              <a:lstStyle>
                <a:lvl1pPr algn="ctr" defTabSz="457189">
                  <a:defRPr sz="3600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es-CO" sz="4400" b="1" dirty="0">
                    <a:latin typeface="+mj-lt"/>
                  </a:rPr>
                  <a:t>CBJ</a:t>
                </a:r>
              </a:p>
              <a:p>
                <a:r>
                  <a:rPr lang="es-CO" sz="4400" b="1" dirty="0">
                    <a:latin typeface="+mj-lt"/>
                  </a:rPr>
                  <a:t>240</a:t>
                </a:r>
                <a:endParaRPr sz="4400" b="1" dirty="0">
                  <a:latin typeface="+mj-lt"/>
                </a:endParaRPr>
              </a:p>
            </p:txBody>
          </p:sp>
        </p:grpSp>
        <p:sp>
          <p:nvSpPr>
            <p:cNvPr id="40" name="Shape 268">
              <a:extLst>
                <a:ext uri="{FF2B5EF4-FFF2-40B4-BE49-F238E27FC236}">
                  <a16:creationId xmlns:a16="http://schemas.microsoft.com/office/drawing/2014/main" id="{01F83F0E-C344-41E8-83B3-5065018274D4}"/>
                </a:ext>
              </a:extLst>
            </p:cNvPr>
            <p:cNvSpPr/>
            <p:nvPr/>
          </p:nvSpPr>
          <p:spPr>
            <a:xfrm>
              <a:off x="4763677" y="2611731"/>
              <a:ext cx="314165" cy="772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4479"/>
                  </a:lnTo>
                  <a:lnTo>
                    <a:pt x="0" y="21600"/>
                  </a:lnTo>
                  <a:lnTo>
                    <a:pt x="0" y="1763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36518"/>
            </a:solidFill>
            <a:ln w="12700" cap="flat">
              <a:solidFill>
                <a:srgbClr val="C36518"/>
              </a:solidFill>
              <a:miter lim="400000"/>
            </a:ln>
            <a:effectLst/>
          </p:spPr>
          <p:txBody>
            <a:bodyPr wrap="square" lIns="86683" tIns="86683" rIns="86683" bIns="86683" numCol="1" anchor="t">
              <a:noAutofit/>
            </a:bodyPr>
            <a:lstStyle/>
            <a:p>
              <a:pPr defTabSz="866787">
                <a:defRPr sz="1300"/>
              </a:pPr>
              <a:endParaRPr sz="4400" b="1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41" name="Shape 269">
              <a:extLst>
                <a:ext uri="{FF2B5EF4-FFF2-40B4-BE49-F238E27FC236}">
                  <a16:creationId xmlns:a16="http://schemas.microsoft.com/office/drawing/2014/main" id="{9325EAA6-3A2C-4410-8442-D89DECBB67F1}"/>
                </a:ext>
              </a:extLst>
            </p:cNvPr>
            <p:cNvSpPr/>
            <p:nvPr/>
          </p:nvSpPr>
          <p:spPr>
            <a:xfrm>
              <a:off x="4763677" y="3129662"/>
              <a:ext cx="857097" cy="254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17" y="0"/>
                  </a:moveTo>
                  <a:lnTo>
                    <a:pt x="21600" y="0"/>
                  </a:lnTo>
                  <a:lnTo>
                    <a:pt x="3534" y="21600"/>
                  </a:lnTo>
                  <a:lnTo>
                    <a:pt x="0" y="21600"/>
                  </a:lnTo>
                  <a:lnTo>
                    <a:pt x="7917" y="0"/>
                  </a:lnTo>
                  <a:close/>
                </a:path>
              </a:pathLst>
            </a:custGeom>
            <a:solidFill>
              <a:srgbClr val="C36518"/>
            </a:solidFill>
            <a:ln w="12700" cap="flat">
              <a:solidFill>
                <a:srgbClr val="C36518"/>
              </a:solidFill>
              <a:miter lim="400000"/>
            </a:ln>
            <a:effectLst/>
          </p:spPr>
          <p:txBody>
            <a:bodyPr wrap="square" lIns="86683" tIns="86683" rIns="86683" bIns="86683" numCol="1" anchor="t">
              <a:noAutofit/>
            </a:bodyPr>
            <a:lstStyle/>
            <a:p>
              <a:pPr defTabSz="866787">
                <a:defRPr sz="1300"/>
              </a:pPr>
              <a:endParaRPr sz="4400" b="1" dirty="0">
                <a:solidFill>
                  <a:prstClr val="black"/>
                </a:solidFill>
                <a:latin typeface="+mj-lt"/>
              </a:endParaRPr>
            </a:p>
          </p:txBody>
        </p:sp>
      </p:grpSp>
      <p:sp>
        <p:nvSpPr>
          <p:cNvPr id="59" name="Rectángulo 58">
            <a:extLst>
              <a:ext uri="{FF2B5EF4-FFF2-40B4-BE49-F238E27FC236}">
                <a16:creationId xmlns:a16="http://schemas.microsoft.com/office/drawing/2014/main" id="{AA746C8A-FCB9-43D6-B12C-79E0980867EC}"/>
              </a:ext>
            </a:extLst>
          </p:cNvPr>
          <p:cNvSpPr/>
          <p:nvPr/>
        </p:nvSpPr>
        <p:spPr>
          <a:xfrm>
            <a:off x="15607371" y="3310429"/>
            <a:ext cx="6394095" cy="6782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55745">
              <a:spcBef>
                <a:spcPts val="1517"/>
              </a:spcBef>
              <a:buClr>
                <a:prstClr val="black"/>
              </a:buClr>
              <a:buSzPts val="1100"/>
              <a:buFont typeface="Arial"/>
            </a:pPr>
            <a:r>
              <a:rPr lang="es-CO" sz="3200" b="1" dirty="0">
                <a:solidFill>
                  <a:srgbClr val="F59700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Parte I, título IV, capítulo IV</a:t>
            </a:r>
          </a:p>
          <a:p>
            <a:pPr algn="ctr" defTabSz="1155745">
              <a:spcBef>
                <a:spcPts val="1517"/>
              </a:spcBef>
              <a:buClr>
                <a:prstClr val="black"/>
              </a:buClr>
              <a:buSzPts val="1100"/>
              <a:buFont typeface="Arial"/>
            </a:pPr>
            <a:r>
              <a:rPr lang="es-CO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Las entidades vigiladas tienen la obligación de contar con un SARLAFT, en donde se establecen las </a:t>
            </a:r>
            <a:r>
              <a:rPr lang="es-ES_tradn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políticas, procedimientos, documentación, estructura organizacional, órganos de control, infraestructura tecnológica, divulgación de información y capacitación.</a:t>
            </a:r>
            <a:endParaRPr lang="es-CO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Arial"/>
              <a:cs typeface="Arial" panose="020B0604020202020204" pitchFamily="34" charset="0"/>
              <a:sym typeface="Arial"/>
            </a:endParaRPr>
          </a:p>
          <a:p>
            <a:pPr algn="ctr" defTabSz="1155745">
              <a:spcBef>
                <a:spcPts val="1517"/>
              </a:spcBef>
              <a:buClr>
                <a:prstClr val="black"/>
              </a:buClr>
              <a:buSzPts val="1100"/>
            </a:pPr>
            <a:endParaRPr lang="es-CO" sz="3224" b="1" dirty="0">
              <a:solidFill>
                <a:srgbClr val="7030A0"/>
              </a:solidFill>
              <a:latin typeface="+mj-lt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 defTabSz="1155745">
              <a:spcBef>
                <a:spcPts val="1517"/>
              </a:spcBef>
              <a:buClr>
                <a:prstClr val="black"/>
              </a:buClr>
              <a:buSzPts val="1100"/>
            </a:pPr>
            <a:endParaRPr lang="es-CO" sz="3224" b="1" dirty="0">
              <a:solidFill>
                <a:srgbClr val="7030A0"/>
              </a:solidFill>
              <a:latin typeface="+mj-lt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 defTabSz="1155745">
              <a:spcBef>
                <a:spcPts val="1517"/>
              </a:spcBef>
              <a:buClr>
                <a:prstClr val="black"/>
              </a:buClr>
              <a:buSzPts val="1100"/>
            </a:pPr>
            <a:endParaRPr lang="es-CO" sz="3224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1" name="Shape 66">
            <a:extLst>
              <a:ext uri="{FF2B5EF4-FFF2-40B4-BE49-F238E27FC236}">
                <a16:creationId xmlns:a16="http://schemas.microsoft.com/office/drawing/2014/main" id="{6038B295-3CF7-4877-87D2-C1BEE84E25EC}"/>
              </a:ext>
            </a:extLst>
          </p:cNvPr>
          <p:cNvSpPr txBox="1">
            <a:spLocks/>
          </p:cNvSpPr>
          <p:nvPr/>
        </p:nvSpPr>
        <p:spPr>
          <a:xfrm>
            <a:off x="1426826" y="5120012"/>
            <a:ext cx="6161905" cy="1726979"/>
          </a:xfrm>
          <a:prstGeom prst="rect">
            <a:avLst/>
          </a:prstGeom>
        </p:spPr>
        <p:txBody>
          <a:bodyPr spcFirstLastPara="1" wrap="square" lIns="231120" tIns="231120" rIns="231120" bIns="23112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155745">
              <a:spcBef>
                <a:spcPts val="1517"/>
              </a:spcBef>
              <a:buClr>
                <a:prstClr val="black"/>
              </a:buClr>
              <a:buSzPts val="1100"/>
            </a:pPr>
            <a:endParaRPr lang="es-CO" sz="256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 defTabSz="1155745">
              <a:spcBef>
                <a:spcPts val="1517"/>
              </a:spcBef>
              <a:buClr>
                <a:prstClr val="black"/>
              </a:buClr>
              <a:buSzPts val="1100"/>
            </a:pPr>
            <a:endParaRPr lang="es-CO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 defTabSz="1155745">
              <a:spcBef>
                <a:spcPts val="1517"/>
              </a:spcBef>
              <a:buClr>
                <a:prstClr val="black"/>
              </a:buClr>
              <a:buSzPts val="1100"/>
            </a:pPr>
            <a:r>
              <a:rPr lang="es-CO" sz="3200" b="1" dirty="0">
                <a:solidFill>
                  <a:srgbClr val="758B00"/>
                </a:solidFill>
                <a:latin typeface="+mj-lt"/>
                <a:cs typeface="Arial" panose="020B0604020202020204" pitchFamily="34" charset="0"/>
              </a:rPr>
              <a:t>Artículo 102</a:t>
            </a:r>
          </a:p>
          <a:p>
            <a:pPr algn="ctr" defTabSz="1155745">
              <a:spcBef>
                <a:spcPts val="1517"/>
              </a:spcBef>
              <a:buClr>
                <a:prstClr val="black"/>
              </a:buClr>
              <a:buSzPts val="1100"/>
            </a:pPr>
            <a:r>
              <a:rPr lang="es-CO" sz="3200" dirty="0">
                <a:latin typeface="+mj-lt"/>
                <a:cs typeface="Arial" panose="020B0604020202020204" pitchFamily="34" charset="0"/>
              </a:rPr>
              <a:t>Las instituciones sometidas al control y vigilancia de la Superintendencia Financiera estarán obligadas a adoptar medidas de control orientadas a evitar que en la realización de sus operaciones puedan ser utilizadas como instrumento para el Lavado de Activos o la Financiación del Terrorismo.</a:t>
            </a:r>
            <a:endParaRPr lang="es-CO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 defTabSz="1155745">
              <a:spcBef>
                <a:spcPts val="1517"/>
              </a:spcBef>
              <a:buClr>
                <a:prstClr val="black"/>
              </a:buClr>
              <a:buSzPts val="1100"/>
            </a:pPr>
            <a:endParaRPr lang="es-ES" sz="3224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" name="Marcador de número de diapositiva 5">
            <a:extLst>
              <a:ext uri="{FF2B5EF4-FFF2-40B4-BE49-F238E27FC236}">
                <a16:creationId xmlns:a16="http://schemas.microsoft.com/office/drawing/2014/main" id="{95321842-AC15-4B77-8C5B-2481E4A35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5153" y="9029450"/>
            <a:ext cx="5125186" cy="6813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621A4-F840-4FB5-ADAC-B68FE90EA2B3}" type="slidenum">
              <a:rPr lang="es-CO" smtClean="0"/>
              <a:pPr/>
              <a:t>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10505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51F1A39-D3A2-4824-BA13-1040BA501DF6}"/>
              </a:ext>
            </a:extLst>
          </p:cNvPr>
          <p:cNvSpPr/>
          <p:nvPr/>
        </p:nvSpPr>
        <p:spPr>
          <a:xfrm>
            <a:off x="12157091" y="2602524"/>
            <a:ext cx="980738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1155745">
              <a:spcBef>
                <a:spcPts val="1517"/>
              </a:spcBef>
              <a:buClr>
                <a:srgbClr val="99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CO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Establece los parámetros mínimos que deben tener en cuenta las entidades al diseñar su sistema de administración de riesgos LA/FT, el cual es administrado de manera autónoma, observando los requisitos mínimos y teniendo en cuenta los diferentes factores de riesgo.</a:t>
            </a:r>
          </a:p>
          <a:p>
            <a:pPr marL="457200" indent="-457200" algn="just" defTabSz="1155745">
              <a:spcBef>
                <a:spcPts val="1517"/>
              </a:spcBef>
              <a:buClr>
                <a:srgbClr val="990000"/>
              </a:buClr>
              <a:buSzPct val="100000"/>
              <a:buFont typeface="Arial" panose="020B0604020202020204" pitchFamily="34" charset="0"/>
              <a:buChar char="•"/>
            </a:pPr>
            <a:endParaRPr lang="es-CO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457200" indent="-457200" algn="just" defTabSz="1155745">
              <a:spcBef>
                <a:spcPts val="1517"/>
              </a:spcBef>
              <a:buClr>
                <a:srgbClr val="99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CO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Dentro de los procedimientos que debe observar cada entidad en desarrollo de su SARLAFT, se encuentra el </a:t>
            </a:r>
            <a:r>
              <a:rPr lang="es-CO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conocimiento del cliente</a:t>
            </a:r>
            <a:r>
              <a:rPr lang="es-CO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s-CO" sz="2275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03F1539D-4953-4327-872D-4DCF96FB6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994" y="0"/>
            <a:ext cx="11361582" cy="2331459"/>
          </a:xfrm>
        </p:spPr>
        <p:txBody>
          <a:bodyPr/>
          <a:lstStyle/>
          <a:p>
            <a:r>
              <a:rPr lang="es-CO" dirty="0"/>
              <a:t>SARLAFT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0FC92422-8B54-4EDB-9D91-EEA4361FC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5153" y="9029450"/>
            <a:ext cx="5125186" cy="6813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621A4-F840-4FB5-ADAC-B68FE90EA2B3}" type="slidenum">
              <a:rPr lang="es-CO" smtClean="0"/>
              <a:pPr/>
              <a:t>6</a:t>
            </a:fld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96C68B0-14E9-43C7-B6A8-945FA2EB07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04"/>
          <a:stretch/>
        </p:blipFill>
        <p:spPr>
          <a:xfrm>
            <a:off x="0" y="-1"/>
            <a:ext cx="11379994" cy="975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65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nut 26">
            <a:extLst>
              <a:ext uri="{FF2B5EF4-FFF2-40B4-BE49-F238E27FC236}">
                <a16:creationId xmlns:a16="http://schemas.microsoft.com/office/drawing/2014/main" id="{10A4A43D-A671-4876-B33E-DDA67E49E843}"/>
              </a:ext>
            </a:extLst>
          </p:cNvPr>
          <p:cNvSpPr/>
          <p:nvPr/>
        </p:nvSpPr>
        <p:spPr>
          <a:xfrm>
            <a:off x="2607036" y="2685090"/>
            <a:ext cx="6515205" cy="6515205"/>
          </a:xfrm>
          <a:prstGeom prst="donut">
            <a:avLst>
              <a:gd name="adj" fmla="val 3785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27" tIns="65013" rIns="130027" bIns="650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4368">
              <a:solidFill>
                <a:schemeClr val="tx1"/>
              </a:solidFill>
              <a:latin typeface="+mj-l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DF7D421-5F40-4AAA-840F-7900FD487C75}"/>
              </a:ext>
            </a:extLst>
          </p:cNvPr>
          <p:cNvSpPr txBox="1"/>
          <p:nvPr/>
        </p:nvSpPr>
        <p:spPr>
          <a:xfrm>
            <a:off x="10548902" y="5063660"/>
            <a:ext cx="114146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150" indent="-352150" algn="just">
              <a:buClr>
                <a:srgbClr val="758B00"/>
              </a:buClr>
              <a:buFont typeface="Arial" panose="020B0604020202020204" pitchFamily="34" charset="0"/>
              <a:buChar char="•"/>
            </a:pPr>
            <a:r>
              <a:rPr lang="es-CO" sz="3200" dirty="0">
                <a:latin typeface="+mj-lt"/>
                <a:cs typeface="Arial" panose="020B0604020202020204" pitchFamily="34" charset="0"/>
              </a:rPr>
              <a:t>La negativa en la prestación de servicios o en el ofrecimiento de productos deberá fundamentarse en causas objetivas y no podrá establecerse tratamiento diferente injustificado a los consumidores financieros</a:t>
            </a:r>
            <a:endParaRPr lang="es-ES_tradnl" altLang="ko-KR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Donut 77">
            <a:extLst>
              <a:ext uri="{FF2B5EF4-FFF2-40B4-BE49-F238E27FC236}">
                <a16:creationId xmlns:a16="http://schemas.microsoft.com/office/drawing/2014/main" id="{3C69E8E9-537C-46BF-A0BB-7E8313CA9FA1}"/>
              </a:ext>
            </a:extLst>
          </p:cNvPr>
          <p:cNvSpPr/>
          <p:nvPr/>
        </p:nvSpPr>
        <p:spPr>
          <a:xfrm>
            <a:off x="3226339" y="3207241"/>
            <a:ext cx="5316416" cy="5316416"/>
          </a:xfrm>
          <a:prstGeom prst="donut">
            <a:avLst>
              <a:gd name="adj" fmla="val 37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27" tIns="65013" rIns="130027" bIns="650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4368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Oval 78">
            <a:extLst>
              <a:ext uri="{FF2B5EF4-FFF2-40B4-BE49-F238E27FC236}">
                <a16:creationId xmlns:a16="http://schemas.microsoft.com/office/drawing/2014/main" id="{9DFE60FD-2EEE-4728-8BC0-C456DFBD6391}"/>
              </a:ext>
            </a:extLst>
          </p:cNvPr>
          <p:cNvSpPr/>
          <p:nvPr/>
        </p:nvSpPr>
        <p:spPr>
          <a:xfrm>
            <a:off x="3388237" y="4254531"/>
            <a:ext cx="4831630" cy="32424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27" tIns="65013" rIns="130027" bIns="650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altLang="ko-KR" sz="2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Artículo 3 </a:t>
            </a:r>
          </a:p>
          <a:p>
            <a:pPr algn="ctr"/>
            <a:r>
              <a:rPr lang="es-CO" altLang="ko-KR" sz="2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Ley 1328 de 2010:</a:t>
            </a:r>
          </a:p>
          <a:p>
            <a:pPr algn="ctr"/>
            <a:r>
              <a:rPr lang="es-CO" altLang="ko-KR" sz="2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Principios que rigen las relaciones entre los consumidores financieros y las entidades vigiladas</a:t>
            </a:r>
            <a:endParaRPr lang="ko-KR" altLang="en-US" sz="28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4C820766-52B3-434D-A82E-A6506BF7D21A}"/>
              </a:ext>
            </a:extLst>
          </p:cNvPr>
          <p:cNvGrpSpPr/>
          <p:nvPr/>
        </p:nvGrpSpPr>
        <p:grpSpPr>
          <a:xfrm>
            <a:off x="2200676" y="3764812"/>
            <a:ext cx="1696991" cy="1817008"/>
            <a:chOff x="2200676" y="3764812"/>
            <a:chExt cx="1696991" cy="1817008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1B358FC5-B687-4339-A219-C8FB5B0983E4}"/>
                </a:ext>
              </a:extLst>
            </p:cNvPr>
            <p:cNvSpPr/>
            <p:nvPr/>
          </p:nvSpPr>
          <p:spPr>
            <a:xfrm>
              <a:off x="2200676" y="3784997"/>
              <a:ext cx="1632219" cy="16596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1108A7DD-657C-4CDD-9A5E-B4FB35B413DF}"/>
                </a:ext>
              </a:extLst>
            </p:cNvPr>
            <p:cNvGrpSpPr/>
            <p:nvPr/>
          </p:nvGrpSpPr>
          <p:grpSpPr>
            <a:xfrm>
              <a:off x="2226285" y="3764812"/>
              <a:ext cx="1671382" cy="1817008"/>
              <a:chOff x="2865194" y="1949657"/>
              <a:chExt cx="734287" cy="798264"/>
            </a:xfrm>
          </p:grpSpPr>
          <p:sp>
            <p:nvSpPr>
              <p:cNvPr id="56" name="Oval 68">
                <a:extLst>
                  <a:ext uri="{FF2B5EF4-FFF2-40B4-BE49-F238E27FC236}">
                    <a16:creationId xmlns:a16="http://schemas.microsoft.com/office/drawing/2014/main" id="{64BAFF72-CD23-4EDE-9661-C8EB96965BB0}"/>
                  </a:ext>
                </a:extLst>
              </p:cNvPr>
              <p:cNvSpPr/>
              <p:nvPr/>
            </p:nvSpPr>
            <p:spPr>
              <a:xfrm>
                <a:off x="2871514" y="1999168"/>
                <a:ext cx="687369" cy="649077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0027" tIns="65013" rIns="130027" bIns="6501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CO" altLang="ko-KR" sz="1800" b="1" dirty="0">
                    <a:solidFill>
                      <a:schemeClr val="tx1"/>
                    </a:solidFill>
                    <a:latin typeface="+mj-lt"/>
                  </a:rPr>
                  <a:t>Debida diligencia</a:t>
                </a:r>
                <a:endParaRPr lang="ko-KR" altLang="en-US" sz="18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grpSp>
            <p:nvGrpSpPr>
              <p:cNvPr id="29" name="Group 43">
                <a:extLst>
                  <a:ext uri="{FF2B5EF4-FFF2-40B4-BE49-F238E27FC236}">
                    <a16:creationId xmlns:a16="http://schemas.microsoft.com/office/drawing/2014/main" id="{63CC9E49-2A05-4306-9B21-88E5863CE511}"/>
                  </a:ext>
                </a:extLst>
              </p:cNvPr>
              <p:cNvGrpSpPr/>
              <p:nvPr/>
            </p:nvGrpSpPr>
            <p:grpSpPr>
              <a:xfrm rot="19298212" flipH="1">
                <a:off x="2865194" y="1949657"/>
                <a:ext cx="734287" cy="798264"/>
                <a:chOff x="5093002" y="2426934"/>
                <a:chExt cx="2232248" cy="2426738"/>
              </a:xfrm>
              <a:solidFill>
                <a:srgbClr val="00A1D8"/>
              </a:solidFill>
            </p:grpSpPr>
            <p:sp>
              <p:nvSpPr>
                <p:cNvPr id="35" name="Oval 1">
                  <a:extLst>
                    <a:ext uri="{FF2B5EF4-FFF2-40B4-BE49-F238E27FC236}">
                      <a16:creationId xmlns:a16="http://schemas.microsoft.com/office/drawing/2014/main" id="{E383526E-5EFF-48B4-947E-544FC1A1614A}"/>
                    </a:ext>
                  </a:extLst>
                </p:cNvPr>
                <p:cNvSpPr/>
                <p:nvPr/>
              </p:nvSpPr>
              <p:spPr>
                <a:xfrm flipH="1">
                  <a:off x="5625822" y="4659217"/>
                  <a:ext cx="1166608" cy="194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4368">
                    <a:latin typeface="+mj-lt"/>
                  </a:endParaRPr>
                </a:p>
              </p:txBody>
            </p:sp>
            <p:sp>
              <p:nvSpPr>
                <p:cNvPr id="31" name="Block Arc 59">
                  <a:extLst>
                    <a:ext uri="{FF2B5EF4-FFF2-40B4-BE49-F238E27FC236}">
                      <a16:creationId xmlns:a16="http://schemas.microsoft.com/office/drawing/2014/main" id="{2FA3AE8B-4AAF-4CD5-B3F9-F27DBB963263}"/>
                    </a:ext>
                  </a:extLst>
                </p:cNvPr>
                <p:cNvSpPr/>
                <p:nvPr/>
              </p:nvSpPr>
              <p:spPr>
                <a:xfrm>
                  <a:off x="5093002" y="2426934"/>
                  <a:ext cx="2232248" cy="2232248"/>
                </a:xfrm>
                <a:prstGeom prst="blockArc">
                  <a:avLst>
                    <a:gd name="adj1" fmla="val 7222187"/>
                    <a:gd name="adj2" fmla="val 3660514"/>
                    <a:gd name="adj3" fmla="val 8104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30027" tIns="65013" rIns="130027" bIns="6501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4368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</p:grp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C414DAF5-0156-4399-A5B2-101A75CC632C}"/>
              </a:ext>
            </a:extLst>
          </p:cNvPr>
          <p:cNvGrpSpPr/>
          <p:nvPr/>
        </p:nvGrpSpPr>
        <p:grpSpPr>
          <a:xfrm>
            <a:off x="5079845" y="1837294"/>
            <a:ext cx="2413497" cy="1817008"/>
            <a:chOff x="5079845" y="1837294"/>
            <a:chExt cx="2413497" cy="1817008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B539D71D-F151-48F4-ABCD-1E1D9297DA21}"/>
                </a:ext>
              </a:extLst>
            </p:cNvPr>
            <p:cNvSpPr/>
            <p:nvPr/>
          </p:nvSpPr>
          <p:spPr>
            <a:xfrm>
              <a:off x="5470481" y="1847081"/>
              <a:ext cx="1632219" cy="16596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4927019A-FEEE-44B6-B400-0CC5FC786CE9}"/>
                </a:ext>
              </a:extLst>
            </p:cNvPr>
            <p:cNvGrpSpPr/>
            <p:nvPr/>
          </p:nvGrpSpPr>
          <p:grpSpPr>
            <a:xfrm>
              <a:off x="5079845" y="1837294"/>
              <a:ext cx="2413497" cy="1817008"/>
              <a:chOff x="4118847" y="1102843"/>
              <a:chExt cx="1060320" cy="798264"/>
            </a:xfrm>
          </p:grpSpPr>
          <p:sp>
            <p:nvSpPr>
              <p:cNvPr id="50" name="Oval 64">
                <a:extLst>
                  <a:ext uri="{FF2B5EF4-FFF2-40B4-BE49-F238E27FC236}">
                    <a16:creationId xmlns:a16="http://schemas.microsoft.com/office/drawing/2014/main" id="{AD689A28-48FD-4E50-BED1-C2C94771E7C0}"/>
                  </a:ext>
                </a:extLst>
              </p:cNvPr>
              <p:cNvSpPr/>
              <p:nvPr/>
            </p:nvSpPr>
            <p:spPr>
              <a:xfrm>
                <a:off x="4118847" y="1165958"/>
                <a:ext cx="1060320" cy="618692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0027" tIns="65013" rIns="130027" bIns="6501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CO" altLang="ko-KR" sz="1800" b="1" dirty="0">
                    <a:solidFill>
                      <a:schemeClr val="tx1"/>
                    </a:solidFill>
                    <a:latin typeface="+mj-lt"/>
                  </a:rPr>
                  <a:t>Transparencia</a:t>
                </a:r>
                <a:endParaRPr lang="ko-KR" altLang="en-US" sz="18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grpSp>
            <p:nvGrpSpPr>
              <p:cNvPr id="36" name="Group 44">
                <a:extLst>
                  <a:ext uri="{FF2B5EF4-FFF2-40B4-BE49-F238E27FC236}">
                    <a16:creationId xmlns:a16="http://schemas.microsoft.com/office/drawing/2014/main" id="{3C4EFF63-0CE3-4F45-BB6C-B0FEC704A51C}"/>
                  </a:ext>
                </a:extLst>
              </p:cNvPr>
              <p:cNvGrpSpPr/>
              <p:nvPr/>
            </p:nvGrpSpPr>
            <p:grpSpPr>
              <a:xfrm rot="1800000" flipH="1">
                <a:off x="4265871" y="1102843"/>
                <a:ext cx="734287" cy="798264"/>
                <a:chOff x="5093002" y="2426934"/>
                <a:chExt cx="2232248" cy="2426738"/>
              </a:xfrm>
              <a:solidFill>
                <a:srgbClr val="EE2121"/>
              </a:solidFill>
            </p:grpSpPr>
            <p:sp>
              <p:nvSpPr>
                <p:cNvPr id="42" name="Oval 1">
                  <a:extLst>
                    <a:ext uri="{FF2B5EF4-FFF2-40B4-BE49-F238E27FC236}">
                      <a16:creationId xmlns:a16="http://schemas.microsoft.com/office/drawing/2014/main" id="{A4CBEA25-0A1A-408D-8EED-3645EC97B06A}"/>
                    </a:ext>
                  </a:extLst>
                </p:cNvPr>
                <p:cNvSpPr/>
                <p:nvPr/>
              </p:nvSpPr>
              <p:spPr>
                <a:xfrm flipH="1">
                  <a:off x="5625822" y="4659217"/>
                  <a:ext cx="1166608" cy="194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275" b="1">
                    <a:latin typeface="+mj-lt"/>
                  </a:endParaRPr>
                </a:p>
              </p:txBody>
            </p:sp>
            <p:sp>
              <p:nvSpPr>
                <p:cNvPr id="38" name="Block Arc 53">
                  <a:extLst>
                    <a:ext uri="{FF2B5EF4-FFF2-40B4-BE49-F238E27FC236}">
                      <a16:creationId xmlns:a16="http://schemas.microsoft.com/office/drawing/2014/main" id="{41A6E815-601B-47F5-AA3E-BC0A607A7A11}"/>
                    </a:ext>
                  </a:extLst>
                </p:cNvPr>
                <p:cNvSpPr/>
                <p:nvPr/>
              </p:nvSpPr>
              <p:spPr>
                <a:xfrm>
                  <a:off x="5093002" y="2426934"/>
                  <a:ext cx="2232248" cy="2232248"/>
                </a:xfrm>
                <a:prstGeom prst="blockArc">
                  <a:avLst>
                    <a:gd name="adj1" fmla="val 7222187"/>
                    <a:gd name="adj2" fmla="val 3660514"/>
                    <a:gd name="adj3" fmla="val 8104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30027" tIns="65013" rIns="130027" bIns="6501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275" b="1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</p:grp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88B17B66-1C72-45B9-A160-42199F5BC6D9}"/>
              </a:ext>
            </a:extLst>
          </p:cNvPr>
          <p:cNvGrpSpPr/>
          <p:nvPr/>
        </p:nvGrpSpPr>
        <p:grpSpPr>
          <a:xfrm>
            <a:off x="8298099" y="4542609"/>
            <a:ext cx="1840259" cy="1671383"/>
            <a:chOff x="8298099" y="4542609"/>
            <a:chExt cx="1840259" cy="1671383"/>
          </a:xfrm>
        </p:grpSpPr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C8AC952E-702B-41C0-B091-3F79928E55FE}"/>
                </a:ext>
              </a:extLst>
            </p:cNvPr>
            <p:cNvSpPr/>
            <p:nvPr/>
          </p:nvSpPr>
          <p:spPr>
            <a:xfrm>
              <a:off x="8463093" y="4546752"/>
              <a:ext cx="1632219" cy="16596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0F4B569A-4E73-4FC1-9ED4-2F15BAF4679B}"/>
                </a:ext>
              </a:extLst>
            </p:cNvPr>
            <p:cNvGrpSpPr/>
            <p:nvPr/>
          </p:nvGrpSpPr>
          <p:grpSpPr>
            <a:xfrm>
              <a:off x="8298099" y="4542609"/>
              <a:ext cx="1840259" cy="1671383"/>
              <a:chOff x="5532717" y="2291365"/>
              <a:chExt cx="808479" cy="734287"/>
            </a:xfrm>
          </p:grpSpPr>
          <p:sp>
            <p:nvSpPr>
              <p:cNvPr id="57" name="Oval 69">
                <a:extLst>
                  <a:ext uri="{FF2B5EF4-FFF2-40B4-BE49-F238E27FC236}">
                    <a16:creationId xmlns:a16="http://schemas.microsoft.com/office/drawing/2014/main" id="{2BFB4AF1-4079-4412-85AD-0945E8C228D2}"/>
                  </a:ext>
                </a:extLst>
              </p:cNvPr>
              <p:cNvSpPr/>
              <p:nvPr/>
            </p:nvSpPr>
            <p:spPr>
              <a:xfrm>
                <a:off x="5596708" y="2320270"/>
                <a:ext cx="744488" cy="67213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0027" tIns="65013" rIns="130027" bIns="6501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CO" altLang="ko-KR" sz="1800" b="1" dirty="0">
                    <a:solidFill>
                      <a:schemeClr val="tx1"/>
                    </a:solidFill>
                    <a:latin typeface="+mj-lt"/>
                  </a:rPr>
                  <a:t>Libertad de elección</a:t>
                </a:r>
                <a:endParaRPr lang="ko-KR" altLang="en-US" sz="18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grpSp>
            <p:nvGrpSpPr>
              <p:cNvPr id="43" name="Group 45">
                <a:extLst>
                  <a:ext uri="{FF2B5EF4-FFF2-40B4-BE49-F238E27FC236}">
                    <a16:creationId xmlns:a16="http://schemas.microsoft.com/office/drawing/2014/main" id="{F82C8A68-6A73-41E9-ADC1-11807C2D6D90}"/>
                  </a:ext>
                </a:extLst>
              </p:cNvPr>
              <p:cNvGrpSpPr/>
              <p:nvPr/>
            </p:nvGrpSpPr>
            <p:grpSpPr>
              <a:xfrm rot="5166324" flipH="1">
                <a:off x="5564696" y="2259386"/>
                <a:ext cx="734287" cy="798245"/>
                <a:chOff x="5093002" y="2426934"/>
                <a:chExt cx="2232248" cy="2426681"/>
              </a:xfrm>
              <a:solidFill>
                <a:srgbClr val="758B00"/>
              </a:solidFill>
            </p:grpSpPr>
            <p:sp>
              <p:nvSpPr>
                <p:cNvPr id="49" name="Oval 1">
                  <a:extLst>
                    <a:ext uri="{FF2B5EF4-FFF2-40B4-BE49-F238E27FC236}">
                      <a16:creationId xmlns:a16="http://schemas.microsoft.com/office/drawing/2014/main" id="{647FCA3F-F8C5-4F9C-B438-919187A6442B}"/>
                    </a:ext>
                  </a:extLst>
                </p:cNvPr>
                <p:cNvSpPr/>
                <p:nvPr/>
              </p:nvSpPr>
              <p:spPr>
                <a:xfrm flipH="1">
                  <a:off x="5625822" y="4659160"/>
                  <a:ext cx="1166608" cy="194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4368">
                    <a:latin typeface="+mj-lt"/>
                  </a:endParaRPr>
                </a:p>
              </p:txBody>
            </p:sp>
            <p:sp>
              <p:nvSpPr>
                <p:cNvPr id="45" name="Block Arc 47">
                  <a:extLst>
                    <a:ext uri="{FF2B5EF4-FFF2-40B4-BE49-F238E27FC236}">
                      <a16:creationId xmlns:a16="http://schemas.microsoft.com/office/drawing/2014/main" id="{4FA63B14-A873-480D-A176-DB70046A8A1A}"/>
                    </a:ext>
                  </a:extLst>
                </p:cNvPr>
                <p:cNvSpPr/>
                <p:nvPr/>
              </p:nvSpPr>
              <p:spPr>
                <a:xfrm>
                  <a:off x="5093002" y="2426934"/>
                  <a:ext cx="2232248" cy="2232248"/>
                </a:xfrm>
                <a:prstGeom prst="blockArc">
                  <a:avLst>
                    <a:gd name="adj1" fmla="val 7222187"/>
                    <a:gd name="adj2" fmla="val 3660514"/>
                    <a:gd name="adj3" fmla="val 8104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30027" tIns="65013" rIns="130027" bIns="6501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4368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</p:grp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99235D9-D48F-4B7D-B324-86279095BDD5}"/>
              </a:ext>
            </a:extLst>
          </p:cNvPr>
          <p:cNvGrpSpPr/>
          <p:nvPr/>
        </p:nvGrpSpPr>
        <p:grpSpPr>
          <a:xfrm>
            <a:off x="2299310" y="7366312"/>
            <a:ext cx="2002831" cy="1706361"/>
            <a:chOff x="2299310" y="7366312"/>
            <a:chExt cx="2002831" cy="1706361"/>
          </a:xfrm>
        </p:grpSpPr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1CD01315-2708-466A-A074-8D3D9DD53AC5}"/>
                </a:ext>
              </a:extLst>
            </p:cNvPr>
            <p:cNvSpPr/>
            <p:nvPr/>
          </p:nvSpPr>
          <p:spPr>
            <a:xfrm>
              <a:off x="2486289" y="7413059"/>
              <a:ext cx="1632219" cy="16596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CEA34A94-0DA1-4979-9BCD-AB05D17DDEDF}"/>
                </a:ext>
              </a:extLst>
            </p:cNvPr>
            <p:cNvGrpSpPr/>
            <p:nvPr/>
          </p:nvGrpSpPr>
          <p:grpSpPr>
            <a:xfrm>
              <a:off x="2299310" y="7366312"/>
              <a:ext cx="2002831" cy="1671383"/>
              <a:chOff x="2897276" y="3531899"/>
              <a:chExt cx="879902" cy="734287"/>
            </a:xfrm>
          </p:grpSpPr>
          <p:sp>
            <p:nvSpPr>
              <p:cNvPr id="55" name="Oval 67">
                <a:extLst>
                  <a:ext uri="{FF2B5EF4-FFF2-40B4-BE49-F238E27FC236}">
                    <a16:creationId xmlns:a16="http://schemas.microsoft.com/office/drawing/2014/main" id="{6E48AF79-EE7F-4D7C-8E86-9738242B2B3D}"/>
                  </a:ext>
                </a:extLst>
              </p:cNvPr>
              <p:cNvSpPr/>
              <p:nvPr/>
            </p:nvSpPr>
            <p:spPr>
              <a:xfrm>
                <a:off x="2897276" y="3581817"/>
                <a:ext cx="879902" cy="65526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0027" tIns="65013" rIns="130027" bIns="6501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CO" altLang="ko-KR" sz="1800" b="1" dirty="0">
                    <a:solidFill>
                      <a:schemeClr val="tx1"/>
                    </a:solidFill>
                    <a:latin typeface="+mj-lt"/>
                  </a:rPr>
                  <a:t>Educación para el consumidor</a:t>
                </a:r>
                <a:endParaRPr lang="ko-KR" altLang="en-US" sz="18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grpSp>
            <p:nvGrpSpPr>
              <p:cNvPr id="8" name="Group 25">
                <a:extLst>
                  <a:ext uri="{FF2B5EF4-FFF2-40B4-BE49-F238E27FC236}">
                    <a16:creationId xmlns:a16="http://schemas.microsoft.com/office/drawing/2014/main" id="{6C6467A1-839B-4C02-81FE-5E3A02B89CD4}"/>
                  </a:ext>
                </a:extLst>
              </p:cNvPr>
              <p:cNvGrpSpPr/>
              <p:nvPr/>
            </p:nvGrpSpPr>
            <p:grpSpPr>
              <a:xfrm rot="14149025">
                <a:off x="2996546" y="3499911"/>
                <a:ext cx="734287" cy="798264"/>
                <a:chOff x="5093002" y="2426934"/>
                <a:chExt cx="2232248" cy="2426738"/>
              </a:xfrm>
              <a:solidFill>
                <a:srgbClr val="F59700"/>
              </a:solidFill>
            </p:grpSpPr>
            <p:sp>
              <p:nvSpPr>
                <p:cNvPr id="14" name="Oval 1">
                  <a:extLst>
                    <a:ext uri="{FF2B5EF4-FFF2-40B4-BE49-F238E27FC236}">
                      <a16:creationId xmlns:a16="http://schemas.microsoft.com/office/drawing/2014/main" id="{D30F0338-9E25-4A50-A2C6-F3852CABEE90}"/>
                    </a:ext>
                  </a:extLst>
                </p:cNvPr>
                <p:cNvSpPr/>
                <p:nvPr/>
              </p:nvSpPr>
              <p:spPr>
                <a:xfrm flipH="1">
                  <a:off x="5625822" y="4659217"/>
                  <a:ext cx="1166608" cy="194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4368">
                    <a:latin typeface="+mj-lt"/>
                  </a:endParaRPr>
                </a:p>
              </p:txBody>
            </p:sp>
            <p:sp>
              <p:nvSpPr>
                <p:cNvPr id="10" name="Block Arc 24">
                  <a:extLst>
                    <a:ext uri="{FF2B5EF4-FFF2-40B4-BE49-F238E27FC236}">
                      <a16:creationId xmlns:a16="http://schemas.microsoft.com/office/drawing/2014/main" id="{EC6A1B2D-25B6-4D24-84EA-1BD9BC7CA2B1}"/>
                    </a:ext>
                  </a:extLst>
                </p:cNvPr>
                <p:cNvSpPr/>
                <p:nvPr/>
              </p:nvSpPr>
              <p:spPr>
                <a:xfrm>
                  <a:off x="5093002" y="2426934"/>
                  <a:ext cx="2232248" cy="2232248"/>
                </a:xfrm>
                <a:prstGeom prst="blockArc">
                  <a:avLst>
                    <a:gd name="adj1" fmla="val 7222187"/>
                    <a:gd name="adj2" fmla="val 3660514"/>
                    <a:gd name="adj3" fmla="val 8104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30027" tIns="65013" rIns="130027" bIns="6501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4368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</p:grp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993D0D69-5549-4720-80EE-C7B5157BA4FF}"/>
              </a:ext>
            </a:extLst>
          </p:cNvPr>
          <p:cNvGrpSpPr/>
          <p:nvPr/>
        </p:nvGrpSpPr>
        <p:grpSpPr>
          <a:xfrm>
            <a:off x="7086168" y="7257273"/>
            <a:ext cx="1730298" cy="1817008"/>
            <a:chOff x="7086168" y="7257273"/>
            <a:chExt cx="1730298" cy="1817008"/>
          </a:xfrm>
        </p:grpSpPr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FA4FC5FB-5E78-4C3F-BD87-7402B14D1895}"/>
                </a:ext>
              </a:extLst>
            </p:cNvPr>
            <p:cNvSpPr/>
            <p:nvPr/>
          </p:nvSpPr>
          <p:spPr>
            <a:xfrm>
              <a:off x="7160448" y="7386194"/>
              <a:ext cx="1632219" cy="16596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EE17B781-BD01-4226-9335-3C9AE5230D0B}"/>
                </a:ext>
              </a:extLst>
            </p:cNvPr>
            <p:cNvGrpSpPr/>
            <p:nvPr/>
          </p:nvGrpSpPr>
          <p:grpSpPr>
            <a:xfrm>
              <a:off x="7086168" y="7257273"/>
              <a:ext cx="1730298" cy="1817008"/>
              <a:chOff x="5000281" y="3483997"/>
              <a:chExt cx="760170" cy="798264"/>
            </a:xfrm>
          </p:grpSpPr>
          <p:sp>
            <p:nvSpPr>
              <p:cNvPr id="113" name="Oval 65">
                <a:extLst>
                  <a:ext uri="{FF2B5EF4-FFF2-40B4-BE49-F238E27FC236}">
                    <a16:creationId xmlns:a16="http://schemas.microsoft.com/office/drawing/2014/main" id="{232D3028-9BCA-4E8A-861D-0F3168BE34CC}"/>
                  </a:ext>
                </a:extLst>
              </p:cNvPr>
              <p:cNvSpPr/>
              <p:nvPr/>
            </p:nvSpPr>
            <p:spPr>
              <a:xfrm>
                <a:off x="5018576" y="3597238"/>
                <a:ext cx="741875" cy="627818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0027" tIns="65013" rIns="130027" bIns="6501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CO" altLang="ko-KR" sz="1800" b="1" dirty="0">
                    <a:solidFill>
                      <a:schemeClr val="tx1"/>
                    </a:solidFill>
                    <a:latin typeface="+mj-lt"/>
                  </a:rPr>
                  <a:t>Manejo conflictos de interés</a:t>
                </a:r>
                <a:endParaRPr lang="ko-KR" altLang="en-US" sz="18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grpSp>
            <p:nvGrpSpPr>
              <p:cNvPr id="110" name="Group 27">
                <a:extLst>
                  <a:ext uri="{FF2B5EF4-FFF2-40B4-BE49-F238E27FC236}">
                    <a16:creationId xmlns:a16="http://schemas.microsoft.com/office/drawing/2014/main" id="{5C2A7B09-B05C-4467-B985-607896A87094}"/>
                  </a:ext>
                </a:extLst>
              </p:cNvPr>
              <p:cNvGrpSpPr/>
              <p:nvPr/>
            </p:nvGrpSpPr>
            <p:grpSpPr>
              <a:xfrm rot="8179579">
                <a:off x="5000281" y="3483997"/>
                <a:ext cx="734287" cy="798264"/>
                <a:chOff x="5093002" y="2426934"/>
                <a:chExt cx="2232248" cy="2426738"/>
              </a:xfrm>
              <a:solidFill>
                <a:srgbClr val="7030A0"/>
              </a:solidFill>
            </p:grpSpPr>
            <p:sp>
              <p:nvSpPr>
                <p:cNvPr id="111" name="Oval 1">
                  <a:extLst>
                    <a:ext uri="{FF2B5EF4-FFF2-40B4-BE49-F238E27FC236}">
                      <a16:creationId xmlns:a16="http://schemas.microsoft.com/office/drawing/2014/main" id="{73824E67-C543-4B14-A885-963EF45E6474}"/>
                    </a:ext>
                  </a:extLst>
                </p:cNvPr>
                <p:cNvSpPr/>
                <p:nvPr/>
              </p:nvSpPr>
              <p:spPr>
                <a:xfrm flipH="1">
                  <a:off x="5625822" y="4659217"/>
                  <a:ext cx="1166608" cy="194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4368">
                    <a:latin typeface="+mj-lt"/>
                  </a:endParaRPr>
                </a:p>
              </p:txBody>
            </p:sp>
            <p:sp>
              <p:nvSpPr>
                <p:cNvPr id="112" name="Block Arc 29">
                  <a:extLst>
                    <a:ext uri="{FF2B5EF4-FFF2-40B4-BE49-F238E27FC236}">
                      <a16:creationId xmlns:a16="http://schemas.microsoft.com/office/drawing/2014/main" id="{56DFD240-8303-4435-9C11-20B68711B7A3}"/>
                    </a:ext>
                  </a:extLst>
                </p:cNvPr>
                <p:cNvSpPr/>
                <p:nvPr/>
              </p:nvSpPr>
              <p:spPr>
                <a:xfrm>
                  <a:off x="5093002" y="2426934"/>
                  <a:ext cx="2232248" cy="2232248"/>
                </a:xfrm>
                <a:prstGeom prst="blockArc">
                  <a:avLst>
                    <a:gd name="adj1" fmla="val 7222187"/>
                    <a:gd name="adj2" fmla="val 3660514"/>
                    <a:gd name="adj3" fmla="val 8104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30027" tIns="65013" rIns="130027" bIns="6501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4368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48BCF64-BC10-40F6-9FC5-AD26E62B1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Para negar el acceso al sistema financiero deben existir causales objetivas</a:t>
            </a:r>
          </a:p>
        </p:txBody>
      </p:sp>
      <p:sp>
        <p:nvSpPr>
          <p:cNvPr id="37" name="Marcador de número de diapositiva 5">
            <a:extLst>
              <a:ext uri="{FF2B5EF4-FFF2-40B4-BE49-F238E27FC236}">
                <a16:creationId xmlns:a16="http://schemas.microsoft.com/office/drawing/2014/main" id="{9A593E31-3C55-4E1A-BA0D-AC9472C04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5153" y="9029450"/>
            <a:ext cx="5125186" cy="6813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621A4-F840-4FB5-ADAC-B68FE90EA2B3}" type="slidenum">
              <a:rPr lang="es-CO" smtClean="0"/>
              <a:pPr/>
              <a:t>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6807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82282BD-421D-41D3-9335-D22F935B5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 pesar de haber obtenido buenos resultados en la última evaluación del FMI sobre las 40 recomendaciones del GAFI, aún existen algunos retos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E9E6457E-B59D-4A7B-86DF-6D187F37C893}"/>
              </a:ext>
            </a:extLst>
          </p:cNvPr>
          <p:cNvGrpSpPr/>
          <p:nvPr/>
        </p:nvGrpSpPr>
        <p:grpSpPr>
          <a:xfrm>
            <a:off x="3525346" y="3388662"/>
            <a:ext cx="15530005" cy="5947334"/>
            <a:chOff x="4778470" y="4244413"/>
            <a:chExt cx="13440947" cy="4912286"/>
          </a:xfrm>
        </p:grpSpPr>
        <p:sp>
          <p:nvSpPr>
            <p:cNvPr id="4" name="Rectangle 25"/>
            <p:cNvSpPr>
              <a:spLocks noChangeArrowheads="1"/>
            </p:cNvSpPr>
            <p:nvPr/>
          </p:nvSpPr>
          <p:spPr bwMode="auto">
            <a:xfrm>
              <a:off x="4780095" y="8258131"/>
              <a:ext cx="12999433" cy="73547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7520" tIns="48760" rIns="97520" bIns="487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5" name="Rectangle 26"/>
            <p:cNvSpPr>
              <a:spLocks noChangeArrowheads="1"/>
            </p:cNvSpPr>
            <p:nvPr/>
          </p:nvSpPr>
          <p:spPr bwMode="auto">
            <a:xfrm>
              <a:off x="4778470" y="7522660"/>
              <a:ext cx="13002683" cy="73547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7520" tIns="48760" rIns="97520" bIns="487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6" name="Rectangle 27"/>
            <p:cNvSpPr>
              <a:spLocks noChangeArrowheads="1"/>
            </p:cNvSpPr>
            <p:nvPr/>
          </p:nvSpPr>
          <p:spPr bwMode="auto">
            <a:xfrm>
              <a:off x="4778470" y="6670761"/>
              <a:ext cx="13002683" cy="831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7520" tIns="48760" rIns="97520" bIns="487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7" name="Rectangle 28"/>
            <p:cNvSpPr>
              <a:spLocks noChangeArrowheads="1"/>
            </p:cNvSpPr>
            <p:nvPr/>
          </p:nvSpPr>
          <p:spPr bwMode="auto">
            <a:xfrm>
              <a:off x="4797805" y="6037231"/>
              <a:ext cx="12999433" cy="73701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7520" tIns="48760" rIns="97520" bIns="487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9" name="Rectangle 34"/>
            <p:cNvSpPr>
              <a:spLocks noChangeArrowheads="1"/>
            </p:cNvSpPr>
            <p:nvPr/>
          </p:nvSpPr>
          <p:spPr bwMode="auto">
            <a:xfrm>
              <a:off x="4780095" y="7462654"/>
              <a:ext cx="12999433" cy="8616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7520" tIns="48760" rIns="97520" bIns="487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0" name="Rectangle 36"/>
            <p:cNvSpPr>
              <a:spLocks noChangeArrowheads="1"/>
            </p:cNvSpPr>
            <p:nvPr/>
          </p:nvSpPr>
          <p:spPr bwMode="auto">
            <a:xfrm>
              <a:off x="4778470" y="8258131"/>
              <a:ext cx="13002683" cy="84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7520" tIns="48760" rIns="97520" bIns="487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2" name="Rectangle 38"/>
            <p:cNvSpPr>
              <a:spLocks noChangeArrowheads="1"/>
            </p:cNvSpPr>
            <p:nvPr/>
          </p:nvSpPr>
          <p:spPr bwMode="auto">
            <a:xfrm>
              <a:off x="4784497" y="9072073"/>
              <a:ext cx="12990633" cy="84626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7520" tIns="48760" rIns="97520" bIns="487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3" name="Rectangle 70"/>
            <p:cNvSpPr>
              <a:spLocks noChangeArrowheads="1"/>
            </p:cNvSpPr>
            <p:nvPr/>
          </p:nvSpPr>
          <p:spPr bwMode="auto">
            <a:xfrm>
              <a:off x="4778470" y="8916669"/>
              <a:ext cx="13002683" cy="155404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7520" tIns="48760" rIns="97520" bIns="487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4" name="Rectangle 71"/>
            <p:cNvSpPr>
              <a:spLocks noChangeArrowheads="1"/>
            </p:cNvSpPr>
            <p:nvPr/>
          </p:nvSpPr>
          <p:spPr bwMode="auto">
            <a:xfrm>
              <a:off x="4778471" y="8121192"/>
              <a:ext cx="13002685" cy="13694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7520" tIns="48760" rIns="97520" bIns="487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5" name="Rectangle 72"/>
            <p:cNvSpPr>
              <a:spLocks noChangeArrowheads="1"/>
            </p:cNvSpPr>
            <p:nvPr/>
          </p:nvSpPr>
          <p:spPr bwMode="auto">
            <a:xfrm>
              <a:off x="4780095" y="7345717"/>
              <a:ext cx="12999433" cy="1169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7520" tIns="48760" rIns="97520" bIns="487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6" name="Rectangle 73"/>
            <p:cNvSpPr>
              <a:spLocks noChangeArrowheads="1"/>
            </p:cNvSpPr>
            <p:nvPr/>
          </p:nvSpPr>
          <p:spPr bwMode="auto">
            <a:xfrm>
              <a:off x="4780095" y="6571781"/>
              <a:ext cx="12999433" cy="969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7520" tIns="48760" rIns="97520" bIns="487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8" name="Freeform 75"/>
            <p:cNvSpPr>
              <a:spLocks/>
            </p:cNvSpPr>
            <p:nvPr/>
          </p:nvSpPr>
          <p:spPr bwMode="auto">
            <a:xfrm>
              <a:off x="7794023" y="5816290"/>
              <a:ext cx="7495522" cy="163097"/>
            </a:xfrm>
            <a:custGeom>
              <a:avLst/>
              <a:gdLst>
                <a:gd name="T0" fmla="*/ 0 w 9953"/>
                <a:gd name="T1" fmla="*/ 153 h 425"/>
                <a:gd name="T2" fmla="*/ 4996 w 9953"/>
                <a:gd name="T3" fmla="*/ 425 h 425"/>
                <a:gd name="T4" fmla="*/ 9953 w 9953"/>
                <a:gd name="T5" fmla="*/ 153 h 425"/>
                <a:gd name="T6" fmla="*/ 8416 w 9953"/>
                <a:gd name="T7" fmla="*/ 0 h 425"/>
                <a:gd name="T8" fmla="*/ 1538 w 9953"/>
                <a:gd name="T9" fmla="*/ 0 h 425"/>
                <a:gd name="T10" fmla="*/ 0 w 9953"/>
                <a:gd name="T11" fmla="*/ 153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53" h="425">
                  <a:moveTo>
                    <a:pt x="0" y="153"/>
                  </a:moveTo>
                  <a:lnTo>
                    <a:pt x="4996" y="425"/>
                  </a:lnTo>
                  <a:lnTo>
                    <a:pt x="9953" y="153"/>
                  </a:lnTo>
                  <a:lnTo>
                    <a:pt x="8416" y="0"/>
                  </a:lnTo>
                  <a:lnTo>
                    <a:pt x="1538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990000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20" tIns="48760" rIns="97520" bIns="487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22" name="Freeform 81"/>
            <p:cNvSpPr>
              <a:spLocks/>
            </p:cNvSpPr>
            <p:nvPr/>
          </p:nvSpPr>
          <p:spPr bwMode="auto">
            <a:xfrm>
              <a:off x="6422240" y="6059274"/>
              <a:ext cx="10568446" cy="221565"/>
            </a:xfrm>
            <a:custGeom>
              <a:avLst/>
              <a:gdLst>
                <a:gd name="T0" fmla="*/ 0 w 14033"/>
                <a:gd name="T1" fmla="*/ 354 h 577"/>
                <a:gd name="T2" fmla="*/ 7148 w 14033"/>
                <a:gd name="T3" fmla="*/ 577 h 577"/>
                <a:gd name="T4" fmla="*/ 14033 w 14033"/>
                <a:gd name="T5" fmla="*/ 354 h 577"/>
                <a:gd name="T6" fmla="*/ 13140 w 14033"/>
                <a:gd name="T7" fmla="*/ 0 h 577"/>
                <a:gd name="T8" fmla="*/ 893 w 14033"/>
                <a:gd name="T9" fmla="*/ 0 h 577"/>
                <a:gd name="T10" fmla="*/ 0 w 14033"/>
                <a:gd name="T11" fmla="*/ 354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33" h="577">
                  <a:moveTo>
                    <a:pt x="0" y="354"/>
                  </a:moveTo>
                  <a:lnTo>
                    <a:pt x="7148" y="577"/>
                  </a:lnTo>
                  <a:lnTo>
                    <a:pt x="14033" y="354"/>
                  </a:lnTo>
                  <a:lnTo>
                    <a:pt x="13140" y="0"/>
                  </a:lnTo>
                  <a:lnTo>
                    <a:pt x="893" y="0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rgbClr val="F59700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20" tIns="48760" rIns="97520" bIns="487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23" name="Rectangle 82"/>
            <p:cNvSpPr>
              <a:spLocks noChangeArrowheads="1"/>
            </p:cNvSpPr>
            <p:nvPr/>
          </p:nvSpPr>
          <p:spPr bwMode="auto">
            <a:xfrm>
              <a:off x="6398537" y="6209197"/>
              <a:ext cx="10568446" cy="749482"/>
            </a:xfrm>
            <a:prstGeom prst="rect">
              <a:avLst/>
            </a:prstGeom>
            <a:solidFill>
              <a:srgbClr val="F59700"/>
            </a:solidFill>
            <a:ln>
              <a:noFill/>
            </a:ln>
          </p:spPr>
          <p:txBody>
            <a:bodyPr vert="horz" wrap="square" lIns="487601" tIns="48760" rIns="97520" bIns="29256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3600" b="1" cap="all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3</a:t>
              </a:r>
              <a:r>
                <a:rPr lang="en-US" sz="4000" b="1" cap="all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</a:t>
              </a:r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5614921" y="7036344"/>
              <a:ext cx="12020553" cy="240028"/>
            </a:xfrm>
            <a:custGeom>
              <a:avLst/>
              <a:gdLst>
                <a:gd name="T0" fmla="*/ 0 w 15959"/>
                <a:gd name="T1" fmla="*/ 383 h 623"/>
                <a:gd name="T2" fmla="*/ 8528 w 15959"/>
                <a:gd name="T3" fmla="*/ 623 h 623"/>
                <a:gd name="T4" fmla="*/ 15959 w 15959"/>
                <a:gd name="T5" fmla="*/ 383 h 623"/>
                <a:gd name="T6" fmla="*/ 14996 w 15959"/>
                <a:gd name="T7" fmla="*/ 0 h 623"/>
                <a:gd name="T8" fmla="*/ 963 w 15959"/>
                <a:gd name="T9" fmla="*/ 0 h 623"/>
                <a:gd name="T10" fmla="*/ 0 w 15959"/>
                <a:gd name="T11" fmla="*/ 38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59" h="623">
                  <a:moveTo>
                    <a:pt x="0" y="383"/>
                  </a:moveTo>
                  <a:lnTo>
                    <a:pt x="8528" y="623"/>
                  </a:lnTo>
                  <a:lnTo>
                    <a:pt x="15959" y="383"/>
                  </a:lnTo>
                  <a:lnTo>
                    <a:pt x="14996" y="0"/>
                  </a:lnTo>
                  <a:lnTo>
                    <a:pt x="963" y="0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rgbClr val="758B00">
                <a:alpha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20" tIns="48760" rIns="97520" bIns="487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25" name="Rectangle 85"/>
            <p:cNvSpPr>
              <a:spLocks noChangeArrowheads="1"/>
            </p:cNvSpPr>
            <p:nvPr/>
          </p:nvSpPr>
          <p:spPr bwMode="auto">
            <a:xfrm>
              <a:off x="5696187" y="7182623"/>
              <a:ext cx="12020553" cy="737224"/>
            </a:xfrm>
            <a:prstGeom prst="rect">
              <a:avLst/>
            </a:prstGeom>
            <a:solidFill>
              <a:srgbClr val="758B00"/>
            </a:solidFill>
            <a:ln>
              <a:noFill/>
            </a:ln>
          </p:spPr>
          <p:txBody>
            <a:bodyPr vert="horz" wrap="square" lIns="487601" tIns="48760" rIns="97520" bIns="29256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3600" b="1" cap="all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2</a:t>
              </a:r>
            </a:p>
          </p:txBody>
        </p:sp>
        <p:sp>
          <p:nvSpPr>
            <p:cNvPr id="26" name="Freeform 87"/>
            <p:cNvSpPr>
              <a:spLocks/>
            </p:cNvSpPr>
            <p:nvPr/>
          </p:nvSpPr>
          <p:spPr bwMode="auto">
            <a:xfrm>
              <a:off x="5216734" y="8020142"/>
              <a:ext cx="13002683" cy="238489"/>
            </a:xfrm>
            <a:custGeom>
              <a:avLst/>
              <a:gdLst>
                <a:gd name="T0" fmla="*/ 0 w 17250"/>
                <a:gd name="T1" fmla="*/ 382 h 622"/>
                <a:gd name="T2" fmla="*/ 8210 w 17250"/>
                <a:gd name="T3" fmla="*/ 622 h 622"/>
                <a:gd name="T4" fmla="*/ 17250 w 17250"/>
                <a:gd name="T5" fmla="*/ 382 h 622"/>
                <a:gd name="T6" fmla="*/ 16604 w 17250"/>
                <a:gd name="T7" fmla="*/ 0 h 622"/>
                <a:gd name="T8" fmla="*/ 645 w 17250"/>
                <a:gd name="T9" fmla="*/ 0 h 622"/>
                <a:gd name="T10" fmla="*/ 0 w 17250"/>
                <a:gd name="T11" fmla="*/ 38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50" h="622">
                  <a:moveTo>
                    <a:pt x="0" y="382"/>
                  </a:moveTo>
                  <a:lnTo>
                    <a:pt x="8210" y="622"/>
                  </a:lnTo>
                  <a:lnTo>
                    <a:pt x="17250" y="382"/>
                  </a:lnTo>
                  <a:lnTo>
                    <a:pt x="16604" y="0"/>
                  </a:lnTo>
                  <a:lnTo>
                    <a:pt x="645" y="0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20" tIns="48760" rIns="97520" bIns="487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27" name="Rectangle 88"/>
            <p:cNvSpPr>
              <a:spLocks noChangeArrowheads="1"/>
            </p:cNvSpPr>
            <p:nvPr/>
          </p:nvSpPr>
          <p:spPr bwMode="auto">
            <a:xfrm>
              <a:off x="5216734" y="8154558"/>
              <a:ext cx="13002683" cy="735471"/>
            </a:xfrm>
            <a:prstGeom prst="rect">
              <a:avLst/>
            </a:prstGeom>
            <a:solidFill>
              <a:srgbClr val="00A1D8"/>
            </a:solidFill>
            <a:ln>
              <a:noFill/>
            </a:ln>
          </p:spPr>
          <p:txBody>
            <a:bodyPr vert="horz" wrap="square" lIns="487601" tIns="48760" rIns="97520" bIns="29256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3600" b="1" cap="all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1</a:t>
              </a:r>
            </a:p>
          </p:txBody>
        </p:sp>
        <p:sp>
          <p:nvSpPr>
            <p:cNvPr id="28" name="TextBox 1"/>
            <p:cNvSpPr txBox="1"/>
            <p:nvPr/>
          </p:nvSpPr>
          <p:spPr>
            <a:xfrm>
              <a:off x="11605168" y="6080879"/>
              <a:ext cx="480475" cy="424522"/>
            </a:xfrm>
            <a:prstGeom prst="rect">
              <a:avLst/>
            </a:prstGeom>
            <a:noFill/>
          </p:spPr>
          <p:txBody>
            <a:bodyPr wrap="none" rIns="390081" bIns="9752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r>
                <a:rPr lang="es-CO" sz="2400" dirty="0">
                  <a:solidFill>
                    <a:prstClr val="white"/>
                  </a:solidFill>
                  <a:uFill>
                    <a:solidFill>
                      <a:srgbClr val="000000"/>
                    </a:solidFill>
                  </a:uFill>
                  <a:latin typeface="+mj-lt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0" name="TextBox 52"/>
            <p:cNvSpPr txBox="1"/>
            <p:nvPr/>
          </p:nvSpPr>
          <p:spPr>
            <a:xfrm>
              <a:off x="7375750" y="6181878"/>
              <a:ext cx="9381966" cy="1187159"/>
            </a:xfrm>
            <a:prstGeom prst="rect">
              <a:avLst/>
            </a:prstGeom>
            <a:noFill/>
          </p:spPr>
          <p:txBody>
            <a:bodyPr wrap="square" rIns="390081" bIns="9752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O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+mj-lt"/>
                  <a:ea typeface="Roboto" panose="02000000000000000000" pitchFamily="2" charset="0"/>
                  <a:cs typeface="Arial" panose="020B0604020202020204" pitchFamily="34" charset="0"/>
                </a:rPr>
                <a:t>Existencia de casinos en línea no supervisados. </a:t>
              </a:r>
            </a:p>
            <a:p>
              <a:pPr algn="ctr">
                <a:defRPr/>
              </a:pPr>
              <a:r>
                <a:rPr lang="es-CO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+mj-lt"/>
                  <a:ea typeface="Roboto" panose="02000000000000000000" pitchFamily="2" charset="0"/>
                  <a:cs typeface="Arial" panose="020B0604020202020204" pitchFamily="34" charset="0"/>
                </a:rPr>
                <a:t>La comprensión de los riesgos en este sector es limitada.</a:t>
              </a:r>
            </a:p>
            <a:p>
              <a:pPr algn="ctr">
                <a:defRPr/>
              </a:pPr>
              <a:endParaRPr lang="en-US" sz="2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31" name="TextBox 53"/>
            <p:cNvSpPr txBox="1"/>
            <p:nvPr/>
          </p:nvSpPr>
          <p:spPr>
            <a:xfrm>
              <a:off x="7326007" y="7136251"/>
              <a:ext cx="9923643" cy="1187159"/>
            </a:xfrm>
            <a:prstGeom prst="rect">
              <a:avLst/>
            </a:prstGeom>
            <a:noFill/>
          </p:spPr>
          <p:txBody>
            <a:bodyPr wrap="none" rIns="390081" bIns="9752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r>
                <a:rPr lang="es-CO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+mj-lt"/>
                  <a:ea typeface="Roboto" panose="02000000000000000000" pitchFamily="2" charset="0"/>
                  <a:cs typeface="Arial" panose="020B0604020202020204" pitchFamily="34" charset="0"/>
                </a:rPr>
                <a:t>                                     Número reducido de funcionarios.</a:t>
              </a:r>
            </a:p>
            <a:p>
              <a:pPr algn="ctr">
                <a:defRPr/>
              </a:pPr>
              <a:r>
                <a:rPr lang="es-CO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+mj-lt"/>
                  <a:ea typeface="Roboto" panose="02000000000000000000" pitchFamily="2" charset="0"/>
                  <a:cs typeface="Arial" panose="020B0604020202020204" pitchFamily="34" charset="0"/>
                </a:rPr>
                <a:t>Hace compleja la supervisión, la evaluación y comprensión de los riesgos.</a:t>
              </a:r>
            </a:p>
            <a:p>
              <a:pPr algn="just">
                <a:defRPr/>
              </a:pPr>
              <a:endParaRPr lang="es-C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+mj-lt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54"/>
            <p:cNvSpPr txBox="1"/>
            <p:nvPr/>
          </p:nvSpPr>
          <p:spPr>
            <a:xfrm>
              <a:off x="6698224" y="8110405"/>
              <a:ext cx="10436360" cy="831261"/>
            </a:xfrm>
            <a:prstGeom prst="rect">
              <a:avLst/>
            </a:prstGeom>
            <a:noFill/>
          </p:spPr>
          <p:txBody>
            <a:bodyPr wrap="none" rIns="390081" bIns="9752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r>
                <a:rPr lang="es-CO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+mj-lt"/>
                  <a:ea typeface="Roboto" panose="02000000000000000000" pitchFamily="2" charset="0"/>
                  <a:cs typeface="Arial" panose="020B0604020202020204" pitchFamily="34" charset="0"/>
                </a:rPr>
                <a:t>Los reglamentos de Coljuegos no requieren la identificación del beneficiario final</a:t>
              </a:r>
            </a:p>
            <a:p>
              <a:pPr algn="ctr">
                <a:defRPr/>
              </a:pPr>
              <a:r>
                <a:rPr lang="es-CO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+mj-lt"/>
                  <a:ea typeface="Roboto" panose="02000000000000000000" pitchFamily="2" charset="0"/>
                  <a:cs typeface="Arial" panose="020B0604020202020204" pitchFamily="34" charset="0"/>
                </a:rPr>
                <a:t>para los operadores de casinos.</a:t>
              </a:r>
            </a:p>
          </p:txBody>
        </p:sp>
        <p:grpSp>
          <p:nvGrpSpPr>
            <p:cNvPr id="33" name="Group 42"/>
            <p:cNvGrpSpPr/>
            <p:nvPr/>
          </p:nvGrpSpPr>
          <p:grpSpPr>
            <a:xfrm>
              <a:off x="11062253" y="4244413"/>
              <a:ext cx="1241013" cy="1642267"/>
              <a:chOff x="5529263" y="2540001"/>
              <a:chExt cx="1163638" cy="1539875"/>
            </a:xfrm>
          </p:grpSpPr>
          <p:sp>
            <p:nvSpPr>
              <p:cNvPr id="34" name="Freeform 114"/>
              <p:cNvSpPr>
                <a:spLocks/>
              </p:cNvSpPr>
              <p:nvPr/>
            </p:nvSpPr>
            <p:spPr bwMode="auto">
              <a:xfrm>
                <a:off x="5529263" y="2540001"/>
                <a:ext cx="393700" cy="673100"/>
              </a:xfrm>
              <a:custGeom>
                <a:avLst/>
                <a:gdLst>
                  <a:gd name="T0" fmla="*/ 820 w 993"/>
                  <a:gd name="T1" fmla="*/ 1637 h 1697"/>
                  <a:gd name="T2" fmla="*/ 577 w 993"/>
                  <a:gd name="T3" fmla="*/ 1404 h 1697"/>
                  <a:gd name="T4" fmla="*/ 378 w 993"/>
                  <a:gd name="T5" fmla="*/ 1177 h 1697"/>
                  <a:gd name="T6" fmla="*/ 224 w 993"/>
                  <a:gd name="T7" fmla="*/ 961 h 1697"/>
                  <a:gd name="T8" fmla="*/ 113 w 993"/>
                  <a:gd name="T9" fmla="*/ 759 h 1697"/>
                  <a:gd name="T10" fmla="*/ 40 w 993"/>
                  <a:gd name="T11" fmla="*/ 573 h 1697"/>
                  <a:gd name="T12" fmla="*/ 5 w 993"/>
                  <a:gd name="T13" fmla="*/ 406 h 1697"/>
                  <a:gd name="T14" fmla="*/ 5 w 993"/>
                  <a:gd name="T15" fmla="*/ 261 h 1697"/>
                  <a:gd name="T16" fmla="*/ 27 w 993"/>
                  <a:gd name="T17" fmla="*/ 169 h 1697"/>
                  <a:gd name="T18" fmla="*/ 84 w 993"/>
                  <a:gd name="T19" fmla="*/ 69 h 1697"/>
                  <a:gd name="T20" fmla="*/ 202 w 993"/>
                  <a:gd name="T21" fmla="*/ 3 h 1697"/>
                  <a:gd name="T22" fmla="*/ 279 w 993"/>
                  <a:gd name="T23" fmla="*/ 2 h 1697"/>
                  <a:gd name="T24" fmla="*/ 432 w 993"/>
                  <a:gd name="T25" fmla="*/ 46 h 1697"/>
                  <a:gd name="T26" fmla="*/ 529 w 993"/>
                  <a:gd name="T27" fmla="*/ 118 h 1697"/>
                  <a:gd name="T28" fmla="*/ 587 w 993"/>
                  <a:gd name="T29" fmla="*/ 187 h 1697"/>
                  <a:gd name="T30" fmla="*/ 648 w 993"/>
                  <a:gd name="T31" fmla="*/ 300 h 1697"/>
                  <a:gd name="T32" fmla="*/ 688 w 993"/>
                  <a:gd name="T33" fmla="*/ 429 h 1697"/>
                  <a:gd name="T34" fmla="*/ 708 w 993"/>
                  <a:gd name="T35" fmla="*/ 572 h 1697"/>
                  <a:gd name="T36" fmla="*/ 548 w 993"/>
                  <a:gd name="T37" fmla="*/ 608 h 1697"/>
                  <a:gd name="T38" fmla="*/ 529 w 993"/>
                  <a:gd name="T39" fmla="*/ 442 h 1697"/>
                  <a:gd name="T40" fmla="*/ 446 w 993"/>
                  <a:gd name="T41" fmla="*/ 263 h 1697"/>
                  <a:gd name="T42" fmla="*/ 398 w 993"/>
                  <a:gd name="T43" fmla="*/ 214 h 1697"/>
                  <a:gd name="T44" fmla="*/ 312 w 993"/>
                  <a:gd name="T45" fmla="*/ 169 h 1697"/>
                  <a:gd name="T46" fmla="*/ 240 w 993"/>
                  <a:gd name="T47" fmla="*/ 160 h 1697"/>
                  <a:gd name="T48" fmla="*/ 207 w 993"/>
                  <a:gd name="T49" fmla="*/ 173 h 1697"/>
                  <a:gd name="T50" fmla="*/ 176 w 993"/>
                  <a:gd name="T51" fmla="*/ 223 h 1697"/>
                  <a:gd name="T52" fmla="*/ 162 w 993"/>
                  <a:gd name="T53" fmla="*/ 288 h 1697"/>
                  <a:gd name="T54" fmla="*/ 165 w 993"/>
                  <a:gd name="T55" fmla="*/ 399 h 1697"/>
                  <a:gd name="T56" fmla="*/ 241 w 993"/>
                  <a:gd name="T57" fmla="*/ 656 h 1697"/>
                  <a:gd name="T58" fmla="*/ 362 w 993"/>
                  <a:gd name="T59" fmla="*/ 879 h 1697"/>
                  <a:gd name="T60" fmla="*/ 504 w 993"/>
                  <a:gd name="T61" fmla="*/ 1079 h 1697"/>
                  <a:gd name="T62" fmla="*/ 691 w 993"/>
                  <a:gd name="T63" fmla="*/ 1291 h 1697"/>
                  <a:gd name="T64" fmla="*/ 925 w 993"/>
                  <a:gd name="T65" fmla="*/ 1518 h 1697"/>
                  <a:gd name="T66" fmla="*/ 890 w 993"/>
                  <a:gd name="T67" fmla="*/ 1697 h 1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93" h="1697">
                    <a:moveTo>
                      <a:pt x="890" y="1697"/>
                    </a:moveTo>
                    <a:lnTo>
                      <a:pt x="820" y="1637"/>
                    </a:lnTo>
                    <a:lnTo>
                      <a:pt x="693" y="1519"/>
                    </a:lnTo>
                    <a:lnTo>
                      <a:pt x="577" y="1404"/>
                    </a:lnTo>
                    <a:lnTo>
                      <a:pt x="472" y="1289"/>
                    </a:lnTo>
                    <a:lnTo>
                      <a:pt x="378" y="1177"/>
                    </a:lnTo>
                    <a:lnTo>
                      <a:pt x="297" y="1068"/>
                    </a:lnTo>
                    <a:lnTo>
                      <a:pt x="224" y="961"/>
                    </a:lnTo>
                    <a:lnTo>
                      <a:pt x="163" y="858"/>
                    </a:lnTo>
                    <a:lnTo>
                      <a:pt x="113" y="759"/>
                    </a:lnTo>
                    <a:lnTo>
                      <a:pt x="71" y="664"/>
                    </a:lnTo>
                    <a:lnTo>
                      <a:pt x="40" y="573"/>
                    </a:lnTo>
                    <a:lnTo>
                      <a:pt x="18" y="488"/>
                    </a:lnTo>
                    <a:lnTo>
                      <a:pt x="5" y="406"/>
                    </a:lnTo>
                    <a:lnTo>
                      <a:pt x="0" y="331"/>
                    </a:lnTo>
                    <a:lnTo>
                      <a:pt x="5" y="261"/>
                    </a:lnTo>
                    <a:lnTo>
                      <a:pt x="17" y="199"/>
                    </a:lnTo>
                    <a:lnTo>
                      <a:pt x="27" y="169"/>
                    </a:lnTo>
                    <a:lnTo>
                      <a:pt x="41" y="131"/>
                    </a:lnTo>
                    <a:lnTo>
                      <a:pt x="84" y="69"/>
                    </a:lnTo>
                    <a:lnTo>
                      <a:pt x="139" y="26"/>
                    </a:lnTo>
                    <a:lnTo>
                      <a:pt x="202" y="3"/>
                    </a:lnTo>
                    <a:lnTo>
                      <a:pt x="237" y="0"/>
                    </a:lnTo>
                    <a:lnTo>
                      <a:pt x="279" y="2"/>
                    </a:lnTo>
                    <a:lnTo>
                      <a:pt x="358" y="16"/>
                    </a:lnTo>
                    <a:lnTo>
                      <a:pt x="432" y="46"/>
                    </a:lnTo>
                    <a:lnTo>
                      <a:pt x="498" y="90"/>
                    </a:lnTo>
                    <a:lnTo>
                      <a:pt x="529" y="118"/>
                    </a:lnTo>
                    <a:lnTo>
                      <a:pt x="550" y="139"/>
                    </a:lnTo>
                    <a:lnTo>
                      <a:pt x="587" y="187"/>
                    </a:lnTo>
                    <a:lnTo>
                      <a:pt x="620" y="241"/>
                    </a:lnTo>
                    <a:lnTo>
                      <a:pt x="648" y="300"/>
                    </a:lnTo>
                    <a:lnTo>
                      <a:pt x="671" y="363"/>
                    </a:lnTo>
                    <a:lnTo>
                      <a:pt x="688" y="429"/>
                    </a:lnTo>
                    <a:lnTo>
                      <a:pt x="701" y="499"/>
                    </a:lnTo>
                    <a:lnTo>
                      <a:pt x="708" y="572"/>
                    </a:lnTo>
                    <a:lnTo>
                      <a:pt x="708" y="608"/>
                    </a:lnTo>
                    <a:lnTo>
                      <a:pt x="548" y="608"/>
                    </a:lnTo>
                    <a:lnTo>
                      <a:pt x="547" y="551"/>
                    </a:lnTo>
                    <a:lnTo>
                      <a:pt x="529" y="442"/>
                    </a:lnTo>
                    <a:lnTo>
                      <a:pt x="495" y="345"/>
                    </a:lnTo>
                    <a:lnTo>
                      <a:pt x="446" y="263"/>
                    </a:lnTo>
                    <a:lnTo>
                      <a:pt x="417" y="231"/>
                    </a:lnTo>
                    <a:lnTo>
                      <a:pt x="398" y="214"/>
                    </a:lnTo>
                    <a:lnTo>
                      <a:pt x="358" y="187"/>
                    </a:lnTo>
                    <a:lnTo>
                      <a:pt x="312" y="169"/>
                    </a:lnTo>
                    <a:lnTo>
                      <a:pt x="266" y="161"/>
                    </a:lnTo>
                    <a:lnTo>
                      <a:pt x="240" y="160"/>
                    </a:lnTo>
                    <a:lnTo>
                      <a:pt x="228" y="161"/>
                    </a:lnTo>
                    <a:lnTo>
                      <a:pt x="207" y="173"/>
                    </a:lnTo>
                    <a:lnTo>
                      <a:pt x="185" y="201"/>
                    </a:lnTo>
                    <a:lnTo>
                      <a:pt x="176" y="223"/>
                    </a:lnTo>
                    <a:lnTo>
                      <a:pt x="170" y="243"/>
                    </a:lnTo>
                    <a:lnTo>
                      <a:pt x="162" y="288"/>
                    </a:lnTo>
                    <a:lnTo>
                      <a:pt x="161" y="341"/>
                    </a:lnTo>
                    <a:lnTo>
                      <a:pt x="165" y="399"/>
                    </a:lnTo>
                    <a:lnTo>
                      <a:pt x="185" y="501"/>
                    </a:lnTo>
                    <a:lnTo>
                      <a:pt x="241" y="656"/>
                    </a:lnTo>
                    <a:lnTo>
                      <a:pt x="307" y="787"/>
                    </a:lnTo>
                    <a:lnTo>
                      <a:pt x="362" y="879"/>
                    </a:lnTo>
                    <a:lnTo>
                      <a:pt x="428" y="976"/>
                    </a:lnTo>
                    <a:lnTo>
                      <a:pt x="504" y="1079"/>
                    </a:lnTo>
                    <a:lnTo>
                      <a:pt x="591" y="1184"/>
                    </a:lnTo>
                    <a:lnTo>
                      <a:pt x="691" y="1291"/>
                    </a:lnTo>
                    <a:lnTo>
                      <a:pt x="801" y="1403"/>
                    </a:lnTo>
                    <a:lnTo>
                      <a:pt x="925" y="1518"/>
                    </a:lnTo>
                    <a:lnTo>
                      <a:pt x="993" y="1576"/>
                    </a:lnTo>
                    <a:lnTo>
                      <a:pt x="890" y="1697"/>
                    </a:lnTo>
                    <a:close/>
                  </a:path>
                </a:pathLst>
              </a:custGeom>
              <a:solidFill>
                <a:srgbClr val="F4C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520" tIns="48760" rIns="97520" bIns="487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200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35" name="Freeform 115"/>
              <p:cNvSpPr>
                <a:spLocks/>
              </p:cNvSpPr>
              <p:nvPr/>
            </p:nvSpPr>
            <p:spPr bwMode="auto">
              <a:xfrm>
                <a:off x="6299201" y="2540001"/>
                <a:ext cx="393700" cy="673100"/>
              </a:xfrm>
              <a:custGeom>
                <a:avLst/>
                <a:gdLst>
                  <a:gd name="T0" fmla="*/ 0 w 993"/>
                  <a:gd name="T1" fmla="*/ 1576 h 1697"/>
                  <a:gd name="T2" fmla="*/ 192 w 993"/>
                  <a:gd name="T3" fmla="*/ 1403 h 1697"/>
                  <a:gd name="T4" fmla="*/ 401 w 993"/>
                  <a:gd name="T5" fmla="*/ 1184 h 1697"/>
                  <a:gd name="T6" fmla="*/ 565 w 993"/>
                  <a:gd name="T7" fmla="*/ 976 h 1697"/>
                  <a:gd name="T8" fmla="*/ 685 w 993"/>
                  <a:gd name="T9" fmla="*/ 787 h 1697"/>
                  <a:gd name="T10" fmla="*/ 807 w 993"/>
                  <a:gd name="T11" fmla="*/ 501 h 1697"/>
                  <a:gd name="T12" fmla="*/ 832 w 993"/>
                  <a:gd name="T13" fmla="*/ 341 h 1697"/>
                  <a:gd name="T14" fmla="*/ 823 w 993"/>
                  <a:gd name="T15" fmla="*/ 243 h 1697"/>
                  <a:gd name="T16" fmla="*/ 807 w 993"/>
                  <a:gd name="T17" fmla="*/ 201 h 1697"/>
                  <a:gd name="T18" fmla="*/ 764 w 993"/>
                  <a:gd name="T19" fmla="*/ 161 h 1697"/>
                  <a:gd name="T20" fmla="*/ 727 w 993"/>
                  <a:gd name="T21" fmla="*/ 161 h 1697"/>
                  <a:gd name="T22" fmla="*/ 635 w 993"/>
                  <a:gd name="T23" fmla="*/ 187 h 1697"/>
                  <a:gd name="T24" fmla="*/ 575 w 993"/>
                  <a:gd name="T25" fmla="*/ 231 h 1697"/>
                  <a:gd name="T26" fmla="*/ 497 w 993"/>
                  <a:gd name="T27" fmla="*/ 345 h 1697"/>
                  <a:gd name="T28" fmla="*/ 446 w 993"/>
                  <a:gd name="T29" fmla="*/ 551 h 1697"/>
                  <a:gd name="T30" fmla="*/ 285 w 993"/>
                  <a:gd name="T31" fmla="*/ 608 h 1697"/>
                  <a:gd name="T32" fmla="*/ 291 w 993"/>
                  <a:gd name="T33" fmla="*/ 499 h 1697"/>
                  <a:gd name="T34" fmla="*/ 321 w 993"/>
                  <a:gd name="T35" fmla="*/ 363 h 1697"/>
                  <a:gd name="T36" fmla="*/ 373 w 993"/>
                  <a:gd name="T37" fmla="*/ 241 h 1697"/>
                  <a:gd name="T38" fmla="*/ 443 w 993"/>
                  <a:gd name="T39" fmla="*/ 139 h 1697"/>
                  <a:gd name="T40" fmla="*/ 495 w 993"/>
                  <a:gd name="T41" fmla="*/ 90 h 1697"/>
                  <a:gd name="T42" fmla="*/ 635 w 993"/>
                  <a:gd name="T43" fmla="*/ 16 h 1697"/>
                  <a:gd name="T44" fmla="*/ 755 w 993"/>
                  <a:gd name="T45" fmla="*/ 0 h 1697"/>
                  <a:gd name="T46" fmla="*/ 854 w 993"/>
                  <a:gd name="T47" fmla="*/ 26 h 1697"/>
                  <a:gd name="T48" fmla="*/ 951 w 993"/>
                  <a:gd name="T49" fmla="*/ 131 h 1697"/>
                  <a:gd name="T50" fmla="*/ 976 w 993"/>
                  <a:gd name="T51" fmla="*/ 199 h 1697"/>
                  <a:gd name="T52" fmla="*/ 993 w 993"/>
                  <a:gd name="T53" fmla="*/ 331 h 1697"/>
                  <a:gd name="T54" fmla="*/ 974 w 993"/>
                  <a:gd name="T55" fmla="*/ 488 h 1697"/>
                  <a:gd name="T56" fmla="*/ 921 w 993"/>
                  <a:gd name="T57" fmla="*/ 664 h 1697"/>
                  <a:gd name="T58" fmla="*/ 829 w 993"/>
                  <a:gd name="T59" fmla="*/ 858 h 1697"/>
                  <a:gd name="T60" fmla="*/ 696 w 993"/>
                  <a:gd name="T61" fmla="*/ 1068 h 1697"/>
                  <a:gd name="T62" fmla="*/ 521 w 993"/>
                  <a:gd name="T63" fmla="*/ 1289 h 1697"/>
                  <a:gd name="T64" fmla="*/ 300 w 993"/>
                  <a:gd name="T65" fmla="*/ 1519 h 1697"/>
                  <a:gd name="T66" fmla="*/ 102 w 993"/>
                  <a:gd name="T67" fmla="*/ 1697 h 1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93" h="1697">
                    <a:moveTo>
                      <a:pt x="102" y="1697"/>
                    </a:moveTo>
                    <a:lnTo>
                      <a:pt x="0" y="1576"/>
                    </a:lnTo>
                    <a:lnTo>
                      <a:pt x="67" y="1518"/>
                    </a:lnTo>
                    <a:lnTo>
                      <a:pt x="192" y="1403"/>
                    </a:lnTo>
                    <a:lnTo>
                      <a:pt x="303" y="1291"/>
                    </a:lnTo>
                    <a:lnTo>
                      <a:pt x="401" y="1184"/>
                    </a:lnTo>
                    <a:lnTo>
                      <a:pt x="488" y="1079"/>
                    </a:lnTo>
                    <a:lnTo>
                      <a:pt x="565" y="976"/>
                    </a:lnTo>
                    <a:lnTo>
                      <a:pt x="631" y="879"/>
                    </a:lnTo>
                    <a:lnTo>
                      <a:pt x="685" y="787"/>
                    </a:lnTo>
                    <a:lnTo>
                      <a:pt x="751" y="656"/>
                    </a:lnTo>
                    <a:lnTo>
                      <a:pt x="807" y="501"/>
                    </a:lnTo>
                    <a:lnTo>
                      <a:pt x="828" y="399"/>
                    </a:lnTo>
                    <a:lnTo>
                      <a:pt x="832" y="341"/>
                    </a:lnTo>
                    <a:lnTo>
                      <a:pt x="830" y="288"/>
                    </a:lnTo>
                    <a:lnTo>
                      <a:pt x="823" y="243"/>
                    </a:lnTo>
                    <a:lnTo>
                      <a:pt x="816" y="223"/>
                    </a:lnTo>
                    <a:lnTo>
                      <a:pt x="807" y="201"/>
                    </a:lnTo>
                    <a:lnTo>
                      <a:pt x="785" y="173"/>
                    </a:lnTo>
                    <a:lnTo>
                      <a:pt x="764" y="161"/>
                    </a:lnTo>
                    <a:lnTo>
                      <a:pt x="753" y="160"/>
                    </a:lnTo>
                    <a:lnTo>
                      <a:pt x="727" y="161"/>
                    </a:lnTo>
                    <a:lnTo>
                      <a:pt x="679" y="169"/>
                    </a:lnTo>
                    <a:lnTo>
                      <a:pt x="635" y="187"/>
                    </a:lnTo>
                    <a:lnTo>
                      <a:pt x="595" y="214"/>
                    </a:lnTo>
                    <a:lnTo>
                      <a:pt x="575" y="231"/>
                    </a:lnTo>
                    <a:lnTo>
                      <a:pt x="547" y="263"/>
                    </a:lnTo>
                    <a:lnTo>
                      <a:pt x="497" y="345"/>
                    </a:lnTo>
                    <a:lnTo>
                      <a:pt x="464" y="442"/>
                    </a:lnTo>
                    <a:lnTo>
                      <a:pt x="446" y="551"/>
                    </a:lnTo>
                    <a:lnTo>
                      <a:pt x="444" y="608"/>
                    </a:lnTo>
                    <a:lnTo>
                      <a:pt x="285" y="608"/>
                    </a:lnTo>
                    <a:lnTo>
                      <a:pt x="285" y="572"/>
                    </a:lnTo>
                    <a:lnTo>
                      <a:pt x="291" y="499"/>
                    </a:lnTo>
                    <a:lnTo>
                      <a:pt x="304" y="429"/>
                    </a:lnTo>
                    <a:lnTo>
                      <a:pt x="321" y="363"/>
                    </a:lnTo>
                    <a:lnTo>
                      <a:pt x="344" y="300"/>
                    </a:lnTo>
                    <a:lnTo>
                      <a:pt x="373" y="241"/>
                    </a:lnTo>
                    <a:lnTo>
                      <a:pt x="405" y="187"/>
                    </a:lnTo>
                    <a:lnTo>
                      <a:pt x="443" y="139"/>
                    </a:lnTo>
                    <a:lnTo>
                      <a:pt x="464" y="118"/>
                    </a:lnTo>
                    <a:lnTo>
                      <a:pt x="495" y="90"/>
                    </a:lnTo>
                    <a:lnTo>
                      <a:pt x="561" y="46"/>
                    </a:lnTo>
                    <a:lnTo>
                      <a:pt x="635" y="16"/>
                    </a:lnTo>
                    <a:lnTo>
                      <a:pt x="714" y="2"/>
                    </a:lnTo>
                    <a:lnTo>
                      <a:pt x="755" y="0"/>
                    </a:lnTo>
                    <a:lnTo>
                      <a:pt x="790" y="3"/>
                    </a:lnTo>
                    <a:lnTo>
                      <a:pt x="854" y="26"/>
                    </a:lnTo>
                    <a:lnTo>
                      <a:pt x="908" y="69"/>
                    </a:lnTo>
                    <a:lnTo>
                      <a:pt x="951" y="131"/>
                    </a:lnTo>
                    <a:lnTo>
                      <a:pt x="965" y="169"/>
                    </a:lnTo>
                    <a:lnTo>
                      <a:pt x="976" y="199"/>
                    </a:lnTo>
                    <a:lnTo>
                      <a:pt x="987" y="261"/>
                    </a:lnTo>
                    <a:lnTo>
                      <a:pt x="993" y="331"/>
                    </a:lnTo>
                    <a:lnTo>
                      <a:pt x="987" y="406"/>
                    </a:lnTo>
                    <a:lnTo>
                      <a:pt x="974" y="488"/>
                    </a:lnTo>
                    <a:lnTo>
                      <a:pt x="952" y="573"/>
                    </a:lnTo>
                    <a:lnTo>
                      <a:pt x="921" y="664"/>
                    </a:lnTo>
                    <a:lnTo>
                      <a:pt x="880" y="759"/>
                    </a:lnTo>
                    <a:lnTo>
                      <a:pt x="829" y="858"/>
                    </a:lnTo>
                    <a:lnTo>
                      <a:pt x="768" y="961"/>
                    </a:lnTo>
                    <a:lnTo>
                      <a:pt x="696" y="1068"/>
                    </a:lnTo>
                    <a:lnTo>
                      <a:pt x="614" y="1177"/>
                    </a:lnTo>
                    <a:lnTo>
                      <a:pt x="521" y="1289"/>
                    </a:lnTo>
                    <a:lnTo>
                      <a:pt x="416" y="1404"/>
                    </a:lnTo>
                    <a:lnTo>
                      <a:pt x="300" y="1519"/>
                    </a:lnTo>
                    <a:lnTo>
                      <a:pt x="172" y="1637"/>
                    </a:lnTo>
                    <a:lnTo>
                      <a:pt x="102" y="1697"/>
                    </a:lnTo>
                    <a:close/>
                  </a:path>
                </a:pathLst>
              </a:custGeom>
              <a:solidFill>
                <a:srgbClr val="F4C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520" tIns="48760" rIns="97520" bIns="487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200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36" name="Freeform 116"/>
              <p:cNvSpPr>
                <a:spLocks/>
              </p:cNvSpPr>
              <p:nvPr/>
            </p:nvSpPr>
            <p:spPr bwMode="auto">
              <a:xfrm>
                <a:off x="5976938" y="3219451"/>
                <a:ext cx="268288" cy="331788"/>
              </a:xfrm>
              <a:custGeom>
                <a:avLst/>
                <a:gdLst>
                  <a:gd name="T0" fmla="*/ 578 w 673"/>
                  <a:gd name="T1" fmla="*/ 417 h 834"/>
                  <a:gd name="T2" fmla="*/ 579 w 673"/>
                  <a:gd name="T3" fmla="*/ 473 h 834"/>
                  <a:gd name="T4" fmla="*/ 591 w 673"/>
                  <a:gd name="T5" fmla="*/ 582 h 834"/>
                  <a:gd name="T6" fmla="*/ 616 w 673"/>
                  <a:gd name="T7" fmla="*/ 687 h 834"/>
                  <a:gd name="T8" fmla="*/ 651 w 673"/>
                  <a:gd name="T9" fmla="*/ 787 h 834"/>
                  <a:gd name="T10" fmla="*/ 673 w 673"/>
                  <a:gd name="T11" fmla="*/ 834 h 834"/>
                  <a:gd name="T12" fmla="*/ 0 w 673"/>
                  <a:gd name="T13" fmla="*/ 834 h 834"/>
                  <a:gd name="T14" fmla="*/ 22 w 673"/>
                  <a:gd name="T15" fmla="*/ 787 h 834"/>
                  <a:gd name="T16" fmla="*/ 57 w 673"/>
                  <a:gd name="T17" fmla="*/ 687 h 834"/>
                  <a:gd name="T18" fmla="*/ 82 w 673"/>
                  <a:gd name="T19" fmla="*/ 582 h 834"/>
                  <a:gd name="T20" fmla="*/ 93 w 673"/>
                  <a:gd name="T21" fmla="*/ 473 h 834"/>
                  <a:gd name="T22" fmla="*/ 95 w 673"/>
                  <a:gd name="T23" fmla="*/ 417 h 834"/>
                  <a:gd name="T24" fmla="*/ 93 w 673"/>
                  <a:gd name="T25" fmla="*/ 361 h 834"/>
                  <a:gd name="T26" fmla="*/ 82 w 673"/>
                  <a:gd name="T27" fmla="*/ 253 h 834"/>
                  <a:gd name="T28" fmla="*/ 57 w 673"/>
                  <a:gd name="T29" fmla="*/ 148 h 834"/>
                  <a:gd name="T30" fmla="*/ 22 w 673"/>
                  <a:gd name="T31" fmla="*/ 48 h 834"/>
                  <a:gd name="T32" fmla="*/ 0 w 673"/>
                  <a:gd name="T33" fmla="*/ 0 h 834"/>
                  <a:gd name="T34" fmla="*/ 673 w 673"/>
                  <a:gd name="T35" fmla="*/ 0 h 834"/>
                  <a:gd name="T36" fmla="*/ 651 w 673"/>
                  <a:gd name="T37" fmla="*/ 48 h 834"/>
                  <a:gd name="T38" fmla="*/ 616 w 673"/>
                  <a:gd name="T39" fmla="*/ 148 h 834"/>
                  <a:gd name="T40" fmla="*/ 591 w 673"/>
                  <a:gd name="T41" fmla="*/ 253 h 834"/>
                  <a:gd name="T42" fmla="*/ 579 w 673"/>
                  <a:gd name="T43" fmla="*/ 361 h 834"/>
                  <a:gd name="T44" fmla="*/ 578 w 673"/>
                  <a:gd name="T45" fmla="*/ 417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73" h="834">
                    <a:moveTo>
                      <a:pt x="578" y="417"/>
                    </a:moveTo>
                    <a:lnTo>
                      <a:pt x="579" y="473"/>
                    </a:lnTo>
                    <a:lnTo>
                      <a:pt x="591" y="582"/>
                    </a:lnTo>
                    <a:lnTo>
                      <a:pt x="616" y="687"/>
                    </a:lnTo>
                    <a:lnTo>
                      <a:pt x="651" y="787"/>
                    </a:lnTo>
                    <a:lnTo>
                      <a:pt x="673" y="834"/>
                    </a:lnTo>
                    <a:lnTo>
                      <a:pt x="0" y="834"/>
                    </a:lnTo>
                    <a:lnTo>
                      <a:pt x="22" y="787"/>
                    </a:lnTo>
                    <a:lnTo>
                      <a:pt x="57" y="687"/>
                    </a:lnTo>
                    <a:lnTo>
                      <a:pt x="82" y="582"/>
                    </a:lnTo>
                    <a:lnTo>
                      <a:pt x="93" y="473"/>
                    </a:lnTo>
                    <a:lnTo>
                      <a:pt x="95" y="417"/>
                    </a:lnTo>
                    <a:lnTo>
                      <a:pt x="93" y="361"/>
                    </a:lnTo>
                    <a:lnTo>
                      <a:pt x="82" y="253"/>
                    </a:lnTo>
                    <a:lnTo>
                      <a:pt x="57" y="148"/>
                    </a:lnTo>
                    <a:lnTo>
                      <a:pt x="22" y="48"/>
                    </a:lnTo>
                    <a:lnTo>
                      <a:pt x="0" y="0"/>
                    </a:lnTo>
                    <a:lnTo>
                      <a:pt x="673" y="0"/>
                    </a:lnTo>
                    <a:lnTo>
                      <a:pt x="651" y="48"/>
                    </a:lnTo>
                    <a:lnTo>
                      <a:pt x="616" y="148"/>
                    </a:lnTo>
                    <a:lnTo>
                      <a:pt x="591" y="253"/>
                    </a:lnTo>
                    <a:lnTo>
                      <a:pt x="579" y="361"/>
                    </a:lnTo>
                    <a:lnTo>
                      <a:pt x="578" y="417"/>
                    </a:lnTo>
                    <a:close/>
                  </a:path>
                </a:pathLst>
              </a:custGeom>
              <a:solidFill>
                <a:srgbClr val="E1A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520" tIns="48760" rIns="97520" bIns="487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200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37" name="Freeform 117"/>
              <p:cNvSpPr>
                <a:spLocks/>
              </p:cNvSpPr>
              <p:nvPr/>
            </p:nvSpPr>
            <p:spPr bwMode="auto">
              <a:xfrm>
                <a:off x="5748338" y="2630488"/>
                <a:ext cx="725488" cy="660400"/>
              </a:xfrm>
              <a:custGeom>
                <a:avLst/>
                <a:gdLst>
                  <a:gd name="T0" fmla="*/ 0 w 1831"/>
                  <a:gd name="T1" fmla="*/ 0 h 1663"/>
                  <a:gd name="T2" fmla="*/ 0 w 1831"/>
                  <a:gd name="T3" fmla="*/ 748 h 1663"/>
                  <a:gd name="T4" fmla="*/ 1 w 1831"/>
                  <a:gd name="T5" fmla="*/ 794 h 1663"/>
                  <a:gd name="T6" fmla="*/ 10 w 1831"/>
                  <a:gd name="T7" fmla="*/ 886 h 1663"/>
                  <a:gd name="T8" fmla="*/ 28 w 1831"/>
                  <a:gd name="T9" fmla="*/ 976 h 1663"/>
                  <a:gd name="T10" fmla="*/ 55 w 1831"/>
                  <a:gd name="T11" fmla="*/ 1063 h 1663"/>
                  <a:gd name="T12" fmla="*/ 89 w 1831"/>
                  <a:gd name="T13" fmla="*/ 1144 h 1663"/>
                  <a:gd name="T14" fmla="*/ 132 w 1831"/>
                  <a:gd name="T15" fmla="*/ 1222 h 1663"/>
                  <a:gd name="T16" fmla="*/ 181 w 1831"/>
                  <a:gd name="T17" fmla="*/ 1296 h 1663"/>
                  <a:gd name="T18" fmla="*/ 237 w 1831"/>
                  <a:gd name="T19" fmla="*/ 1363 h 1663"/>
                  <a:gd name="T20" fmla="*/ 299 w 1831"/>
                  <a:gd name="T21" fmla="*/ 1425 h 1663"/>
                  <a:gd name="T22" fmla="*/ 368 w 1831"/>
                  <a:gd name="T23" fmla="*/ 1481 h 1663"/>
                  <a:gd name="T24" fmla="*/ 440 w 1831"/>
                  <a:gd name="T25" fmla="*/ 1530 h 1663"/>
                  <a:gd name="T26" fmla="*/ 518 w 1831"/>
                  <a:gd name="T27" fmla="*/ 1573 h 1663"/>
                  <a:gd name="T28" fmla="*/ 600 w 1831"/>
                  <a:gd name="T29" fmla="*/ 1608 h 1663"/>
                  <a:gd name="T30" fmla="*/ 686 w 1831"/>
                  <a:gd name="T31" fmla="*/ 1634 h 1663"/>
                  <a:gd name="T32" fmla="*/ 776 w 1831"/>
                  <a:gd name="T33" fmla="*/ 1652 h 1663"/>
                  <a:gd name="T34" fmla="*/ 868 w 1831"/>
                  <a:gd name="T35" fmla="*/ 1663 h 1663"/>
                  <a:gd name="T36" fmla="*/ 916 w 1831"/>
                  <a:gd name="T37" fmla="*/ 1663 h 1663"/>
                  <a:gd name="T38" fmla="*/ 963 w 1831"/>
                  <a:gd name="T39" fmla="*/ 1663 h 1663"/>
                  <a:gd name="T40" fmla="*/ 1055 w 1831"/>
                  <a:gd name="T41" fmla="*/ 1652 h 1663"/>
                  <a:gd name="T42" fmla="*/ 1144 w 1831"/>
                  <a:gd name="T43" fmla="*/ 1634 h 1663"/>
                  <a:gd name="T44" fmla="*/ 1231 w 1831"/>
                  <a:gd name="T45" fmla="*/ 1608 h 1663"/>
                  <a:gd name="T46" fmla="*/ 1312 w 1831"/>
                  <a:gd name="T47" fmla="*/ 1573 h 1663"/>
                  <a:gd name="T48" fmla="*/ 1390 w 1831"/>
                  <a:gd name="T49" fmla="*/ 1530 h 1663"/>
                  <a:gd name="T50" fmla="*/ 1463 w 1831"/>
                  <a:gd name="T51" fmla="*/ 1481 h 1663"/>
                  <a:gd name="T52" fmla="*/ 1532 w 1831"/>
                  <a:gd name="T53" fmla="*/ 1425 h 1663"/>
                  <a:gd name="T54" fmla="*/ 1594 w 1831"/>
                  <a:gd name="T55" fmla="*/ 1363 h 1663"/>
                  <a:gd name="T56" fmla="*/ 1649 w 1831"/>
                  <a:gd name="T57" fmla="*/ 1296 h 1663"/>
                  <a:gd name="T58" fmla="*/ 1699 w 1831"/>
                  <a:gd name="T59" fmla="*/ 1222 h 1663"/>
                  <a:gd name="T60" fmla="*/ 1742 w 1831"/>
                  <a:gd name="T61" fmla="*/ 1144 h 1663"/>
                  <a:gd name="T62" fmla="*/ 1777 w 1831"/>
                  <a:gd name="T63" fmla="*/ 1063 h 1663"/>
                  <a:gd name="T64" fmla="*/ 1802 w 1831"/>
                  <a:gd name="T65" fmla="*/ 976 h 1663"/>
                  <a:gd name="T66" fmla="*/ 1821 w 1831"/>
                  <a:gd name="T67" fmla="*/ 886 h 1663"/>
                  <a:gd name="T68" fmla="*/ 1831 w 1831"/>
                  <a:gd name="T69" fmla="*/ 794 h 1663"/>
                  <a:gd name="T70" fmla="*/ 1831 w 1831"/>
                  <a:gd name="T71" fmla="*/ 748 h 1663"/>
                  <a:gd name="T72" fmla="*/ 1831 w 1831"/>
                  <a:gd name="T73" fmla="*/ 0 h 1663"/>
                  <a:gd name="T74" fmla="*/ 0 w 1831"/>
                  <a:gd name="T75" fmla="*/ 0 h 1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31" h="1663">
                    <a:moveTo>
                      <a:pt x="0" y="0"/>
                    </a:moveTo>
                    <a:lnTo>
                      <a:pt x="0" y="748"/>
                    </a:lnTo>
                    <a:lnTo>
                      <a:pt x="1" y="794"/>
                    </a:lnTo>
                    <a:lnTo>
                      <a:pt x="10" y="886"/>
                    </a:lnTo>
                    <a:lnTo>
                      <a:pt x="28" y="976"/>
                    </a:lnTo>
                    <a:lnTo>
                      <a:pt x="55" y="1063"/>
                    </a:lnTo>
                    <a:lnTo>
                      <a:pt x="89" y="1144"/>
                    </a:lnTo>
                    <a:lnTo>
                      <a:pt x="132" y="1222"/>
                    </a:lnTo>
                    <a:lnTo>
                      <a:pt x="181" y="1296"/>
                    </a:lnTo>
                    <a:lnTo>
                      <a:pt x="237" y="1363"/>
                    </a:lnTo>
                    <a:lnTo>
                      <a:pt x="299" y="1425"/>
                    </a:lnTo>
                    <a:lnTo>
                      <a:pt x="368" y="1481"/>
                    </a:lnTo>
                    <a:lnTo>
                      <a:pt x="440" y="1530"/>
                    </a:lnTo>
                    <a:lnTo>
                      <a:pt x="518" y="1573"/>
                    </a:lnTo>
                    <a:lnTo>
                      <a:pt x="600" y="1608"/>
                    </a:lnTo>
                    <a:lnTo>
                      <a:pt x="686" y="1634"/>
                    </a:lnTo>
                    <a:lnTo>
                      <a:pt x="776" y="1652"/>
                    </a:lnTo>
                    <a:lnTo>
                      <a:pt x="868" y="1663"/>
                    </a:lnTo>
                    <a:lnTo>
                      <a:pt x="916" y="1663"/>
                    </a:lnTo>
                    <a:lnTo>
                      <a:pt x="963" y="1663"/>
                    </a:lnTo>
                    <a:lnTo>
                      <a:pt x="1055" y="1652"/>
                    </a:lnTo>
                    <a:lnTo>
                      <a:pt x="1144" y="1634"/>
                    </a:lnTo>
                    <a:lnTo>
                      <a:pt x="1231" y="1608"/>
                    </a:lnTo>
                    <a:lnTo>
                      <a:pt x="1312" y="1573"/>
                    </a:lnTo>
                    <a:lnTo>
                      <a:pt x="1390" y="1530"/>
                    </a:lnTo>
                    <a:lnTo>
                      <a:pt x="1463" y="1481"/>
                    </a:lnTo>
                    <a:lnTo>
                      <a:pt x="1532" y="1425"/>
                    </a:lnTo>
                    <a:lnTo>
                      <a:pt x="1594" y="1363"/>
                    </a:lnTo>
                    <a:lnTo>
                      <a:pt x="1649" y="1296"/>
                    </a:lnTo>
                    <a:lnTo>
                      <a:pt x="1699" y="1222"/>
                    </a:lnTo>
                    <a:lnTo>
                      <a:pt x="1742" y="1144"/>
                    </a:lnTo>
                    <a:lnTo>
                      <a:pt x="1777" y="1063"/>
                    </a:lnTo>
                    <a:lnTo>
                      <a:pt x="1802" y="976"/>
                    </a:lnTo>
                    <a:lnTo>
                      <a:pt x="1821" y="886"/>
                    </a:lnTo>
                    <a:lnTo>
                      <a:pt x="1831" y="794"/>
                    </a:lnTo>
                    <a:lnTo>
                      <a:pt x="1831" y="748"/>
                    </a:lnTo>
                    <a:lnTo>
                      <a:pt x="18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C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520" tIns="48760" rIns="97520" bIns="4876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3200" b="1" dirty="0">
                    <a:solidFill>
                      <a:srgbClr val="F59700">
                        <a:lumMod val="50000"/>
                      </a:srgbClr>
                    </a:solidFill>
                    <a:latin typeface="+mj-lt"/>
                  </a:rPr>
                  <a:t>#1</a:t>
                </a:r>
              </a:p>
            </p:txBody>
          </p:sp>
          <p:sp>
            <p:nvSpPr>
              <p:cNvPr id="38" name="Freeform 118"/>
              <p:cNvSpPr>
                <a:spLocks/>
              </p:cNvSpPr>
              <p:nvPr/>
            </p:nvSpPr>
            <p:spPr bwMode="auto">
              <a:xfrm>
                <a:off x="5908676" y="3495676"/>
                <a:ext cx="404813" cy="203200"/>
              </a:xfrm>
              <a:custGeom>
                <a:avLst/>
                <a:gdLst>
                  <a:gd name="T0" fmla="*/ 1020 w 1020"/>
                  <a:gd name="T1" fmla="*/ 510 h 510"/>
                  <a:gd name="T2" fmla="*/ 1019 w 1020"/>
                  <a:gd name="T3" fmla="*/ 459 h 510"/>
                  <a:gd name="T4" fmla="*/ 998 w 1020"/>
                  <a:gd name="T5" fmla="*/ 359 h 510"/>
                  <a:gd name="T6" fmla="*/ 959 w 1020"/>
                  <a:gd name="T7" fmla="*/ 267 h 510"/>
                  <a:gd name="T8" fmla="*/ 905 w 1020"/>
                  <a:gd name="T9" fmla="*/ 185 h 510"/>
                  <a:gd name="T10" fmla="*/ 835 w 1020"/>
                  <a:gd name="T11" fmla="*/ 116 h 510"/>
                  <a:gd name="T12" fmla="*/ 753 w 1020"/>
                  <a:gd name="T13" fmla="*/ 61 h 510"/>
                  <a:gd name="T14" fmla="*/ 663 w 1020"/>
                  <a:gd name="T15" fmla="*/ 22 h 510"/>
                  <a:gd name="T16" fmla="*/ 563 w 1020"/>
                  <a:gd name="T17" fmla="*/ 2 h 510"/>
                  <a:gd name="T18" fmla="*/ 511 w 1020"/>
                  <a:gd name="T19" fmla="*/ 0 h 510"/>
                  <a:gd name="T20" fmla="*/ 458 w 1020"/>
                  <a:gd name="T21" fmla="*/ 2 h 510"/>
                  <a:gd name="T22" fmla="*/ 358 w 1020"/>
                  <a:gd name="T23" fmla="*/ 22 h 510"/>
                  <a:gd name="T24" fmla="*/ 267 w 1020"/>
                  <a:gd name="T25" fmla="*/ 61 h 510"/>
                  <a:gd name="T26" fmla="*/ 186 w 1020"/>
                  <a:gd name="T27" fmla="*/ 116 h 510"/>
                  <a:gd name="T28" fmla="*/ 116 w 1020"/>
                  <a:gd name="T29" fmla="*/ 185 h 510"/>
                  <a:gd name="T30" fmla="*/ 61 w 1020"/>
                  <a:gd name="T31" fmla="*/ 267 h 510"/>
                  <a:gd name="T32" fmla="*/ 22 w 1020"/>
                  <a:gd name="T33" fmla="*/ 359 h 510"/>
                  <a:gd name="T34" fmla="*/ 2 w 1020"/>
                  <a:gd name="T35" fmla="*/ 459 h 510"/>
                  <a:gd name="T36" fmla="*/ 0 w 1020"/>
                  <a:gd name="T37" fmla="*/ 510 h 510"/>
                  <a:gd name="T38" fmla="*/ 1020 w 1020"/>
                  <a:gd name="T39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20" h="510">
                    <a:moveTo>
                      <a:pt x="1020" y="510"/>
                    </a:moveTo>
                    <a:lnTo>
                      <a:pt x="1019" y="459"/>
                    </a:lnTo>
                    <a:lnTo>
                      <a:pt x="998" y="359"/>
                    </a:lnTo>
                    <a:lnTo>
                      <a:pt x="959" y="267"/>
                    </a:lnTo>
                    <a:lnTo>
                      <a:pt x="905" y="185"/>
                    </a:lnTo>
                    <a:lnTo>
                      <a:pt x="835" y="116"/>
                    </a:lnTo>
                    <a:lnTo>
                      <a:pt x="753" y="61"/>
                    </a:lnTo>
                    <a:lnTo>
                      <a:pt x="663" y="22"/>
                    </a:lnTo>
                    <a:lnTo>
                      <a:pt x="563" y="2"/>
                    </a:lnTo>
                    <a:lnTo>
                      <a:pt x="511" y="0"/>
                    </a:lnTo>
                    <a:lnTo>
                      <a:pt x="458" y="2"/>
                    </a:lnTo>
                    <a:lnTo>
                      <a:pt x="358" y="22"/>
                    </a:lnTo>
                    <a:lnTo>
                      <a:pt x="267" y="61"/>
                    </a:lnTo>
                    <a:lnTo>
                      <a:pt x="186" y="116"/>
                    </a:lnTo>
                    <a:lnTo>
                      <a:pt x="116" y="185"/>
                    </a:lnTo>
                    <a:lnTo>
                      <a:pt x="61" y="267"/>
                    </a:lnTo>
                    <a:lnTo>
                      <a:pt x="22" y="359"/>
                    </a:lnTo>
                    <a:lnTo>
                      <a:pt x="2" y="459"/>
                    </a:lnTo>
                    <a:lnTo>
                      <a:pt x="0" y="510"/>
                    </a:lnTo>
                    <a:lnTo>
                      <a:pt x="1020" y="510"/>
                    </a:lnTo>
                    <a:close/>
                  </a:path>
                </a:pathLst>
              </a:custGeom>
              <a:solidFill>
                <a:srgbClr val="E1A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520" tIns="48760" rIns="97520" bIns="487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200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39" name="Rectangle 119"/>
              <p:cNvSpPr>
                <a:spLocks noChangeArrowheads="1"/>
              </p:cNvSpPr>
              <p:nvPr/>
            </p:nvSpPr>
            <p:spPr bwMode="auto">
              <a:xfrm>
                <a:off x="5718176" y="3978276"/>
                <a:ext cx="785813" cy="101600"/>
              </a:xfrm>
              <a:prstGeom prst="rect">
                <a:avLst/>
              </a:prstGeom>
              <a:solidFill>
                <a:srgbClr val="C68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7520" tIns="48760" rIns="97520" bIns="487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200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40" name="Rectangle 120"/>
              <p:cNvSpPr>
                <a:spLocks noChangeArrowheads="1"/>
              </p:cNvSpPr>
              <p:nvPr/>
            </p:nvSpPr>
            <p:spPr bwMode="auto">
              <a:xfrm>
                <a:off x="5802313" y="3678238"/>
                <a:ext cx="617538" cy="300038"/>
              </a:xfrm>
              <a:prstGeom prst="rect">
                <a:avLst/>
              </a:prstGeom>
              <a:solidFill>
                <a:srgbClr val="F4C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7520" tIns="48760" rIns="97520" bIns="487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200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41" name="Freeform 121"/>
              <p:cNvSpPr>
                <a:spLocks/>
              </p:cNvSpPr>
              <p:nvPr/>
            </p:nvSpPr>
            <p:spPr bwMode="auto">
              <a:xfrm>
                <a:off x="5908676" y="3733801"/>
                <a:ext cx="404813" cy="188913"/>
              </a:xfrm>
              <a:custGeom>
                <a:avLst/>
                <a:gdLst>
                  <a:gd name="T0" fmla="*/ 919 w 1020"/>
                  <a:gd name="T1" fmla="*/ 473 h 473"/>
                  <a:gd name="T2" fmla="*/ 101 w 1020"/>
                  <a:gd name="T3" fmla="*/ 473 h 473"/>
                  <a:gd name="T4" fmla="*/ 100 w 1020"/>
                  <a:gd name="T5" fmla="*/ 452 h 473"/>
                  <a:gd name="T6" fmla="*/ 84 w 1020"/>
                  <a:gd name="T7" fmla="*/ 416 h 473"/>
                  <a:gd name="T8" fmla="*/ 57 w 1020"/>
                  <a:gd name="T9" fmla="*/ 389 h 473"/>
                  <a:gd name="T10" fmla="*/ 21 w 1020"/>
                  <a:gd name="T11" fmla="*/ 373 h 473"/>
                  <a:gd name="T12" fmla="*/ 0 w 1020"/>
                  <a:gd name="T13" fmla="*/ 372 h 473"/>
                  <a:gd name="T14" fmla="*/ 0 w 1020"/>
                  <a:gd name="T15" fmla="*/ 101 h 473"/>
                  <a:gd name="T16" fmla="*/ 21 w 1020"/>
                  <a:gd name="T17" fmla="*/ 98 h 473"/>
                  <a:gd name="T18" fmla="*/ 57 w 1020"/>
                  <a:gd name="T19" fmla="*/ 84 h 473"/>
                  <a:gd name="T20" fmla="*/ 84 w 1020"/>
                  <a:gd name="T21" fmla="*/ 56 h 473"/>
                  <a:gd name="T22" fmla="*/ 100 w 1020"/>
                  <a:gd name="T23" fmla="*/ 19 h 473"/>
                  <a:gd name="T24" fmla="*/ 101 w 1020"/>
                  <a:gd name="T25" fmla="*/ 0 h 473"/>
                  <a:gd name="T26" fmla="*/ 919 w 1020"/>
                  <a:gd name="T27" fmla="*/ 0 h 473"/>
                  <a:gd name="T28" fmla="*/ 920 w 1020"/>
                  <a:gd name="T29" fmla="*/ 19 h 473"/>
                  <a:gd name="T30" fmla="*/ 936 w 1020"/>
                  <a:gd name="T31" fmla="*/ 56 h 473"/>
                  <a:gd name="T32" fmla="*/ 963 w 1020"/>
                  <a:gd name="T33" fmla="*/ 84 h 473"/>
                  <a:gd name="T34" fmla="*/ 1000 w 1020"/>
                  <a:gd name="T35" fmla="*/ 98 h 473"/>
                  <a:gd name="T36" fmla="*/ 1020 w 1020"/>
                  <a:gd name="T37" fmla="*/ 101 h 473"/>
                  <a:gd name="T38" fmla="*/ 1020 w 1020"/>
                  <a:gd name="T39" fmla="*/ 236 h 473"/>
                  <a:gd name="T40" fmla="*/ 1020 w 1020"/>
                  <a:gd name="T41" fmla="*/ 372 h 473"/>
                  <a:gd name="T42" fmla="*/ 1000 w 1020"/>
                  <a:gd name="T43" fmla="*/ 373 h 473"/>
                  <a:gd name="T44" fmla="*/ 963 w 1020"/>
                  <a:gd name="T45" fmla="*/ 389 h 473"/>
                  <a:gd name="T46" fmla="*/ 936 w 1020"/>
                  <a:gd name="T47" fmla="*/ 416 h 473"/>
                  <a:gd name="T48" fmla="*/ 920 w 1020"/>
                  <a:gd name="T49" fmla="*/ 452 h 473"/>
                  <a:gd name="T50" fmla="*/ 919 w 1020"/>
                  <a:gd name="T51" fmla="*/ 473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20" h="473">
                    <a:moveTo>
                      <a:pt x="919" y="473"/>
                    </a:moveTo>
                    <a:lnTo>
                      <a:pt x="101" y="473"/>
                    </a:lnTo>
                    <a:lnTo>
                      <a:pt x="100" y="452"/>
                    </a:lnTo>
                    <a:lnTo>
                      <a:pt x="84" y="416"/>
                    </a:lnTo>
                    <a:lnTo>
                      <a:pt x="57" y="389"/>
                    </a:lnTo>
                    <a:lnTo>
                      <a:pt x="21" y="373"/>
                    </a:lnTo>
                    <a:lnTo>
                      <a:pt x="0" y="372"/>
                    </a:lnTo>
                    <a:lnTo>
                      <a:pt x="0" y="101"/>
                    </a:lnTo>
                    <a:lnTo>
                      <a:pt x="21" y="98"/>
                    </a:lnTo>
                    <a:lnTo>
                      <a:pt x="57" y="84"/>
                    </a:lnTo>
                    <a:lnTo>
                      <a:pt x="84" y="56"/>
                    </a:lnTo>
                    <a:lnTo>
                      <a:pt x="100" y="19"/>
                    </a:lnTo>
                    <a:lnTo>
                      <a:pt x="101" y="0"/>
                    </a:lnTo>
                    <a:lnTo>
                      <a:pt x="919" y="0"/>
                    </a:lnTo>
                    <a:lnTo>
                      <a:pt x="920" y="19"/>
                    </a:lnTo>
                    <a:lnTo>
                      <a:pt x="936" y="56"/>
                    </a:lnTo>
                    <a:lnTo>
                      <a:pt x="963" y="84"/>
                    </a:lnTo>
                    <a:lnTo>
                      <a:pt x="1000" y="98"/>
                    </a:lnTo>
                    <a:lnTo>
                      <a:pt x="1020" y="101"/>
                    </a:lnTo>
                    <a:lnTo>
                      <a:pt x="1020" y="236"/>
                    </a:lnTo>
                    <a:lnTo>
                      <a:pt x="1020" y="372"/>
                    </a:lnTo>
                    <a:lnTo>
                      <a:pt x="1000" y="373"/>
                    </a:lnTo>
                    <a:lnTo>
                      <a:pt x="963" y="389"/>
                    </a:lnTo>
                    <a:lnTo>
                      <a:pt x="936" y="416"/>
                    </a:lnTo>
                    <a:lnTo>
                      <a:pt x="920" y="452"/>
                    </a:lnTo>
                    <a:lnTo>
                      <a:pt x="919" y="473"/>
                    </a:lnTo>
                    <a:close/>
                  </a:path>
                </a:pathLst>
              </a:custGeom>
              <a:solidFill>
                <a:srgbClr val="C68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520" tIns="48760" rIns="97520" bIns="487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2000">
                  <a:solidFill>
                    <a:prstClr val="black"/>
                  </a:solidFill>
                  <a:latin typeface="+mj-lt"/>
                </a:endParaRPr>
              </a:p>
            </p:txBody>
          </p:sp>
        </p:grpSp>
      </p:grpSp>
      <p:sp>
        <p:nvSpPr>
          <p:cNvPr id="42" name="Rectángulo 41">
            <a:extLst>
              <a:ext uri="{FF2B5EF4-FFF2-40B4-BE49-F238E27FC236}">
                <a16:creationId xmlns:a16="http://schemas.microsoft.com/office/drawing/2014/main" id="{3EE7CBB8-C44B-49DB-9AD6-BFCA3F6A4EE0}"/>
              </a:ext>
            </a:extLst>
          </p:cNvPr>
          <p:cNvSpPr/>
          <p:nvPr/>
        </p:nvSpPr>
        <p:spPr>
          <a:xfrm>
            <a:off x="313205" y="3049391"/>
            <a:ext cx="133927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6600" b="1" dirty="0">
                <a:solidFill>
                  <a:srgbClr val="E7E6E6">
                    <a:lumMod val="25000"/>
                  </a:srgbClr>
                </a:solidFill>
                <a:latin typeface="+mj-lt"/>
                <a:cs typeface="Arial" panose="020B0604020202020204" pitchFamily="34" charset="0"/>
              </a:rPr>
              <a:t>Coljuegos</a:t>
            </a:r>
          </a:p>
        </p:txBody>
      </p:sp>
      <p:sp>
        <p:nvSpPr>
          <p:cNvPr id="44" name="Marcador de número de diapositiva 5">
            <a:extLst>
              <a:ext uri="{FF2B5EF4-FFF2-40B4-BE49-F238E27FC236}">
                <a16:creationId xmlns:a16="http://schemas.microsoft.com/office/drawing/2014/main" id="{96375316-886D-47FA-AFB4-20CAB536E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5153" y="9029450"/>
            <a:ext cx="5125186" cy="6813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621A4-F840-4FB5-ADAC-B68FE90EA2B3}" type="slidenum">
              <a:rPr lang="es-CO" smtClean="0"/>
              <a:pPr/>
              <a:t>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24206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F0F2014-1467-4BD4-A973-4D3E77CC51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75" b="5896"/>
          <a:stretch/>
        </p:blipFill>
        <p:spPr>
          <a:xfrm>
            <a:off x="0" y="-1197147"/>
            <a:ext cx="22759990" cy="953432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3D79EB2-C574-4AAD-A389-55505FA5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" y="8337176"/>
            <a:ext cx="22735334" cy="1414837"/>
          </a:xfrm>
        </p:spPr>
        <p:txBody>
          <a:bodyPr>
            <a:normAutofit/>
          </a:bodyPr>
          <a:lstStyle/>
          <a:p>
            <a:r>
              <a:rPr lang="es-CO" sz="5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Sin embargo, existen aspectos favorables en la industria…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E0D713-D180-4C18-ABC0-F24B6DBF4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5153" y="9029450"/>
            <a:ext cx="5125186" cy="6813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621A4-F840-4FB5-ADAC-B68FE90EA2B3}" type="slidenum">
              <a:rPr lang="es-CO" smtClean="0"/>
              <a:pPr/>
              <a:t>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5373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994</TotalTime>
  <Words>678</Words>
  <Application>Microsoft Office PowerPoint</Application>
  <PresentationFormat>Personalizado</PresentationFormat>
  <Paragraphs>93</Paragraphs>
  <Slides>15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Roboto</vt:lpstr>
      <vt:lpstr>Tema de Office</vt:lpstr>
      <vt:lpstr>CorelDRAW</vt:lpstr>
      <vt:lpstr>Los juegos de suerte y azar desde la experiencia del sector financiero</vt:lpstr>
      <vt:lpstr>Presentación de PowerPoint</vt:lpstr>
      <vt:lpstr>…razón por la cual una parte del sistema financiero lo estigmatiza …</vt:lpstr>
      <vt:lpstr>La visión y la misión del Supervisor</vt:lpstr>
      <vt:lpstr>Sistema de Administración del Riesgo de Lavado de Activos y de la Financiación del Terrorismo - SARLAFT  </vt:lpstr>
      <vt:lpstr>SARLAFT</vt:lpstr>
      <vt:lpstr>Para negar el acceso al sistema financiero deben existir causales objetivas</vt:lpstr>
      <vt:lpstr>A pesar de haber obtenido buenos resultados en la última evaluación del FMI sobre las 40 recomendaciones del GAFI, aún existen algunos retos</vt:lpstr>
      <vt:lpstr>Sin embargo, existen aspectos favorables en la industria…</vt:lpstr>
      <vt:lpstr>Coljuegos: administradora del monopolio rentístico de los  juegos de suerte y azar</vt:lpstr>
      <vt:lpstr>Articulación de las entidades que conforman la industria de juegos  de suerte y azar</vt:lpstr>
      <vt:lpstr>Presentación de PowerPoint</vt:lpstr>
      <vt:lpstr>Presentación de PowerPoint</vt:lpstr>
      <vt:lpstr>Descárguela en su dispositivo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ASOJUEGOS</cp:lastModifiedBy>
  <cp:revision>90</cp:revision>
  <cp:lastPrinted>2019-08-21T12:08:22Z</cp:lastPrinted>
  <dcterms:created xsi:type="dcterms:W3CDTF">2019-02-21T22:22:41Z</dcterms:created>
  <dcterms:modified xsi:type="dcterms:W3CDTF">2019-08-26T13:49:46Z</dcterms:modified>
</cp:coreProperties>
</file>