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63" r:id="rId4"/>
    <p:sldId id="264" r:id="rId5"/>
    <p:sldId id="272" r:id="rId6"/>
    <p:sldId id="259" r:id="rId7"/>
    <p:sldId id="278" r:id="rId8"/>
    <p:sldId id="279" r:id="rId9"/>
    <p:sldId id="260" r:id="rId10"/>
    <p:sldId id="275" r:id="rId11"/>
    <p:sldId id="276" r:id="rId12"/>
    <p:sldId id="280" r:id="rId13"/>
    <p:sldId id="274" r:id="rId14"/>
    <p:sldId id="270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CA1BF-8E07-3440-99A9-CC4A14604B4F}" v="5" dt="2018-09-11T20:21:29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235-65CC-4133-85AA-DCF0CB689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1894E-D156-434B-B9E2-10310AEB1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6057C-E15D-46EF-A055-5B4DDB9A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0AFF-FC84-4CE0-9898-DEAFF761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5FFB1-8BB4-4A83-AA3C-5B952FF1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6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4ED1-1377-43D7-A591-55E79ED5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181C2-D44E-4F55-A6ED-CABCD377C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A4684-5ABA-4EFD-B589-5E312D16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E5663-5367-41B8-92C7-663BA60A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80E43-EF7D-4213-A96F-84B4BECA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8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72373-2C89-4348-B71B-AF56C64FE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7FCAA-6C87-4A57-AEC0-D1D94C49A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3D1A4-3634-4C8D-9E06-D605ECF5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1FB6-B2BD-411E-802E-3CEEDFE0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A7C1A-C09A-4B01-85CA-89185A85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7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EB0E-33ED-4804-A750-D5CCABD9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CAC02-12CD-428A-9D65-756E2527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C6043-9D3D-4BB6-BA25-BDBBF3481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23FF-696A-4FB3-88FA-48DF2BA4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18FBD-5F48-45B1-81C6-950E0B5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9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38E5-C8A3-4A36-9F9B-83E9A3A9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73B29-7212-4BF9-B25B-377C8ED1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87004-602A-4435-BE57-39FC5DE1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73F6-A91F-4EAA-8711-86D36351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044B-6D84-4B66-80C2-6CA9FD18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3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7687-E24D-49F4-A15F-0C808578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2859-D08E-4E56-A8E5-18089BB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9A707-84CA-44A5-950D-FF695B0BE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A4487-598A-4F2E-BBEE-02C303BD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624BB-E8EA-4F4C-9949-951970FA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A7D-37E6-4073-9D4E-D16F8D2D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7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EB6C-CC18-4418-B246-7BBB9E56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9CDC-314D-4915-86FF-149585561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405C5-15CF-4CB3-B004-3291C1BA6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8EF86-47C3-4157-95D0-6DEEEA579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F7293-4850-422C-8FB1-DB3E29927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722F2-EF77-4EF2-8265-874C77D2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394140-9A25-434A-AD4F-F578D7CB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F91FB-6256-4B69-A915-C77B6938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9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93A0-5C6A-41CA-8FBD-2B9F737A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8551C-04AB-42FF-8A80-C4629607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E4820-5772-48A7-A7E7-27AB88AB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83B39-B724-4589-BE79-71966308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6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7096D-8439-45A2-ADB8-D4C554A6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50E66-9A94-4159-83EA-6752830C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2601A-5820-4C82-BF7D-FC430DAD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9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8188-1B14-48C4-A8B1-86092761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4777C-0E10-4A62-9F20-BFBA0585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60C75-0ED3-46D9-8F85-5EDC3E029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052DC-7EB2-4ABD-8C8D-FA0D9C7A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F55BE-5437-4D65-BD2D-47EE1966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DCDC4-7322-4862-922D-CE7EC96F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2D9E-D42A-4B83-AFBA-07A9B48A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08F6B-2AAB-4673-AB91-B8CE8E64B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608DD-BF50-47AB-82B5-E375C3D5D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48690-C1C2-476B-91DC-0AEC193F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9DF74-1662-48BE-93CB-FCD68D46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C959A-9A5F-4CD0-AF5B-6ED3E61C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8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FABD8-A2DF-4089-AF85-70A33244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0CF8B-3876-45A4-AD5C-D2916CCF3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31F34-84AB-4B20-8C47-766F4062E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3200-527A-402E-94AF-8B6DC25E64B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5DE36-C773-4012-8A83-89B1EBB69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33B9-DEAF-49A2-9324-18C9E9372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BDF2-1400-4540-992D-3B07EE045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F56732-7F7D-E040-9473-DA7E7464A0AA}"/>
              </a:ext>
            </a:extLst>
          </p:cNvPr>
          <p:cNvSpPr/>
          <p:nvPr/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rgbClr val="1B5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7CF20-A9D0-2E40-B651-C82C42854E95}"/>
              </a:ext>
            </a:extLst>
          </p:cNvPr>
          <p:cNvSpPr txBox="1">
            <a:spLocks/>
          </p:cNvSpPr>
          <p:nvPr/>
        </p:nvSpPr>
        <p:spPr>
          <a:xfrm>
            <a:off x="5189620" y="1358077"/>
            <a:ext cx="6378166" cy="2663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ts val="0"/>
              </a:spcBef>
            </a:pPr>
            <a: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Administración</a:t>
            </a:r>
            <a:r>
              <a:rPr lang="en-US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-US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riesgos</a:t>
            </a:r>
            <a:r>
              <a:rPr lang="en-US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-US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bancos</a:t>
            </a:r>
            <a:r>
              <a:rPr lang="en-US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locales </a:t>
            </a:r>
            <a: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frente</a:t>
            </a:r>
            <a:r>
              <a:rPr lang="en-US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-US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corresponsales</a:t>
            </a:r>
            <a:r>
              <a:rPr lang="en-US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del exterior</a:t>
            </a:r>
            <a: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7F6384-2C82-D84C-8ED6-F8088FF7A88C}"/>
              </a:ext>
            </a:extLst>
          </p:cNvPr>
          <p:cNvSpPr txBox="1">
            <a:spLocks/>
          </p:cNvSpPr>
          <p:nvPr/>
        </p:nvSpPr>
        <p:spPr>
          <a:xfrm>
            <a:off x="5189620" y="4055589"/>
            <a:ext cx="5478380" cy="18608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600" b="1" dirty="0">
                <a:solidFill>
                  <a:srgbClr val="FFFFFF"/>
                </a:solidFill>
              </a:rPr>
              <a:t>David Schwartz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s-ES_tradnl" sz="2400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Presidente &amp; CEO</a:t>
            </a:r>
            <a:r>
              <a:rPr lang="es-ES_tradnl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, FIBA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305B6-2BC3-C94F-AE36-5C624A6CF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2" y="2802408"/>
            <a:ext cx="3333461" cy="1253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F8B7E-26C1-0C48-9F96-F1EBEB4C0C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70" y="5156314"/>
            <a:ext cx="2486416" cy="10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AE34CF-019B-CB4C-AB35-4E70975B6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8" y="343359"/>
            <a:ext cx="11204345" cy="61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6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8FF77F-2355-40AA-AA5F-13E1F540AAAB}"/>
              </a:ext>
            </a:extLst>
          </p:cNvPr>
          <p:cNvSpPr/>
          <p:nvPr/>
        </p:nvSpPr>
        <p:spPr>
          <a:xfrm>
            <a:off x="1567202" y="6274051"/>
            <a:ext cx="905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1B5065"/>
                </a:solidFill>
                <a:effectLst/>
                <a:latin typeface="Helvetica" pitchFamily="2" charset="0"/>
              </a:rPr>
              <a:t>The DEA treats heroin and marijuana as equally dangerous drugs.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B5BB8-06F6-054D-ADD7-0E0CAEDC1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56EDB-00D5-9C41-827E-B6C864AFC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5" y="2586882"/>
            <a:ext cx="3660226" cy="1921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ED58-C089-FA47-B77F-1B7C39D48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78" y="2586882"/>
            <a:ext cx="3444410" cy="1921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FA00F-3E82-1341-967B-E4C7E5646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24" y="2586882"/>
            <a:ext cx="3558551" cy="1921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805B70-DD59-534F-A900-CF24DE76F722}"/>
              </a:ext>
            </a:extLst>
          </p:cNvPr>
          <p:cNvSpPr txBox="1"/>
          <p:nvPr/>
        </p:nvSpPr>
        <p:spPr>
          <a:xfrm>
            <a:off x="893845" y="4654550"/>
            <a:ext cx="278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$9.5 million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4C631-1F04-B442-A951-91F9B690FF36}"/>
              </a:ext>
            </a:extLst>
          </p:cNvPr>
          <p:cNvSpPr txBox="1"/>
          <p:nvPr/>
        </p:nvSpPr>
        <p:spPr>
          <a:xfrm>
            <a:off x="4820436" y="4679949"/>
            <a:ext cx="278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$75 million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2B2EF-8334-7C4C-A90F-92205C9DF223}"/>
              </a:ext>
            </a:extLst>
          </p:cNvPr>
          <p:cNvSpPr txBox="1"/>
          <p:nvPr/>
        </p:nvSpPr>
        <p:spPr>
          <a:xfrm>
            <a:off x="8639120" y="4679949"/>
            <a:ext cx="278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$81 million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260FC-0662-7F4B-B5F1-38E065C749FE}"/>
              </a:ext>
            </a:extLst>
          </p:cNvPr>
          <p:cNvSpPr txBox="1"/>
          <p:nvPr/>
        </p:nvSpPr>
        <p:spPr>
          <a:xfrm>
            <a:off x="624365" y="1732946"/>
            <a:ext cx="331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2015: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Caesars Palace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7563B5-FA83-C447-AD7F-4AADAF617B11}"/>
              </a:ext>
            </a:extLst>
          </p:cNvPr>
          <p:cNvSpPr txBox="1"/>
          <p:nvPr/>
        </p:nvSpPr>
        <p:spPr>
          <a:xfrm>
            <a:off x="4550956" y="1732946"/>
            <a:ext cx="331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2015: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Tinian Dynasty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E992B-0D88-6C4A-9E00-A27300DD2A67}"/>
              </a:ext>
            </a:extLst>
          </p:cNvPr>
          <p:cNvSpPr txBox="1"/>
          <p:nvPr/>
        </p:nvSpPr>
        <p:spPr>
          <a:xfrm>
            <a:off x="8369640" y="1732946"/>
            <a:ext cx="331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2016: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Philippines Casinos</a:t>
            </a:r>
          </a:p>
        </p:txBody>
      </p:sp>
    </p:spTree>
    <p:extLst>
      <p:ext uri="{BB962C8B-B14F-4D97-AF65-F5344CB8AC3E}">
        <p14:creationId xmlns:p14="http://schemas.microsoft.com/office/powerpoint/2010/main" val="178734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1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1238-C76E-4F29-9C87-94589C33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9C76-E10C-4CEF-81EC-204AE115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Capacitacion</a:t>
            </a:r>
            <a:r>
              <a:rPr lang="en-US" dirty="0"/>
              <a:t>;</a:t>
            </a:r>
          </a:p>
          <a:p>
            <a:r>
              <a:rPr lang="en-US" dirty="0" err="1"/>
              <a:t>Dialogo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reguladores</a:t>
            </a:r>
            <a:r>
              <a:rPr lang="en-US" dirty="0"/>
              <a:t>;</a:t>
            </a:r>
          </a:p>
          <a:p>
            <a:r>
              <a:rPr lang="en-US" dirty="0" err="1"/>
              <a:t>Intercambio</a:t>
            </a:r>
            <a:r>
              <a:rPr lang="en-US" dirty="0"/>
              <a:t> de </a:t>
            </a:r>
            <a:r>
              <a:rPr lang="en-US" dirty="0" err="1"/>
              <a:t>informacion</a:t>
            </a:r>
            <a:r>
              <a:rPr lang="en-US" dirty="0"/>
              <a:t>;</a:t>
            </a:r>
          </a:p>
          <a:p>
            <a:r>
              <a:rPr lang="en-US" dirty="0" err="1"/>
              <a:t>Tecnologia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3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F56732-7F7D-E040-9473-DA7E7464A0AA}"/>
              </a:ext>
            </a:extLst>
          </p:cNvPr>
          <p:cNvSpPr/>
          <p:nvPr/>
        </p:nvSpPr>
        <p:spPr>
          <a:xfrm>
            <a:off x="0" y="0"/>
            <a:ext cx="4289834" cy="6858002"/>
          </a:xfrm>
          <a:prstGeom prst="rect">
            <a:avLst/>
          </a:prstGeom>
          <a:solidFill>
            <a:srgbClr val="1B5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7CF20-A9D0-2E40-B651-C82C42854E95}"/>
              </a:ext>
            </a:extLst>
          </p:cNvPr>
          <p:cNvSpPr txBox="1">
            <a:spLocks/>
          </p:cNvSpPr>
          <p:nvPr/>
        </p:nvSpPr>
        <p:spPr>
          <a:xfrm>
            <a:off x="5189620" y="1358077"/>
            <a:ext cx="6378166" cy="2663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ts val="0"/>
              </a:spcBef>
            </a:pPr>
            <a:r>
              <a:rPr lang="en-US" sz="3200" b="1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Muchas</a:t>
            </a:r>
            <a:r>
              <a:rPr lang="en-US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Gracias</a:t>
            </a:r>
            <a: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s-419" sz="32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7F6384-2C82-D84C-8ED6-F8088FF7A88C}"/>
              </a:ext>
            </a:extLst>
          </p:cNvPr>
          <p:cNvSpPr txBox="1">
            <a:spLocks/>
          </p:cNvSpPr>
          <p:nvPr/>
        </p:nvSpPr>
        <p:spPr>
          <a:xfrm>
            <a:off x="5189620" y="3862287"/>
            <a:ext cx="5478380" cy="18608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FFFFFF"/>
                </a:solidFill>
              </a:rPr>
              <a:t>David Schwartz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s-ES_tradnl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Presidente &amp; CEO</a:t>
            </a:r>
            <a:r>
              <a:rPr lang="es-ES_tradnl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, FIBA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F8B7E-26C1-0C48-9F96-F1EBEB4C0C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70" y="5156314"/>
            <a:ext cx="2486416" cy="1087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F213E1-DFE4-4E40-B7B0-3F33D8DC3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98" y="-3"/>
            <a:ext cx="80645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B305B6-2BC3-C94F-AE36-5C624A6CF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07" y="388194"/>
            <a:ext cx="2853261" cy="1072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5917C5-290E-7946-9935-5122E3937D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1" y="5231907"/>
            <a:ext cx="2486416" cy="108768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B744AAD-134D-B944-8F47-6B130AACDB11}"/>
              </a:ext>
            </a:extLst>
          </p:cNvPr>
          <p:cNvSpPr txBox="1">
            <a:spLocks/>
          </p:cNvSpPr>
          <p:nvPr/>
        </p:nvSpPr>
        <p:spPr>
          <a:xfrm>
            <a:off x="308695" y="1930125"/>
            <a:ext cx="3626021" cy="989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15005"/>
            <a:r>
              <a:rPr lang="es-419" sz="3209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Muchas </a:t>
            </a:r>
            <a:r>
              <a:rPr lang="en-US" sz="3209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Gracias</a:t>
            </a:r>
            <a:endParaRPr lang="x-none" sz="3209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D0FAD25-2E7B-934E-8175-8D72B01428BF}"/>
              </a:ext>
            </a:extLst>
          </p:cNvPr>
          <p:cNvSpPr txBox="1">
            <a:spLocks/>
          </p:cNvSpPr>
          <p:nvPr/>
        </p:nvSpPr>
        <p:spPr>
          <a:xfrm>
            <a:off x="385431" y="3371024"/>
            <a:ext cx="3594898" cy="18608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FFFFFF"/>
                </a:solidFill>
              </a:rPr>
              <a:t>David Schwartz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s-ES_tradnl" sz="2000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Presidente &amp; CEO</a:t>
            </a:r>
            <a:r>
              <a:rPr lang="es-ES_tradnl" sz="2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, FIBA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s-ES_tradnl" sz="20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Arial Narrow" charset="0"/>
              </a:rPr>
              <a:t>dschwartz@fiba.net</a:t>
            </a:r>
            <a:endParaRPr lang="es-ES_tradnl" sz="2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  <a:sym typeface="Arial Narrow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4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7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86921-FA7F-4636-A004-3BFB24C796AE}"/>
              </a:ext>
            </a:extLst>
          </p:cNvPr>
          <p:cNvSpPr txBox="1"/>
          <p:nvPr/>
        </p:nvSpPr>
        <p:spPr>
          <a:xfrm>
            <a:off x="510458" y="472999"/>
            <a:ext cx="1104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s-ES" b="1" dirty="0">
                <a:solidFill>
                  <a:srgbClr val="1B5065"/>
                </a:solidFill>
                <a:latin typeface="Helvetica" pitchFamily="2" charset="0"/>
              </a:rPr>
              <a:t>Si el “negocio” de lavado de dinero fuera una economía, seria el quinto mas importante del mundo.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38BD1-D528-4B61-91C7-1059F09FA631}"/>
              </a:ext>
            </a:extLst>
          </p:cNvPr>
          <p:cNvSpPr txBox="1"/>
          <p:nvPr/>
        </p:nvSpPr>
        <p:spPr>
          <a:xfrm>
            <a:off x="2011676" y="5977542"/>
            <a:ext cx="953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s-ES" b="1" dirty="0">
                <a:solidFill>
                  <a:srgbClr val="1B5065"/>
                </a:solidFill>
                <a:latin typeface="Helvetica" pitchFamily="2" charset="0"/>
              </a:rPr>
              <a:t>Estimación del monto de dinero lavado expresado como proporción del GDP global.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D6443-D3A7-44C7-B371-73B6270759B2}"/>
              </a:ext>
            </a:extLst>
          </p:cNvPr>
          <p:cNvSpPr txBox="1"/>
          <p:nvPr/>
        </p:nvSpPr>
        <p:spPr>
          <a:xfrm>
            <a:off x="2011676" y="5344735"/>
            <a:ext cx="1961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s-ES" sz="4000" b="1" dirty="0">
                <a:solidFill>
                  <a:srgbClr val="1B506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2–5%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0BF96-C7CE-5342-BFED-B13CC4EDB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7" y="4624156"/>
            <a:ext cx="1643382" cy="17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2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562D59-D65E-4D38-84AE-72E7B710FD81}"/>
              </a:ext>
            </a:extLst>
          </p:cNvPr>
          <p:cNvSpPr txBox="1"/>
          <p:nvPr/>
        </p:nvSpPr>
        <p:spPr>
          <a:xfrm>
            <a:off x="1398064" y="791509"/>
            <a:ext cx="9953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s-ES" sz="2200" b="1" dirty="0">
                <a:solidFill>
                  <a:srgbClr val="143656"/>
                </a:solidFill>
                <a:latin typeface="Helvetica" pitchFamily="2" charset="0"/>
              </a:rPr>
              <a:t>Multas que bancos han pagado a los reguladores estadounidenses.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D5B4B6-3488-634B-A626-E19C317A0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7" y="1713187"/>
            <a:ext cx="11325675" cy="394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1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71F44D-49C2-1D44-8831-1B0C24A0B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7950"/>
            <a:ext cx="88392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740B-869C-4B89-BF6D-74EC371B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73" y="2734551"/>
            <a:ext cx="5215541" cy="3329918"/>
          </a:xfrm>
        </p:spPr>
        <p:txBody>
          <a:bodyPr/>
          <a:lstStyle/>
          <a:p>
            <a:pPr lvl="1" defTabSz="4572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Ha habido un aumento en las expectativas de los reguladores estadounidenses resultando en </a:t>
            </a:r>
            <a:r>
              <a:rPr lang="es-ES" sz="20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mayores responsabilidades para los bancos;</a:t>
            </a:r>
          </a:p>
          <a:p>
            <a:pPr lvl="1" defTabSz="4572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Multas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3B0B1-E39E-E142-935E-728B42F0F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59" y="-34670"/>
            <a:ext cx="5833241" cy="6892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910C5-6C64-854A-B526-C79C8F0B658B}"/>
              </a:ext>
            </a:extLst>
          </p:cNvPr>
          <p:cNvSpPr txBox="1"/>
          <p:nvPr/>
        </p:nvSpPr>
        <p:spPr>
          <a:xfrm>
            <a:off x="386474" y="1145628"/>
            <a:ext cx="5718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Cierre de cuentas de corresponsalía </a:t>
            </a:r>
            <a:br>
              <a:rPr lang="es-ES" sz="24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s-ES" sz="24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por motivos de riesgo regulatorio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382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740B-869C-4B89-BF6D-74EC371B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357" y="2682000"/>
            <a:ext cx="5215541" cy="3329918"/>
          </a:xfrm>
        </p:spPr>
        <p:txBody>
          <a:bodyPr/>
          <a:lstStyle/>
          <a:p>
            <a:pPr lvl="1" defTabSz="4572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Costo de cumplimiento (alrededor de $300 miles de millones anualmente);</a:t>
            </a:r>
          </a:p>
          <a:p>
            <a:pPr lvl="1" defTabSz="4572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Los recursos y herramientas esenciales, como ejecutivos especializados, tecnología, y mayores presupuestos operativos, escasean o sencillamente son muy costosos;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910C5-6C64-854A-B526-C79C8F0B658B}"/>
              </a:ext>
            </a:extLst>
          </p:cNvPr>
          <p:cNvSpPr txBox="1"/>
          <p:nvPr/>
        </p:nvSpPr>
        <p:spPr>
          <a:xfrm>
            <a:off x="6221357" y="1208691"/>
            <a:ext cx="5718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Cierre de cuentas de corresponsalía por motivos de costo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4A824-2BD8-F54F-A47C-CD0590414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8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740B-869C-4B89-BF6D-74EC371B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73" y="2734551"/>
            <a:ext cx="5215541" cy="3329918"/>
          </a:xfrm>
        </p:spPr>
        <p:txBody>
          <a:bodyPr/>
          <a:lstStyle/>
          <a:p>
            <a:pPr lvl="1" defTabSz="4572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El análisis del costo/beneficio de una relación de corresponsalía es de alta importancia dado que los bancos buscan productos con márgenes mas altos. </a:t>
            </a:r>
            <a:r>
              <a:rPr lang="es-ES" sz="20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Si la relación no es rentable debe ser cerrada.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910C5-6C64-854A-B526-C79C8F0B658B}"/>
              </a:ext>
            </a:extLst>
          </p:cNvPr>
          <p:cNvSpPr txBox="1"/>
          <p:nvPr/>
        </p:nvSpPr>
        <p:spPr>
          <a:xfrm>
            <a:off x="386474" y="1145628"/>
            <a:ext cx="5718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Cierre de cuentas de corresponsalía por motivos de rentabilidad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6A533-84E0-E448-99FB-6DDD2255B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0"/>
            <a:ext cx="580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4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AECE-46B9-4AE9-BBC6-9CF1D5CD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3" y="564822"/>
            <a:ext cx="10515600" cy="1325563"/>
          </a:xfrm>
        </p:spPr>
        <p:txBody>
          <a:bodyPr/>
          <a:lstStyle/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Designación</a:t>
            </a:r>
            <a:r>
              <a:rPr lang="en-US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419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ciertos</a:t>
            </a:r>
            <a:r>
              <a:rPr lang="en-US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419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sectores</a:t>
            </a:r>
            <a:r>
              <a:rPr lang="en-US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419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como</a:t>
            </a:r>
            <a:r>
              <a:rPr lang="en-US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419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muy</a:t>
            </a:r>
            <a:r>
              <a:rPr lang="en-US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 alto </a:t>
            </a:r>
            <a:r>
              <a:rPr lang="es-419" sz="2400" b="1" dirty="0">
                <a:solidFill>
                  <a:srgbClr val="1B5065"/>
                </a:solidFill>
                <a:latin typeface="Helvetica" charset="0"/>
                <a:ea typeface="Helvetica" charset="0"/>
                <a:cs typeface="Helvetica" charset="0"/>
              </a:rPr>
              <a:t>riesgo</a:t>
            </a:r>
            <a:r>
              <a:rPr lang="x-none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x-none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2D890-BDFE-46F5-9366-2C1AA7D8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97" y="1690688"/>
            <a:ext cx="4742793" cy="4351338"/>
          </a:xfrm>
        </p:spPr>
        <p:txBody>
          <a:bodyPr>
            <a:normAutofit/>
          </a:bodyPr>
          <a:lstStyle/>
          <a:p>
            <a:pPr lvl="1"/>
            <a:r>
              <a:rPr lang="es-419" b="1" dirty="0">
                <a:solidFill>
                  <a:srgbClr val="1B5065"/>
                </a:solidFill>
              </a:rPr>
              <a:t>Remesadoras</a:t>
            </a:r>
            <a:r>
              <a:rPr lang="en-US" b="1" dirty="0">
                <a:solidFill>
                  <a:srgbClr val="1B5065"/>
                </a:solidFill>
              </a:rPr>
              <a:t> (“MSBs”)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s-419" dirty="0">
                <a:solidFill>
                  <a:srgbClr val="1B5065"/>
                </a:solidFill>
              </a:rPr>
              <a:t>Transparencia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B5065"/>
                </a:solidFill>
              </a:rPr>
              <a:t>KYCC</a:t>
            </a:r>
          </a:p>
          <a:p>
            <a:pPr marL="914400" lvl="2" indent="0">
              <a:buNone/>
            </a:pPr>
            <a:endParaRPr lang="en-US" dirty="0">
              <a:solidFill>
                <a:srgbClr val="1B5065"/>
              </a:solidFill>
            </a:endParaRPr>
          </a:p>
          <a:p>
            <a:pPr lvl="1"/>
            <a:r>
              <a:rPr lang="en-US" b="1" dirty="0">
                <a:solidFill>
                  <a:srgbClr val="1B5065"/>
                </a:solidFill>
              </a:rPr>
              <a:t>Cannabis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B5065"/>
                </a:solidFill>
              </a:rPr>
              <a:t>Ley federal vs </a:t>
            </a:r>
            <a:r>
              <a:rPr lang="en-US" dirty="0" err="1">
                <a:solidFill>
                  <a:srgbClr val="1B5065"/>
                </a:solidFill>
              </a:rPr>
              <a:t>estatal</a:t>
            </a:r>
            <a:endParaRPr lang="en-US" dirty="0">
              <a:solidFill>
                <a:srgbClr val="1B5065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1B5065"/>
              </a:solidFill>
            </a:endParaRPr>
          </a:p>
          <a:p>
            <a:pPr lvl="1"/>
            <a:r>
              <a:rPr lang="en-US" b="1" dirty="0">
                <a:solidFill>
                  <a:srgbClr val="1B5065"/>
                </a:solidFill>
              </a:rPr>
              <a:t>Casinos y </a:t>
            </a:r>
            <a:r>
              <a:rPr lang="es-419" b="1" dirty="0">
                <a:solidFill>
                  <a:srgbClr val="1B5065"/>
                </a:solidFill>
              </a:rPr>
              <a:t>juegos</a:t>
            </a:r>
            <a:r>
              <a:rPr lang="en-US" b="1" dirty="0">
                <a:solidFill>
                  <a:srgbClr val="1B5065"/>
                </a:solidFill>
              </a:rPr>
              <a:t> de azar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B5065"/>
                </a:solidFill>
              </a:rPr>
              <a:t>FinCEN </a:t>
            </a:r>
            <a:r>
              <a:rPr lang="en-US" dirty="0" err="1">
                <a:solidFill>
                  <a:srgbClr val="1B5065"/>
                </a:solidFill>
              </a:rPr>
              <a:t>multas</a:t>
            </a:r>
            <a:endParaRPr lang="en-US" dirty="0">
              <a:solidFill>
                <a:srgbClr val="1B5065"/>
              </a:solidFill>
            </a:endParaRP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B5065"/>
                </a:solidFill>
              </a:rPr>
              <a:t>Bank of Bangladesh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B5065"/>
                </a:solidFill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71829-96E4-774F-A93F-B17F21739C1C}"/>
              </a:ext>
            </a:extLst>
          </p:cNvPr>
          <p:cNvSpPr txBox="1"/>
          <p:nvPr/>
        </p:nvSpPr>
        <p:spPr>
          <a:xfrm>
            <a:off x="5244664" y="1689210"/>
            <a:ext cx="573864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400" b="1" dirty="0">
                <a:solidFill>
                  <a:srgbClr val="1B5065"/>
                </a:solidFill>
              </a:rPr>
              <a:t>Minería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s-419" sz="2000" dirty="0">
                <a:solidFill>
                  <a:srgbClr val="1B5065"/>
                </a:solidFill>
              </a:rPr>
              <a:t>NTR Metals/Peru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B5065"/>
                </a:solidFill>
              </a:rPr>
              <a:t>Here’s how gold fits in: Drug-cartel associates posing as precious-metals traders buy and mine gold in Latin America. Cocaine profits are their seed money. They sell the metal through front companies — hiding its criminal taint — to refineries in the United States and other major gold-buying nations like Switzerland and the United Arab Emirates.</a:t>
            </a:r>
            <a:endParaRPr lang="es-419" sz="2000" dirty="0">
              <a:solidFill>
                <a:srgbClr val="1B506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5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7610</TotalTime>
  <Words>336</Words>
  <Application>Microsoft Office PowerPoint</Application>
  <PresentationFormat>Panorámica</PresentationFormat>
  <Paragraphs>51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Helvetica</vt:lpstr>
      <vt:lpstr>Helvetica Neue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Designación de ciertos sectores como muy alto riesgo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Administracion de los riesgos de los bancos locales frente a los corresponsales del exterior</dc:title>
  <dc:creator>David Schwartz</dc:creator>
  <cp:lastModifiedBy>ASOJUEGOS</cp:lastModifiedBy>
  <cp:revision>13</cp:revision>
  <dcterms:created xsi:type="dcterms:W3CDTF">2018-09-05T15:08:57Z</dcterms:created>
  <dcterms:modified xsi:type="dcterms:W3CDTF">2018-09-19T02:55:58Z</dcterms:modified>
</cp:coreProperties>
</file>