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821" r:id="rId4"/>
    <p:sldId id="258" r:id="rId5"/>
    <p:sldId id="824" r:id="rId6"/>
    <p:sldId id="825" r:id="rId7"/>
    <p:sldId id="259" r:id="rId8"/>
    <p:sldId id="260" r:id="rId9"/>
    <p:sldId id="828" r:id="rId10"/>
    <p:sldId id="861" r:id="rId11"/>
    <p:sldId id="262" r:id="rId12"/>
    <p:sldId id="862" r:id="rId13"/>
    <p:sldId id="860" r:id="rId14"/>
    <p:sldId id="841" r:id="rId15"/>
    <p:sldId id="846" r:id="rId16"/>
    <p:sldId id="845" r:id="rId17"/>
    <p:sldId id="847" r:id="rId18"/>
    <p:sldId id="863" r:id="rId19"/>
    <p:sldId id="864" r:id="rId20"/>
    <p:sldId id="261" r:id="rId21"/>
    <p:sldId id="865" r:id="rId22"/>
    <p:sldId id="822" r:id="rId23"/>
    <p:sldId id="851" r:id="rId24"/>
    <p:sldId id="856" r:id="rId25"/>
    <p:sldId id="853" r:id="rId26"/>
    <p:sldId id="857" r:id="rId27"/>
    <p:sldId id="833" r:id="rId28"/>
    <p:sldId id="859" r:id="rId29"/>
    <p:sldId id="855" r:id="rId30"/>
    <p:sldId id="858" r:id="rId31"/>
    <p:sldId id="848" r:id="rId32"/>
    <p:sldId id="823" r:id="rId33"/>
    <p:sldId id="270" r:id="rId34"/>
    <p:sldId id="866" r:id="rId35"/>
    <p:sldId id="272" r:id="rId36"/>
    <p:sldId id="868" r:id="rId37"/>
    <p:sldId id="269" r:id="rId38"/>
    <p:sldId id="874" r:id="rId39"/>
    <p:sldId id="876" r:id="rId40"/>
    <p:sldId id="870" r:id="rId41"/>
    <p:sldId id="872" r:id="rId42"/>
    <p:sldId id="871" r:id="rId43"/>
    <p:sldId id="873" r:id="rId44"/>
    <p:sldId id="875" r:id="rId45"/>
  </p:sldIdLst>
  <p:sldSz cx="22759988" cy="9752013"/>
  <p:notesSz cx="6858000" cy="9144000"/>
  <p:defaultTextStyle>
    <a:defPPr>
      <a:defRPr lang="en-US"/>
    </a:defPPr>
    <a:lvl1pPr marL="0" algn="l" defTabSz="1560515" rtl="0" eaLnBrk="1" latinLnBrk="0" hangingPunct="1">
      <a:defRPr sz="3072" kern="1200">
        <a:solidFill>
          <a:schemeClr val="tx1"/>
        </a:solidFill>
        <a:latin typeface="+mn-lt"/>
        <a:ea typeface="+mn-ea"/>
        <a:cs typeface="+mn-cs"/>
      </a:defRPr>
    </a:lvl1pPr>
    <a:lvl2pPr marL="780258" algn="l" defTabSz="1560515" rtl="0" eaLnBrk="1" latinLnBrk="0" hangingPunct="1">
      <a:defRPr sz="3072" kern="1200">
        <a:solidFill>
          <a:schemeClr val="tx1"/>
        </a:solidFill>
        <a:latin typeface="+mn-lt"/>
        <a:ea typeface="+mn-ea"/>
        <a:cs typeface="+mn-cs"/>
      </a:defRPr>
    </a:lvl2pPr>
    <a:lvl3pPr marL="1560515" algn="l" defTabSz="1560515" rtl="0" eaLnBrk="1" latinLnBrk="0" hangingPunct="1">
      <a:defRPr sz="3072" kern="1200">
        <a:solidFill>
          <a:schemeClr val="tx1"/>
        </a:solidFill>
        <a:latin typeface="+mn-lt"/>
        <a:ea typeface="+mn-ea"/>
        <a:cs typeface="+mn-cs"/>
      </a:defRPr>
    </a:lvl3pPr>
    <a:lvl4pPr marL="2340773" algn="l" defTabSz="1560515" rtl="0" eaLnBrk="1" latinLnBrk="0" hangingPunct="1">
      <a:defRPr sz="3072" kern="1200">
        <a:solidFill>
          <a:schemeClr val="tx1"/>
        </a:solidFill>
        <a:latin typeface="+mn-lt"/>
        <a:ea typeface="+mn-ea"/>
        <a:cs typeface="+mn-cs"/>
      </a:defRPr>
    </a:lvl4pPr>
    <a:lvl5pPr marL="3121030" algn="l" defTabSz="1560515" rtl="0" eaLnBrk="1" latinLnBrk="0" hangingPunct="1">
      <a:defRPr sz="3072" kern="1200">
        <a:solidFill>
          <a:schemeClr val="tx1"/>
        </a:solidFill>
        <a:latin typeface="+mn-lt"/>
        <a:ea typeface="+mn-ea"/>
        <a:cs typeface="+mn-cs"/>
      </a:defRPr>
    </a:lvl5pPr>
    <a:lvl6pPr marL="3901288" algn="l" defTabSz="1560515" rtl="0" eaLnBrk="1" latinLnBrk="0" hangingPunct="1">
      <a:defRPr sz="3072" kern="1200">
        <a:solidFill>
          <a:schemeClr val="tx1"/>
        </a:solidFill>
        <a:latin typeface="+mn-lt"/>
        <a:ea typeface="+mn-ea"/>
        <a:cs typeface="+mn-cs"/>
      </a:defRPr>
    </a:lvl6pPr>
    <a:lvl7pPr marL="4681545" algn="l" defTabSz="1560515" rtl="0" eaLnBrk="1" latinLnBrk="0" hangingPunct="1">
      <a:defRPr sz="3072" kern="1200">
        <a:solidFill>
          <a:schemeClr val="tx1"/>
        </a:solidFill>
        <a:latin typeface="+mn-lt"/>
        <a:ea typeface="+mn-ea"/>
        <a:cs typeface="+mn-cs"/>
      </a:defRPr>
    </a:lvl7pPr>
    <a:lvl8pPr marL="5461803" algn="l" defTabSz="1560515" rtl="0" eaLnBrk="1" latinLnBrk="0" hangingPunct="1">
      <a:defRPr sz="3072" kern="1200">
        <a:solidFill>
          <a:schemeClr val="tx1"/>
        </a:solidFill>
        <a:latin typeface="+mn-lt"/>
        <a:ea typeface="+mn-ea"/>
        <a:cs typeface="+mn-cs"/>
      </a:defRPr>
    </a:lvl8pPr>
    <a:lvl9pPr marL="6242060" algn="l" defTabSz="1560515" rtl="0" eaLnBrk="1" latinLnBrk="0" hangingPunct="1">
      <a:defRPr sz="307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46" autoAdjust="0"/>
    <p:restoredTop sz="94660"/>
  </p:normalViewPr>
  <p:slideViewPr>
    <p:cSldViewPr snapToGrid="0">
      <p:cViewPr varScale="1">
        <p:scale>
          <a:sx n="52" d="100"/>
          <a:sy n="52" d="100"/>
        </p:scale>
        <p:origin x="8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2F7BC3-8FBE-4641-BFF0-C5F12B1977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53D23F-FC73-A742-AEEC-AE0C002375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7600F-9ED9-AB45-BF26-5BF19FF849F8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5E21E-CB8F-C14E-81FD-98452BDD04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BC33A-E168-1D44-B7D9-E76A4ECB6E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0163E-8F6D-D64F-8B71-805144F504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1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F76C8-4CDB-994F-A2B5-D5F014FF4FA4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72009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C01E3-D143-FB44-8621-89BF6EAE4C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97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4999" y="1595990"/>
            <a:ext cx="17069991" cy="3395145"/>
          </a:xfrm>
        </p:spPr>
        <p:txBody>
          <a:bodyPr anchor="b"/>
          <a:lstStyle>
            <a:lvl1pPr algn="ctr">
              <a:defRPr sz="853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999" y="5122065"/>
            <a:ext cx="17069991" cy="2354478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7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99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287617" y="519205"/>
            <a:ext cx="4907622" cy="826438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4749" y="519205"/>
            <a:ext cx="14438367" cy="826438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34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9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895" y="2431232"/>
            <a:ext cx="19630490" cy="4056566"/>
          </a:xfrm>
        </p:spPr>
        <p:txBody>
          <a:bodyPr anchor="b"/>
          <a:lstStyle>
            <a:lvl1pPr>
              <a:defRPr sz="853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2895" y="6526175"/>
            <a:ext cx="19630490" cy="2133252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1pPr>
            <a:lvl2pPr marL="650138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277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415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4pPr>
            <a:lvl5pPr marL="2600554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5pPr>
            <a:lvl6pPr marL="3250692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6pPr>
            <a:lvl7pPr marL="3900830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7pPr>
            <a:lvl8pPr marL="4550969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8pPr>
            <a:lvl9pPr marL="5201107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56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4749" y="2596022"/>
            <a:ext cx="9672995" cy="618756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22244" y="2596022"/>
            <a:ext cx="9672995" cy="618756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0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713" y="519205"/>
            <a:ext cx="19630490" cy="1884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7715" y="2390598"/>
            <a:ext cx="9628541" cy="1171595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7715" y="3562194"/>
            <a:ext cx="9628541" cy="523945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522244" y="2390598"/>
            <a:ext cx="9675959" cy="1171595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522244" y="3562194"/>
            <a:ext cx="9675959" cy="523945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29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8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715" y="650134"/>
            <a:ext cx="7340688" cy="2275470"/>
          </a:xfrm>
        </p:spPr>
        <p:txBody>
          <a:bodyPr anchor="b"/>
          <a:lstStyle>
            <a:lvl1pPr>
              <a:defRPr sz="45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5959" y="1404110"/>
            <a:ext cx="11522244" cy="6930250"/>
          </a:xfrm>
        </p:spPr>
        <p:txBody>
          <a:bodyPr/>
          <a:lstStyle>
            <a:lvl1pPr>
              <a:defRPr sz="4550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7715" y="2925604"/>
            <a:ext cx="7340688" cy="5420043"/>
          </a:xfrm>
        </p:spPr>
        <p:txBody>
          <a:bodyPr/>
          <a:lstStyle>
            <a:lvl1pPr marL="0" indent="0">
              <a:buNone/>
              <a:defRPr sz="2275"/>
            </a:lvl1pPr>
            <a:lvl2pPr marL="650138" indent="0">
              <a:buNone/>
              <a:defRPr sz="1991"/>
            </a:lvl2pPr>
            <a:lvl3pPr marL="1300277" indent="0">
              <a:buNone/>
              <a:defRPr sz="1706"/>
            </a:lvl3pPr>
            <a:lvl4pPr marL="1950415" indent="0">
              <a:buNone/>
              <a:defRPr sz="1422"/>
            </a:lvl4pPr>
            <a:lvl5pPr marL="2600554" indent="0">
              <a:buNone/>
              <a:defRPr sz="1422"/>
            </a:lvl5pPr>
            <a:lvl6pPr marL="3250692" indent="0">
              <a:buNone/>
              <a:defRPr sz="1422"/>
            </a:lvl6pPr>
            <a:lvl7pPr marL="3900830" indent="0">
              <a:buNone/>
              <a:defRPr sz="1422"/>
            </a:lvl7pPr>
            <a:lvl8pPr marL="4550969" indent="0">
              <a:buNone/>
              <a:defRPr sz="1422"/>
            </a:lvl8pPr>
            <a:lvl9pPr marL="5201107" indent="0">
              <a:buNone/>
              <a:defRPr sz="1422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89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715" y="650134"/>
            <a:ext cx="7340688" cy="2275470"/>
          </a:xfrm>
        </p:spPr>
        <p:txBody>
          <a:bodyPr anchor="b"/>
          <a:lstStyle>
            <a:lvl1pPr>
              <a:defRPr sz="45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75959" y="1404110"/>
            <a:ext cx="11522244" cy="6930250"/>
          </a:xfrm>
        </p:spPr>
        <p:txBody>
          <a:bodyPr anchor="t"/>
          <a:lstStyle>
            <a:lvl1pPr marL="0" indent="0">
              <a:buNone/>
              <a:defRPr sz="4550"/>
            </a:lvl1pPr>
            <a:lvl2pPr marL="650138" indent="0">
              <a:buNone/>
              <a:defRPr sz="3982"/>
            </a:lvl2pPr>
            <a:lvl3pPr marL="1300277" indent="0">
              <a:buNone/>
              <a:defRPr sz="3413"/>
            </a:lvl3pPr>
            <a:lvl4pPr marL="1950415" indent="0">
              <a:buNone/>
              <a:defRPr sz="2844"/>
            </a:lvl4pPr>
            <a:lvl5pPr marL="2600554" indent="0">
              <a:buNone/>
              <a:defRPr sz="2844"/>
            </a:lvl5pPr>
            <a:lvl6pPr marL="3250692" indent="0">
              <a:buNone/>
              <a:defRPr sz="2844"/>
            </a:lvl6pPr>
            <a:lvl7pPr marL="3900830" indent="0">
              <a:buNone/>
              <a:defRPr sz="2844"/>
            </a:lvl7pPr>
            <a:lvl8pPr marL="4550969" indent="0">
              <a:buNone/>
              <a:defRPr sz="2844"/>
            </a:lvl8pPr>
            <a:lvl9pPr marL="5201107" indent="0">
              <a:buNone/>
              <a:defRPr sz="2844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7715" y="2925604"/>
            <a:ext cx="7340688" cy="5420043"/>
          </a:xfrm>
        </p:spPr>
        <p:txBody>
          <a:bodyPr/>
          <a:lstStyle>
            <a:lvl1pPr marL="0" indent="0">
              <a:buNone/>
              <a:defRPr sz="2275"/>
            </a:lvl1pPr>
            <a:lvl2pPr marL="650138" indent="0">
              <a:buNone/>
              <a:defRPr sz="1991"/>
            </a:lvl2pPr>
            <a:lvl3pPr marL="1300277" indent="0">
              <a:buNone/>
              <a:defRPr sz="1706"/>
            </a:lvl3pPr>
            <a:lvl4pPr marL="1950415" indent="0">
              <a:buNone/>
              <a:defRPr sz="1422"/>
            </a:lvl4pPr>
            <a:lvl5pPr marL="2600554" indent="0">
              <a:buNone/>
              <a:defRPr sz="1422"/>
            </a:lvl5pPr>
            <a:lvl6pPr marL="3250692" indent="0">
              <a:buNone/>
              <a:defRPr sz="1422"/>
            </a:lvl6pPr>
            <a:lvl7pPr marL="3900830" indent="0">
              <a:buNone/>
              <a:defRPr sz="1422"/>
            </a:lvl7pPr>
            <a:lvl8pPr marL="4550969" indent="0">
              <a:buNone/>
              <a:defRPr sz="1422"/>
            </a:lvl8pPr>
            <a:lvl9pPr marL="5201107" indent="0">
              <a:buNone/>
              <a:defRPr sz="1422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1EF-E3C2-4C0E-9130-E249D98C9EFB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4749" y="519205"/>
            <a:ext cx="19630490" cy="1884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4749" y="2596022"/>
            <a:ext cx="19630490" cy="61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64749" y="9038672"/>
            <a:ext cx="5120997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F51EF-E3C2-4C0E-9130-E249D98C9EFB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39246" y="9038672"/>
            <a:ext cx="7681496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074242" y="9038672"/>
            <a:ext cx="5120997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91A7F-E735-43AC-980A-86FAB4C020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0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00277" rtl="0" eaLnBrk="1" latinLnBrk="0" hangingPunct="1">
        <a:lnSpc>
          <a:spcPct val="90000"/>
        </a:lnSpc>
        <a:spcBef>
          <a:spcPct val="0"/>
        </a:spcBef>
        <a:buNone/>
        <a:defRPr sz="62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69" indent="-325069" algn="l" defTabSz="1300277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20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34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484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5623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5761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jp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9.jpg"/><Relationship Id="rId7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9.jp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D23082-2002-4BC7-9F14-DAFC6053B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1593" y="2828260"/>
            <a:ext cx="20116800" cy="2549154"/>
          </a:xfrm>
        </p:spPr>
        <p:txBody>
          <a:bodyPr>
            <a:normAutofit/>
          </a:bodyPr>
          <a:lstStyle/>
          <a:p>
            <a:r>
              <a:rPr lang="es-ES" b="1" dirty="0"/>
              <a:t>TRANSFORMANDO EL RIESGO REPUTACIONAL</a:t>
            </a:r>
            <a:br>
              <a:rPr lang="es-ES" b="1" dirty="0"/>
            </a:br>
            <a:r>
              <a:rPr lang="es-ES" b="1" dirty="0"/>
              <a:t>EN RESILIENCIA, OPORTUNIDAD Y VALOR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CBD7D2-DCA6-41EA-9A46-335FE82A5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998" y="6015200"/>
            <a:ext cx="17069991" cy="2989652"/>
          </a:xfrm>
        </p:spPr>
        <p:txBody>
          <a:bodyPr>
            <a:noAutofit/>
          </a:bodyPr>
          <a:lstStyle/>
          <a:p>
            <a:r>
              <a:rPr lang="es-ES" sz="4000" b="1" dirty="0"/>
              <a:t>ANDREA BONIME-BLANC</a:t>
            </a:r>
          </a:p>
          <a:p>
            <a:r>
              <a:rPr lang="es-ES" sz="4000" b="1" dirty="0"/>
              <a:t>CEO - GEC RISK ADVISORY</a:t>
            </a:r>
          </a:p>
          <a:p>
            <a:r>
              <a:rPr lang="es-ES" sz="4000" b="1" dirty="0"/>
              <a:t>LAFT AMÉRICA - BOGOTA - COLOMBIA</a:t>
            </a:r>
          </a:p>
          <a:p>
            <a:r>
              <a:rPr lang="es-ES" sz="4000" b="1" dirty="0"/>
              <a:t>21-22 AGOSTO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15FE00-602B-B04D-98C8-A62FDA2FB3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4" y="276095"/>
            <a:ext cx="7486570" cy="21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39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10</a:t>
            </a:fld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DDA2F-541C-4548-800B-91171D888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894" y="1854200"/>
            <a:ext cx="10651779" cy="7436147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E7FB74-3EBB-CA46-AE55-4563FBF7A6B4}"/>
              </a:ext>
            </a:extLst>
          </p:cNvPr>
          <p:cNvSpPr txBox="1"/>
          <p:nvPr/>
        </p:nvSpPr>
        <p:spPr>
          <a:xfrm>
            <a:off x="2080225" y="2879901"/>
            <a:ext cx="8398453" cy="5292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INTERRUPCION DE NEGOCIOS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INCIDENTES CIBER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CATASTROFES NATURALES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CAMBIOS DE LEY &amp; REGULACION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DESARROLLOS DEL MERCADO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EXPLOSION, FUEGO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NUEVAS TECNOLOGIAS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CAMBIO CLIMATOLOGICO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PERDIDA DE REPUTACION &amp; VALOR DE MARCA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FALTA DE LABOR APROPIADAMENTE EDUCADA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FAD7A5-54A1-F340-B738-859C47A8B4DC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6C7EB0B3-0DD0-8546-8066-A3FFCCA5383E}"/>
              </a:ext>
            </a:extLst>
          </p:cNvPr>
          <p:cNvSpPr/>
          <p:nvPr/>
        </p:nvSpPr>
        <p:spPr>
          <a:xfrm rot="5400000">
            <a:off x="824189" y="5998271"/>
            <a:ext cx="472788" cy="176335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7F8CEDD-22A8-1F4A-A79A-16A37790B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427148" cy="1015693"/>
          </a:xfrm>
        </p:spPr>
        <p:txBody>
          <a:bodyPr>
            <a:normAutofit/>
          </a:bodyPr>
          <a:lstStyle/>
          <a:p>
            <a:r>
              <a:rPr lang="en-US" sz="4800" b="1" dirty="0"/>
              <a:t>ALLIANZ: TIPOS DE RIESGO DE NEGOCIO MAS ALTOS DE 2019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36D88E-109D-A040-AD3F-91B935BFC2F9}"/>
              </a:ext>
            </a:extLst>
          </p:cNvPr>
          <p:cNvSpPr txBox="1"/>
          <p:nvPr/>
        </p:nvSpPr>
        <p:spPr>
          <a:xfrm>
            <a:off x="2080225" y="6597404"/>
            <a:ext cx="8137201" cy="5650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           </a:t>
            </a: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B4B71F9B-D48C-014D-BCCC-6225F6DF1E5A}"/>
              </a:ext>
            </a:extLst>
          </p:cNvPr>
          <p:cNvSpPr/>
          <p:nvPr/>
        </p:nvSpPr>
        <p:spPr>
          <a:xfrm rot="5400000">
            <a:off x="824189" y="2711551"/>
            <a:ext cx="472788" cy="176335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2B25B8-2DC8-5A47-832B-52BFD98C969C}"/>
              </a:ext>
            </a:extLst>
          </p:cNvPr>
          <p:cNvSpPr txBox="1"/>
          <p:nvPr/>
        </p:nvSpPr>
        <p:spPr>
          <a:xfrm>
            <a:off x="2080224" y="3332728"/>
            <a:ext cx="8137201" cy="5650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27192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56B0-277D-F446-8781-9E7AB8C0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725322" cy="872931"/>
          </a:xfrm>
        </p:spPr>
        <p:txBody>
          <a:bodyPr>
            <a:normAutofit/>
          </a:bodyPr>
          <a:lstStyle/>
          <a:p>
            <a:r>
              <a:rPr lang="en-US" sz="4800" b="1" dirty="0"/>
              <a:t>VIVIENDO EN UN TIEMPO TURBULENTO: </a:t>
            </a:r>
            <a:r>
              <a:rPr lang="en-US" sz="4800" b="1" i="1" dirty="0"/>
              <a:t>LAS 10 MEGA-TENDENCIAS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11</a:t>
            </a:fld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DF0EB-CB02-8448-B77F-14BA126BE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65" y="1584776"/>
            <a:ext cx="16274924" cy="72943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E37FC-7FA6-8445-A235-541A4A5A3D63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6ECA59-54DB-0244-BBA1-AA374EB6EBCF}"/>
              </a:ext>
            </a:extLst>
          </p:cNvPr>
          <p:cNvSpPr txBox="1"/>
          <p:nvPr/>
        </p:nvSpPr>
        <p:spPr>
          <a:xfrm>
            <a:off x="5971548" y="1584777"/>
            <a:ext cx="15887720" cy="729430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LA CUARTA REVOLUCION INDUSTRIAL: </a:t>
            </a:r>
            <a:r>
              <a:rPr lang="es-ES" sz="3600" dirty="0"/>
              <a:t>¿</a:t>
            </a:r>
            <a:r>
              <a:rPr lang="en-US" sz="3600" dirty="0"/>
              <a:t>MOVIENDO A LA VELOCIDAD DE LA LUZ?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EL COLAPSO DE LA CONFIANZA INSTITUCIONAL: </a:t>
            </a:r>
            <a:r>
              <a:rPr lang="es-ES" sz="3600" dirty="0"/>
              <a:t>¿</a:t>
            </a:r>
            <a:r>
              <a:rPr lang="en-US" sz="3600" dirty="0"/>
              <a:t>RECESION O DEPRESION?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VIVIENDO EN UN MUNDO DE EXTREMOS – LA PARADOJA DEL LIDERAZGO ETICO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RIESGO COMPLEJO INTERCONECTADO – CUIDADO CON EL CISNE MORADO TECNOLOGICO!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APOCALIPSIS ECOLOGICO: </a:t>
            </a:r>
            <a:r>
              <a:rPr lang="es-ES" sz="3600" dirty="0"/>
              <a:t>¿</a:t>
            </a:r>
            <a:r>
              <a:rPr lang="en-US" sz="3600" dirty="0"/>
              <a:t>UNA DECADA A LA DESTRUCCION O LA SALVACION?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LA NUEVA SITUACION GLOBAL GEOPOLITICA: </a:t>
            </a:r>
            <a:r>
              <a:rPr lang="es-ES" sz="3600" dirty="0"/>
              <a:t>¿</a:t>
            </a:r>
            <a:r>
              <a:rPr lang="en-US" sz="3600" dirty="0"/>
              <a:t>CAMBIO INCREMENTAL O TECTONICO?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EL CRECIMIENTO DEL TEMA ESGT/ASGT Y DEL STAKEHOLDER VIRTUAL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LAS EMPRESAS: </a:t>
            </a:r>
            <a:r>
              <a:rPr lang="es-ES" sz="3600" dirty="0"/>
              <a:t>¿</a:t>
            </a:r>
            <a:r>
              <a:rPr lang="en-US" sz="3600" dirty="0"/>
              <a:t>NUEVA CONCIENCIA SOCIAL/MORAL?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DE LA HIPER-TRANSPARENCIA A LA SUPER-OPACIDAD – EL RIESGO REPUTACIONAL CON ESTEROIDES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MIEDO AL FUTURO: </a:t>
            </a:r>
            <a:r>
              <a:rPr lang="es-ES" sz="3600" dirty="0"/>
              <a:t>¿</a:t>
            </a:r>
            <a:r>
              <a:rPr lang="en-US" sz="3600" dirty="0"/>
              <a:t>UTOPIA, DISTOPIA, VIDA EN MARTE?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C4627-304F-844D-87B6-1E4834A4B812}"/>
              </a:ext>
            </a:extLst>
          </p:cNvPr>
          <p:cNvSpPr txBox="1"/>
          <p:nvPr/>
        </p:nvSpPr>
        <p:spPr>
          <a:xfrm>
            <a:off x="8532290" y="9404375"/>
            <a:ext cx="5695405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GLOOM TO BOOM. ROUTLEDGE 2019</a:t>
            </a:r>
          </a:p>
        </p:txBody>
      </p:sp>
    </p:spTree>
    <p:extLst>
      <p:ext uri="{BB962C8B-B14F-4D97-AF65-F5344CB8AC3E}">
        <p14:creationId xmlns:p14="http://schemas.microsoft.com/office/powerpoint/2010/main" val="2538447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12</a:t>
            </a:fld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DF0EB-CB02-8448-B77F-14BA126BE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65" y="1584776"/>
            <a:ext cx="16274924" cy="72943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E37FC-7FA6-8445-A235-541A4A5A3D63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6ECA59-54DB-0244-BBA1-AA374EB6EBCF}"/>
              </a:ext>
            </a:extLst>
          </p:cNvPr>
          <p:cNvSpPr txBox="1"/>
          <p:nvPr/>
        </p:nvSpPr>
        <p:spPr>
          <a:xfrm>
            <a:off x="5971548" y="1584777"/>
            <a:ext cx="15887720" cy="729430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LA CUARTA REVOLUCION INDUSTRIAL: </a:t>
            </a:r>
            <a:r>
              <a:rPr lang="es-ES" sz="3600" dirty="0"/>
              <a:t>¿</a:t>
            </a:r>
            <a:r>
              <a:rPr lang="en-US" sz="3600" dirty="0"/>
              <a:t>MOVIENDO A LA VELOCIDAD DE LA LUZ?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EL COLAPSO DE LA CONFIANZA INSTITUCIONAL: </a:t>
            </a:r>
            <a:r>
              <a:rPr lang="es-ES" sz="3600" dirty="0"/>
              <a:t>¿</a:t>
            </a:r>
            <a:r>
              <a:rPr lang="en-US" sz="3600" dirty="0"/>
              <a:t>RECESION O DEPRESION?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VIVIENDO EN UN MUNDO DE EXTREMOS – LA PARADOJA DEL LIDERAZGO ETICO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RIESGO COMPLEJO INTERCONECTADO – CUIDADO CON EL CISNE MORADO TECNOLOGICO!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APOCALIPSIS ECOLOGICO: </a:t>
            </a:r>
            <a:r>
              <a:rPr lang="es-ES" sz="3600" dirty="0"/>
              <a:t>¿</a:t>
            </a:r>
            <a:r>
              <a:rPr lang="en-US" sz="3600" dirty="0"/>
              <a:t>UNA DECADA A LA DESTRUCCION O LA SALVACION?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LA NUEVA SITUACION GLOBAL GEOPOLITICA: </a:t>
            </a:r>
            <a:r>
              <a:rPr lang="es-ES" sz="3600" dirty="0"/>
              <a:t>¿</a:t>
            </a:r>
            <a:r>
              <a:rPr lang="en-US" sz="3600" dirty="0"/>
              <a:t>CAMBIO INCREMENTAL O TECTONICO?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EL CRECIMIENTO DEL TEMA ESGT/ASGT Y DEL STAKEHOLDER VIRTUAL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LAS EMPRESAS: </a:t>
            </a:r>
            <a:r>
              <a:rPr lang="es-ES" sz="3600" dirty="0"/>
              <a:t>¿</a:t>
            </a:r>
            <a:r>
              <a:rPr lang="en-US" sz="3600" dirty="0"/>
              <a:t>NUEVA CONCIENCIA SOCIAL/MORAL?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DE LA HIPER-TRANSPARENCIA A LA SUPER-OPACIDAD – EL RIESGO REPUTACIONAL CON ESTEROIDES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MIEDO AL FUTURO: </a:t>
            </a:r>
            <a:r>
              <a:rPr lang="es-ES" sz="3600" dirty="0"/>
              <a:t>¿</a:t>
            </a:r>
            <a:r>
              <a:rPr lang="en-US" sz="3600" dirty="0"/>
              <a:t>UTOPIA, DISTOPIA, VIDA EN MARTE?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C4627-304F-844D-87B6-1E4834A4B812}"/>
              </a:ext>
            </a:extLst>
          </p:cNvPr>
          <p:cNvSpPr txBox="1"/>
          <p:nvPr/>
        </p:nvSpPr>
        <p:spPr>
          <a:xfrm>
            <a:off x="8532290" y="9404375"/>
            <a:ext cx="5695405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GLOOM TO BOOM. ROUTLEDGE 2019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817D2E8-D756-494B-8026-AEF49E9D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725322" cy="872931"/>
          </a:xfrm>
        </p:spPr>
        <p:txBody>
          <a:bodyPr>
            <a:normAutofit/>
          </a:bodyPr>
          <a:lstStyle/>
          <a:p>
            <a:r>
              <a:rPr lang="en-US" sz="4800" b="1" dirty="0"/>
              <a:t>VIVIENDO EN UN TIEMPO TURBULENTO: </a:t>
            </a:r>
            <a:r>
              <a:rPr lang="en-US" sz="4800" b="1" i="1" dirty="0"/>
              <a:t>LAS 10 MEGA-TENDENCIAS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BD4512-1636-664F-A964-B670AB40F34A}"/>
              </a:ext>
            </a:extLst>
          </p:cNvPr>
          <p:cNvSpPr txBox="1"/>
          <p:nvPr/>
        </p:nvSpPr>
        <p:spPr>
          <a:xfrm>
            <a:off x="5767828" y="5884118"/>
            <a:ext cx="16284095" cy="2456122"/>
          </a:xfrm>
          <a:prstGeom prst="rect">
            <a:avLst/>
          </a:prstGeom>
          <a:noFill/>
          <a:ln w="825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           </a:t>
            </a:r>
          </a:p>
          <a:p>
            <a:r>
              <a:rPr lang="en-US" dirty="0"/>
              <a:t>    </a:t>
            </a:r>
          </a:p>
          <a:p>
            <a:endParaRPr lang="en-US" dirty="0"/>
          </a:p>
          <a:p>
            <a:r>
              <a:rPr lang="en-US" dirty="0"/>
              <a:t>    </a:t>
            </a: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87008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13</a:t>
            </a:fld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DCC849-5F6F-1143-B572-AD83869F17F5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AF68B7-21E2-2141-8066-FEDBBB5ED5F7}"/>
              </a:ext>
            </a:extLst>
          </p:cNvPr>
          <p:cNvSpPr txBox="1"/>
          <p:nvPr/>
        </p:nvSpPr>
        <p:spPr>
          <a:xfrm>
            <a:off x="837820" y="2751020"/>
            <a:ext cx="323684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</a:rPr>
              <a:t>A</a:t>
            </a:r>
            <a:r>
              <a:rPr lang="en-US" sz="4000" b="1" i="1" dirty="0"/>
              <a:t>MBIENTE</a:t>
            </a:r>
          </a:p>
          <a:p>
            <a:r>
              <a:rPr lang="en-US" sz="4000" b="1" i="1" dirty="0">
                <a:solidFill>
                  <a:srgbClr val="FF0000"/>
                </a:solidFill>
              </a:rPr>
              <a:t>S</a:t>
            </a:r>
            <a:r>
              <a:rPr lang="en-US" sz="4000" b="1" i="1" dirty="0"/>
              <a:t>OCIEDAD</a:t>
            </a:r>
          </a:p>
          <a:p>
            <a:r>
              <a:rPr lang="en-US" sz="4000" b="1" i="1" dirty="0">
                <a:solidFill>
                  <a:srgbClr val="FF0000"/>
                </a:solidFill>
              </a:rPr>
              <a:t>G</a:t>
            </a:r>
            <a:r>
              <a:rPr lang="en-US" sz="4000" b="1" i="1" dirty="0"/>
              <a:t>OBERNANZA</a:t>
            </a:r>
          </a:p>
          <a:p>
            <a:r>
              <a:rPr lang="en-US" sz="4000" b="1" i="1" dirty="0">
                <a:solidFill>
                  <a:srgbClr val="FF0000"/>
                </a:solidFill>
              </a:rPr>
              <a:t>T</a:t>
            </a:r>
            <a:r>
              <a:rPr lang="en-US" sz="4000" b="1" i="1" dirty="0"/>
              <a:t>ECNOLOGIA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7438E6-AD5B-1E44-A9AC-DE40FAD3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56" y="1024330"/>
            <a:ext cx="11720075" cy="85624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6E8A600-092D-0B46-A9FD-7BD7CE385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015693"/>
          </a:xfrm>
        </p:spPr>
        <p:txBody>
          <a:bodyPr>
            <a:normAutofit/>
          </a:bodyPr>
          <a:lstStyle/>
          <a:p>
            <a:r>
              <a:rPr lang="en-US" sz="4800" b="1" dirty="0"/>
              <a:t>TEMAS ESGT / ASGT: UNA CLASIFICACION</a:t>
            </a:r>
            <a:endParaRPr lang="en-US" sz="4800" b="1" i="1" dirty="0"/>
          </a:p>
        </p:txBody>
      </p:sp>
    </p:spTree>
    <p:extLst>
      <p:ext uri="{BB962C8B-B14F-4D97-AF65-F5344CB8AC3E}">
        <p14:creationId xmlns:p14="http://schemas.microsoft.com/office/powerpoint/2010/main" val="654713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14</a:t>
            </a:fld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AE15B8-1DA9-2947-B5B3-004C12656A2D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52EF0D-6E20-1C47-974F-02FF29A7227F}"/>
              </a:ext>
            </a:extLst>
          </p:cNvPr>
          <p:cNvSpPr txBox="1"/>
          <p:nvPr/>
        </p:nvSpPr>
        <p:spPr>
          <a:xfrm>
            <a:off x="1579904" y="3634675"/>
            <a:ext cx="5781390" cy="1726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i="1" dirty="0"/>
              <a:t>¿</a:t>
            </a:r>
            <a:r>
              <a:rPr lang="en-US" sz="5309" b="1" i="1" dirty="0"/>
              <a:t>LOS AMBIENTALES?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C51B8D-701D-FF47-A5C8-4651E36FA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630413"/>
          </a:xfrm>
        </p:spPr>
        <p:txBody>
          <a:bodyPr>
            <a:normAutofit/>
          </a:bodyPr>
          <a:lstStyle/>
          <a:p>
            <a:r>
              <a:rPr lang="en-US" sz="4800" b="1" dirty="0"/>
              <a:t>TEMAS ESGT / ASGT:</a:t>
            </a:r>
            <a:br>
              <a:rPr lang="en-US" sz="4800" b="1" dirty="0"/>
            </a:br>
            <a:r>
              <a:rPr lang="en-US" sz="4800" b="1" i="1" dirty="0"/>
              <a:t>CUALES SON LOS MAS IMPORTANTES EN SU INDUSTRIA?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039728-B14F-DF43-A9D9-1D7971465674}"/>
              </a:ext>
            </a:extLst>
          </p:cNvPr>
          <p:cNvSpPr txBox="1"/>
          <p:nvPr/>
        </p:nvSpPr>
        <p:spPr>
          <a:xfrm>
            <a:off x="8532290" y="9404375"/>
            <a:ext cx="5695405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GLOOM TO BOOM. ROUTLEDGE 2019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FB8C51-694B-6842-828A-38438E406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973" y="1875938"/>
            <a:ext cx="3876037" cy="69702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5B053D-E60F-9D42-B9C0-B6C1DD6A13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4829" y="2927557"/>
            <a:ext cx="5195864" cy="389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58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56B0-277D-F446-8781-9E7AB8C0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630413"/>
          </a:xfrm>
        </p:spPr>
        <p:txBody>
          <a:bodyPr>
            <a:normAutofit/>
          </a:bodyPr>
          <a:lstStyle/>
          <a:p>
            <a:r>
              <a:rPr lang="en-US" sz="4800" b="1" dirty="0"/>
              <a:t>TEMAS ESGT / ASGT:</a:t>
            </a:r>
            <a:br>
              <a:rPr lang="en-US" sz="4800" b="1" dirty="0"/>
            </a:br>
            <a:r>
              <a:rPr lang="en-US" sz="4800" b="1" i="1" dirty="0"/>
              <a:t>CUALES SON LOS MAS IMPORTANTES EN SU INDUSTRIA?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15</a:t>
            </a:fld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AE15B8-1DA9-2947-B5B3-004C12656A2D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52EF0D-6E20-1C47-974F-02FF29A7227F}"/>
              </a:ext>
            </a:extLst>
          </p:cNvPr>
          <p:cNvSpPr txBox="1"/>
          <p:nvPr/>
        </p:nvSpPr>
        <p:spPr>
          <a:xfrm>
            <a:off x="1223484" y="2890704"/>
            <a:ext cx="5781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i="1" dirty="0"/>
              <a:t>¿</a:t>
            </a:r>
            <a:r>
              <a:rPr lang="en-US" sz="5309" b="1" i="1" dirty="0"/>
              <a:t>LOS SOCIALES?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040324-E251-1344-A16D-AEE027C05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774" y="1680846"/>
            <a:ext cx="2952440" cy="7454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275959-6494-0E4D-A25E-2FE7998E120E}"/>
              </a:ext>
            </a:extLst>
          </p:cNvPr>
          <p:cNvSpPr txBox="1"/>
          <p:nvPr/>
        </p:nvSpPr>
        <p:spPr>
          <a:xfrm>
            <a:off x="8532290" y="9404375"/>
            <a:ext cx="5695405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GLOOM TO BOOM. ROUTLEDGE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1E5474-41BB-5748-8745-59DD9D984D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114" y="3167939"/>
            <a:ext cx="5466299" cy="341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51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16</a:t>
            </a:fld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AE15B8-1DA9-2947-B5B3-004C12656A2D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3E0990-E233-0048-BA0B-F1B0669D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630413"/>
          </a:xfrm>
        </p:spPr>
        <p:txBody>
          <a:bodyPr>
            <a:normAutofit/>
          </a:bodyPr>
          <a:lstStyle/>
          <a:p>
            <a:r>
              <a:rPr lang="en-US" sz="4800" b="1" dirty="0"/>
              <a:t>TEMAS ESGT / ASGT:</a:t>
            </a:r>
            <a:br>
              <a:rPr lang="en-US" sz="4800" b="1" dirty="0"/>
            </a:br>
            <a:r>
              <a:rPr lang="en-US" sz="4800" b="1" i="1" dirty="0"/>
              <a:t>CUALES SON LOS MAS IMPORTANTES EN SU INDUSTRIA?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88D2B5-9114-1F40-8EEA-1226301AA423}"/>
              </a:ext>
            </a:extLst>
          </p:cNvPr>
          <p:cNvSpPr txBox="1"/>
          <p:nvPr/>
        </p:nvSpPr>
        <p:spPr>
          <a:xfrm>
            <a:off x="1412352" y="3467688"/>
            <a:ext cx="5781390" cy="1726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i="1" dirty="0"/>
              <a:t>¿</a:t>
            </a:r>
            <a:r>
              <a:rPr lang="en-US" sz="5309" b="1" i="1" dirty="0"/>
              <a:t>LOS DE GOBERNANZA?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4EA350-BC66-D54E-B853-8E5B40EAE7EE}"/>
              </a:ext>
            </a:extLst>
          </p:cNvPr>
          <p:cNvSpPr txBox="1"/>
          <p:nvPr/>
        </p:nvSpPr>
        <p:spPr>
          <a:xfrm>
            <a:off x="8532290" y="9404375"/>
            <a:ext cx="5695405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GLOOM TO BOOM. ROUTLEDGE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D536BB-F56F-014E-9C9E-54DCC535BD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737" y="2471919"/>
            <a:ext cx="6561344" cy="37179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E194F8-7E57-034B-96C5-E160131BB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579" y="1619292"/>
            <a:ext cx="3168829" cy="76095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6291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D7B2A51-5D7D-A541-9AAA-D6F3162E4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737" y="2471919"/>
            <a:ext cx="6561344" cy="3717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17</a:t>
            </a:fld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AE15B8-1DA9-2947-B5B3-004C12656A2D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F6B5F71F-03D9-A140-83EC-55CC034D2D25}"/>
              </a:ext>
            </a:extLst>
          </p:cNvPr>
          <p:cNvSpPr/>
          <p:nvPr/>
        </p:nvSpPr>
        <p:spPr>
          <a:xfrm rot="16200000">
            <a:off x="14515799" y="4558544"/>
            <a:ext cx="1060704" cy="238493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B9C990-5170-B543-91BB-96F47C6346A1}"/>
              </a:ext>
            </a:extLst>
          </p:cNvPr>
          <p:cNvSpPr txBox="1"/>
          <p:nvPr/>
        </p:nvSpPr>
        <p:spPr>
          <a:xfrm>
            <a:off x="8532290" y="9404375"/>
            <a:ext cx="5695405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GLOOM TO BOOM. ROUTLEDGE 2019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66AA5E3-00C7-A349-B3FD-156A9044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630413"/>
          </a:xfrm>
        </p:spPr>
        <p:txBody>
          <a:bodyPr>
            <a:normAutofit/>
          </a:bodyPr>
          <a:lstStyle/>
          <a:p>
            <a:r>
              <a:rPr lang="en-US" sz="4800" b="1" dirty="0"/>
              <a:t>TEMAS ESGT / ASGT:</a:t>
            </a:r>
            <a:br>
              <a:rPr lang="en-US" sz="4800" b="1" dirty="0"/>
            </a:br>
            <a:r>
              <a:rPr lang="en-US" sz="4800" b="1" i="1" dirty="0"/>
              <a:t>CUALES SON LOS MAS IMPORTANTES EN SU INDUSTRIA?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CCA9E5-D0A9-AD47-96E6-8968491B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579" y="1619292"/>
            <a:ext cx="3168829" cy="76095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22F752-B8A1-B54B-9B39-DAB93AA7A579}"/>
              </a:ext>
            </a:extLst>
          </p:cNvPr>
          <p:cNvSpPr txBox="1"/>
          <p:nvPr/>
        </p:nvSpPr>
        <p:spPr>
          <a:xfrm>
            <a:off x="9364330" y="4770757"/>
            <a:ext cx="4031326" cy="151060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           </a:t>
            </a:r>
          </a:p>
          <a:p>
            <a:r>
              <a:rPr lang="en-US" dirty="0"/>
              <a:t>      </a:t>
            </a:r>
          </a:p>
          <a:p>
            <a:r>
              <a:rPr lang="en-US" dirty="0"/>
              <a:t>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8DD08E-1D30-6D49-A608-C8ECFDA4A374}"/>
              </a:ext>
            </a:extLst>
          </p:cNvPr>
          <p:cNvSpPr txBox="1"/>
          <p:nvPr/>
        </p:nvSpPr>
        <p:spPr>
          <a:xfrm>
            <a:off x="16451397" y="4522949"/>
            <a:ext cx="4038768" cy="245612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LA CORRUPCION, FRAUDE Y EL LAVADO DE DINERO SON TIPOS DE RIESGO DE GOBERNANZA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AF16E3-7CA0-0C4F-AA28-0955EFA80346}"/>
              </a:ext>
            </a:extLst>
          </p:cNvPr>
          <p:cNvSpPr txBox="1"/>
          <p:nvPr/>
        </p:nvSpPr>
        <p:spPr>
          <a:xfrm>
            <a:off x="1412352" y="3467688"/>
            <a:ext cx="5781390" cy="1726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i="1" dirty="0"/>
              <a:t>¿</a:t>
            </a:r>
            <a:r>
              <a:rPr lang="en-US" sz="5309" b="1" i="1" dirty="0"/>
              <a:t>LOS DE GOBERNANZA?</a:t>
            </a:r>
          </a:p>
        </p:txBody>
      </p:sp>
    </p:spTree>
    <p:extLst>
      <p:ext uri="{BB962C8B-B14F-4D97-AF65-F5344CB8AC3E}">
        <p14:creationId xmlns:p14="http://schemas.microsoft.com/office/powerpoint/2010/main" val="2503885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18</a:t>
            </a:fld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AE15B8-1DA9-2947-B5B3-004C12656A2D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3E0990-E233-0048-BA0B-F1B0669D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630413"/>
          </a:xfrm>
        </p:spPr>
        <p:txBody>
          <a:bodyPr>
            <a:normAutofit/>
          </a:bodyPr>
          <a:lstStyle/>
          <a:p>
            <a:r>
              <a:rPr lang="en-US" sz="4800" b="1" dirty="0"/>
              <a:t>TEMAS ESGT / ASGT:</a:t>
            </a:r>
            <a:br>
              <a:rPr lang="en-US" sz="4800" b="1" dirty="0"/>
            </a:br>
            <a:r>
              <a:rPr lang="en-US" sz="4800" b="1" i="1" dirty="0"/>
              <a:t>CUALES SON LOS MAS IMPORTANTES EN SU INDUSTRIA?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88D2B5-9114-1F40-8EEA-1226301AA423}"/>
              </a:ext>
            </a:extLst>
          </p:cNvPr>
          <p:cNvSpPr txBox="1"/>
          <p:nvPr/>
        </p:nvSpPr>
        <p:spPr>
          <a:xfrm>
            <a:off x="1491866" y="3515130"/>
            <a:ext cx="5781390" cy="1726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i="1" dirty="0"/>
              <a:t>¿</a:t>
            </a:r>
            <a:r>
              <a:rPr lang="en-US" sz="5309" b="1" i="1" dirty="0"/>
              <a:t>LOS TECNOLOGICOS?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4EA350-BC66-D54E-B853-8E5B40EAE7EE}"/>
              </a:ext>
            </a:extLst>
          </p:cNvPr>
          <p:cNvSpPr txBox="1"/>
          <p:nvPr/>
        </p:nvSpPr>
        <p:spPr>
          <a:xfrm>
            <a:off x="8532290" y="9404375"/>
            <a:ext cx="5695405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GLOOM TO BOOM. ROUTLEDGE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EFB55E-FB3A-A04F-AD80-D59FCCFF9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541" y="1561181"/>
            <a:ext cx="3431175" cy="7620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F9092C-DAF2-D344-BD8A-647143936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201" y="3038326"/>
            <a:ext cx="5968921" cy="334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28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B299C5D-651A-784D-975F-8A836FE82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201" y="3038326"/>
            <a:ext cx="5968921" cy="3342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19</a:t>
            </a:fld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AE15B8-1DA9-2947-B5B3-004C12656A2D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3E0990-E233-0048-BA0B-F1B0669D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287955"/>
          </a:xfrm>
        </p:spPr>
        <p:txBody>
          <a:bodyPr>
            <a:noAutofit/>
          </a:bodyPr>
          <a:lstStyle/>
          <a:p>
            <a:r>
              <a:rPr lang="en-US" sz="4800" b="1" dirty="0"/>
              <a:t>TEMAS ESGT / ASGT:</a:t>
            </a:r>
            <a:br>
              <a:rPr lang="en-US" sz="4800" b="1" dirty="0"/>
            </a:br>
            <a:r>
              <a:rPr lang="en-US" sz="4800" b="1" i="1" dirty="0"/>
              <a:t>CUALES SON LOS MAS IMPORTANTES EN SU INDUSTRIA?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88D2B5-9114-1F40-8EEA-1226301AA423}"/>
              </a:ext>
            </a:extLst>
          </p:cNvPr>
          <p:cNvSpPr txBox="1"/>
          <p:nvPr/>
        </p:nvSpPr>
        <p:spPr>
          <a:xfrm>
            <a:off x="1452109" y="2461582"/>
            <a:ext cx="5781390" cy="1726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i="1" dirty="0"/>
              <a:t>¿</a:t>
            </a:r>
            <a:r>
              <a:rPr lang="en-US" sz="5309" b="1" i="1" dirty="0"/>
              <a:t>LOS TECNOLOGICOS?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4EA350-BC66-D54E-B853-8E5B40EAE7EE}"/>
              </a:ext>
            </a:extLst>
          </p:cNvPr>
          <p:cNvSpPr txBox="1"/>
          <p:nvPr/>
        </p:nvSpPr>
        <p:spPr>
          <a:xfrm>
            <a:off x="8532290" y="9404375"/>
            <a:ext cx="5695405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GLOOM TO BOOM. ROUTLEDGE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EFB55E-FB3A-A04F-AD80-D59FCCFF9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541" y="1561181"/>
            <a:ext cx="3431175" cy="7620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CCCF8D-FB90-0743-9D6A-B38BEC57D940}"/>
              </a:ext>
            </a:extLst>
          </p:cNvPr>
          <p:cNvSpPr txBox="1"/>
          <p:nvPr/>
        </p:nvSpPr>
        <p:spPr>
          <a:xfrm>
            <a:off x="9103134" y="2583424"/>
            <a:ext cx="4249987" cy="5650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           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2605E39B-AFD3-DC4C-A81D-0D30AD532BBC}"/>
              </a:ext>
            </a:extLst>
          </p:cNvPr>
          <p:cNvSpPr/>
          <p:nvPr/>
        </p:nvSpPr>
        <p:spPr>
          <a:xfrm rot="16200000">
            <a:off x="15058692" y="1676329"/>
            <a:ext cx="722941" cy="238493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C0F90F-A973-A94A-A964-F1348575F3B3}"/>
              </a:ext>
            </a:extLst>
          </p:cNvPr>
          <p:cNvSpPr txBox="1"/>
          <p:nvPr/>
        </p:nvSpPr>
        <p:spPr>
          <a:xfrm>
            <a:off x="16728787" y="2286919"/>
            <a:ext cx="4038768" cy="19833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EL CIBER-RIESGO &amp; CIBER-SEGURIDAD SON TIPOS DE RIESGO TECNOLOGICOS</a:t>
            </a:r>
          </a:p>
        </p:txBody>
      </p:sp>
    </p:spTree>
    <p:extLst>
      <p:ext uri="{BB962C8B-B14F-4D97-AF65-F5344CB8AC3E}">
        <p14:creationId xmlns:p14="http://schemas.microsoft.com/office/powerpoint/2010/main" val="1402125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2</a:t>
            </a:fld>
            <a:endParaRPr lang="en-US" sz="20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ABBEAA-F327-BA42-8AA7-0FBFC3EDC14C}"/>
              </a:ext>
            </a:extLst>
          </p:cNvPr>
          <p:cNvSpPr txBox="1">
            <a:spLocks/>
          </p:cNvSpPr>
          <p:nvPr/>
        </p:nvSpPr>
        <p:spPr>
          <a:xfrm>
            <a:off x="3722859" y="3033959"/>
            <a:ext cx="15314271" cy="1191913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vert="horz" lIns="130027" tIns="65013" rIns="130027" bIns="6501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413" b="1" dirty="0"/>
              <a:t>LA REPUTACION EN LA ERA DE LA HÍPER-TRANSPARENCIA, LA SÚPER-CONECTIVIDAD Y EL RIESGO ESTRATÉGICO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DCCFCB-3BBE-B746-A736-18122FEB7780}"/>
              </a:ext>
            </a:extLst>
          </p:cNvPr>
          <p:cNvSpPr txBox="1">
            <a:spLocks/>
          </p:cNvSpPr>
          <p:nvPr/>
        </p:nvSpPr>
        <p:spPr>
          <a:xfrm>
            <a:off x="3722859" y="4876006"/>
            <a:ext cx="15314271" cy="1191913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vert="horz" lIns="130027" tIns="65013" rIns="130027" bIns="65013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413" b="1" dirty="0"/>
              <a:t>ESCÁNDALOS Y OPORTUNIDADES REPUTACIONALES: </a:t>
            </a:r>
          </a:p>
          <a:p>
            <a:pPr marL="0" indent="0" algn="ctr">
              <a:buNone/>
            </a:pPr>
            <a:r>
              <a:rPr lang="es-ES" sz="3413" b="1" i="1" dirty="0"/>
              <a:t>UN TOUR GLOBAL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8E765E-3729-434D-8ACD-365554661EE2}"/>
              </a:ext>
            </a:extLst>
          </p:cNvPr>
          <p:cNvSpPr txBox="1">
            <a:spLocks/>
          </p:cNvSpPr>
          <p:nvPr/>
        </p:nvSpPr>
        <p:spPr>
          <a:xfrm>
            <a:off x="3722859" y="6718053"/>
            <a:ext cx="15314271" cy="1191913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vert="horz" lIns="130027" tIns="65013" rIns="130027" bIns="65013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413" b="1" dirty="0"/>
              <a:t>CONSTRUYENDO LA REPUTACION Y LA RESILIENCIA ORGANIZACIONAL:</a:t>
            </a:r>
            <a:endParaRPr lang="en-US" sz="3413" b="1" i="1" dirty="0"/>
          </a:p>
          <a:p>
            <a:pPr marL="0" indent="0" algn="ctr">
              <a:buNone/>
            </a:pPr>
            <a:r>
              <a:rPr lang="en-US" sz="3413" b="1" i="1" dirty="0"/>
              <a:t>EL ROL CENTRAL DE LOS LIDERES</a:t>
            </a:r>
            <a:endParaRPr lang="es-ES" sz="3413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5CABB-8943-0241-BB7A-36F4BEE2813A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536CBE7-9B89-954A-9D98-4F92FC070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859" y="519205"/>
            <a:ext cx="15314271" cy="1884938"/>
          </a:xfrm>
        </p:spPr>
        <p:txBody>
          <a:bodyPr/>
          <a:lstStyle/>
          <a:p>
            <a:pPr algn="ctr"/>
            <a:r>
              <a:rPr lang="en-US" b="1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842545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56B0-277D-F446-8781-9E7AB8C0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725322" cy="1601708"/>
          </a:xfrm>
        </p:spPr>
        <p:txBody>
          <a:bodyPr>
            <a:normAutofit/>
          </a:bodyPr>
          <a:lstStyle/>
          <a:p>
            <a:r>
              <a:rPr lang="es-ES" sz="4800" dirty="0"/>
              <a:t>¿Y </a:t>
            </a:r>
            <a:r>
              <a:rPr lang="en-US" sz="4800" b="1" dirty="0"/>
              <a:t>PORQUE IMPORTA LA REPUTACION &amp; EL RIESGO REPUTACIONAL? </a:t>
            </a:r>
            <a:br>
              <a:rPr lang="en-US" sz="4800" b="1" dirty="0"/>
            </a:br>
            <a:r>
              <a:rPr lang="en-US" sz="4800" b="1" i="1" dirty="0"/>
              <a:t>EL NUEVO PODER DE LOS STAKEHOLDERS - LOS GRUPOS DE INTERES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20</a:t>
            </a:fld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5A4FC-AFDE-5345-AF8C-A9C0F5561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55" y="1540154"/>
            <a:ext cx="9023473" cy="76886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B86546-40D1-E64C-8603-D26E7CCA9DCE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E529C2-670A-3A42-92E3-4B1263569894}"/>
              </a:ext>
            </a:extLst>
          </p:cNvPr>
          <p:cNvSpPr txBox="1"/>
          <p:nvPr/>
        </p:nvSpPr>
        <p:spPr>
          <a:xfrm>
            <a:off x="521792" y="3604309"/>
            <a:ext cx="5781390" cy="254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i="1" dirty="0"/>
              <a:t>¿</a:t>
            </a:r>
            <a:r>
              <a:rPr lang="en-US" sz="5309" b="1" i="1" dirty="0"/>
              <a:t>CUALES SON SUS STAKEHOLDERS CLAVE?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AF7978-3C7D-5241-A3C0-92AD1D60131B}"/>
              </a:ext>
            </a:extLst>
          </p:cNvPr>
          <p:cNvSpPr txBox="1"/>
          <p:nvPr/>
        </p:nvSpPr>
        <p:spPr>
          <a:xfrm>
            <a:off x="8532290" y="9404375"/>
            <a:ext cx="5695405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GLOOM TO BOOM. ROUTLEDGE 2019</a:t>
            </a:r>
          </a:p>
        </p:txBody>
      </p:sp>
    </p:spTree>
    <p:extLst>
      <p:ext uri="{BB962C8B-B14F-4D97-AF65-F5344CB8AC3E}">
        <p14:creationId xmlns:p14="http://schemas.microsoft.com/office/powerpoint/2010/main" val="1703933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56B0-277D-F446-8781-9E7AB8C0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725322" cy="1601708"/>
          </a:xfrm>
        </p:spPr>
        <p:txBody>
          <a:bodyPr>
            <a:normAutofit/>
          </a:bodyPr>
          <a:lstStyle/>
          <a:p>
            <a:r>
              <a:rPr lang="es-ES" sz="4800" dirty="0"/>
              <a:t>¿Y </a:t>
            </a:r>
            <a:r>
              <a:rPr lang="en-US" sz="4800" b="1" dirty="0"/>
              <a:t>PORQUE IMPORTA LA REPUTACION &amp; EL RIESGO REPUTACIONAL? </a:t>
            </a:r>
            <a:br>
              <a:rPr lang="en-US" sz="4800" b="1" dirty="0"/>
            </a:br>
            <a:r>
              <a:rPr lang="en-US" sz="4800" b="1" i="1" dirty="0"/>
              <a:t>EL NUEVO PODER DE LOS STAKEHOLDERS - LOS GRUPOS DE INTERES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21</a:t>
            </a:fld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5A4FC-AFDE-5345-AF8C-A9C0F5561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55" y="1540154"/>
            <a:ext cx="9023473" cy="76886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B86546-40D1-E64C-8603-D26E7CCA9DCE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E529C2-670A-3A42-92E3-4B1263569894}"/>
              </a:ext>
            </a:extLst>
          </p:cNvPr>
          <p:cNvSpPr txBox="1"/>
          <p:nvPr/>
        </p:nvSpPr>
        <p:spPr>
          <a:xfrm>
            <a:off x="521792" y="3604309"/>
            <a:ext cx="5781390" cy="254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i="1" dirty="0"/>
              <a:t>¿</a:t>
            </a:r>
            <a:r>
              <a:rPr lang="en-US" sz="5309" b="1" i="1" dirty="0"/>
              <a:t>CUALES SON SUS STAKEHOLDERS CLAVE?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AF7978-3C7D-5241-A3C0-92AD1D60131B}"/>
              </a:ext>
            </a:extLst>
          </p:cNvPr>
          <p:cNvSpPr txBox="1"/>
          <p:nvPr/>
        </p:nvSpPr>
        <p:spPr>
          <a:xfrm>
            <a:off x="8532290" y="9404375"/>
            <a:ext cx="5695405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GLOOM TO BOOM. ROUTLEDGE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4A964C-4FBD-364E-A9E3-8D0DFC3B2A5D}"/>
              </a:ext>
            </a:extLst>
          </p:cNvPr>
          <p:cNvSpPr txBox="1"/>
          <p:nvPr/>
        </p:nvSpPr>
        <p:spPr>
          <a:xfrm>
            <a:off x="16456801" y="3290953"/>
            <a:ext cx="5781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chemeClr val="accent5"/>
                </a:solidFill>
              </a:rPr>
              <a:t>ACCIONISTAS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chemeClr val="accent5"/>
                </a:solidFill>
              </a:rPr>
              <a:t>CLIENTES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chemeClr val="accent5"/>
                </a:solidFill>
              </a:rPr>
              <a:t>EMPLEADOS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chemeClr val="accent5"/>
                </a:solidFill>
              </a:rPr>
              <a:t>REGULADORES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chemeClr val="accent5"/>
                </a:solidFill>
              </a:rPr>
              <a:t>FISCALES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ES" sz="4000" b="1" i="1" dirty="0">
                <a:solidFill>
                  <a:schemeClr val="accent5"/>
                </a:solidFill>
              </a:rPr>
              <a:t>¿</a:t>
            </a:r>
            <a:r>
              <a:rPr lang="en-US" sz="4000" b="1" i="1" dirty="0">
                <a:solidFill>
                  <a:schemeClr val="accent5"/>
                </a:solidFill>
              </a:rPr>
              <a:t>OTROS?</a:t>
            </a:r>
          </a:p>
        </p:txBody>
      </p:sp>
    </p:spTree>
    <p:extLst>
      <p:ext uri="{BB962C8B-B14F-4D97-AF65-F5344CB8AC3E}">
        <p14:creationId xmlns:p14="http://schemas.microsoft.com/office/powerpoint/2010/main" val="626577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22</a:t>
            </a:fld>
            <a:endParaRPr lang="en-US" sz="20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ABBEAA-F327-BA42-8AA7-0FBFC3EDC14C}"/>
              </a:ext>
            </a:extLst>
          </p:cNvPr>
          <p:cNvSpPr txBox="1">
            <a:spLocks/>
          </p:cNvSpPr>
          <p:nvPr/>
        </p:nvSpPr>
        <p:spPr>
          <a:xfrm>
            <a:off x="3722859" y="3033959"/>
            <a:ext cx="15314271" cy="1191913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vert="horz" lIns="130027" tIns="65013" rIns="130027" bIns="6501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413" b="1" dirty="0"/>
              <a:t>LA REPUTACION EN LA ERA DE LA HÍPER-TRANSPARENCIA, LA SÚPER-CONECTIVIDAD Y EL RIESGO ESTRATÉGICO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DCCFCB-3BBE-B746-A736-18122FEB7780}"/>
              </a:ext>
            </a:extLst>
          </p:cNvPr>
          <p:cNvSpPr txBox="1">
            <a:spLocks/>
          </p:cNvSpPr>
          <p:nvPr/>
        </p:nvSpPr>
        <p:spPr>
          <a:xfrm>
            <a:off x="3722859" y="4876006"/>
            <a:ext cx="15314271" cy="1191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90"/>
            </a:solidFill>
          </a:ln>
        </p:spPr>
        <p:txBody>
          <a:bodyPr vert="horz" lIns="130027" tIns="65013" rIns="130027" bIns="65013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413" b="1" dirty="0"/>
              <a:t>ESCÁNDALOS Y OPORTUNIDADES REPUTACIONALES: </a:t>
            </a:r>
          </a:p>
          <a:p>
            <a:pPr marL="0" indent="0" algn="ctr">
              <a:buNone/>
            </a:pPr>
            <a:r>
              <a:rPr lang="es-ES" sz="3413" b="1" i="1" dirty="0"/>
              <a:t>UN TOUR GLOBAL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8E765E-3729-434D-8ACD-365554661EE2}"/>
              </a:ext>
            </a:extLst>
          </p:cNvPr>
          <p:cNvSpPr txBox="1">
            <a:spLocks/>
          </p:cNvSpPr>
          <p:nvPr/>
        </p:nvSpPr>
        <p:spPr>
          <a:xfrm>
            <a:off x="3722859" y="6718053"/>
            <a:ext cx="15314271" cy="1191913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vert="horz" lIns="130027" tIns="65013" rIns="130027" bIns="65013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413" b="1" dirty="0"/>
              <a:t>CONSTRUYENDO LA REPUTACION Y LA RESILIENCIA ORGANIZACIONAL:</a:t>
            </a:r>
            <a:endParaRPr lang="en-US" sz="3413" b="1" i="1" dirty="0"/>
          </a:p>
          <a:p>
            <a:pPr marL="0" indent="0" algn="ctr">
              <a:buNone/>
            </a:pPr>
            <a:r>
              <a:rPr lang="en-US" sz="3413" b="1" i="1" dirty="0"/>
              <a:t>EL ROL CENTRAL DE LOS LIDERES</a:t>
            </a:r>
            <a:endParaRPr lang="es-ES" sz="3413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409DE7-B4E8-914E-A794-46B428FD2F49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30DAD1-5DFF-9E4C-ACEC-04610C59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859" y="519205"/>
            <a:ext cx="15314271" cy="1884938"/>
          </a:xfrm>
        </p:spPr>
        <p:txBody>
          <a:bodyPr/>
          <a:lstStyle/>
          <a:p>
            <a:pPr algn="ctr"/>
            <a:r>
              <a:rPr lang="en-US" b="1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015298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56B0-277D-F446-8781-9E7AB8C0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514667"/>
          </a:xfrm>
        </p:spPr>
        <p:txBody>
          <a:bodyPr>
            <a:normAutofit/>
          </a:bodyPr>
          <a:lstStyle/>
          <a:p>
            <a:r>
              <a:rPr lang="en-US" sz="4800" b="1" dirty="0"/>
              <a:t>UN TOUR GLOBAL DE ESCANDALOS Y OPORTUNIDADES REPUTACIONALES:</a:t>
            </a:r>
            <a:br>
              <a:rPr lang="en-US" sz="4800" b="1" dirty="0"/>
            </a:br>
            <a:r>
              <a:rPr lang="en-US" sz="4800" b="1" i="1" dirty="0"/>
              <a:t>RIESGOS AMBIENTALES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23</a:t>
            </a:fld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8969F-AC85-D34A-B7E9-05BCAB41B75F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pic>
        <p:nvPicPr>
          <p:cNvPr id="9" name="Picture 8" descr="worldpoliticallarge.jpg">
            <a:extLst>
              <a:ext uri="{FF2B5EF4-FFF2-40B4-BE49-F238E27FC236}">
                <a16:creationId xmlns:a16="http://schemas.microsoft.com/office/drawing/2014/main" id="{1ACEC317-CC75-724B-90DC-916EAA3A5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9" y="2186608"/>
            <a:ext cx="12783720" cy="6480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04B52D-F776-CF49-BB64-47EF3728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735" y="4235010"/>
            <a:ext cx="771678" cy="10249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29056-F20B-804B-B511-E2CF329F6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528" y="2886522"/>
            <a:ext cx="771078" cy="7710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66FA67-87D4-AF4F-B1D9-F7EE4DB03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243" y="3801996"/>
            <a:ext cx="2225040" cy="501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F267C0-3060-F84C-904C-1F59929C5D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824" y="3359426"/>
            <a:ext cx="1762376" cy="4425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FAA561-5ABB-E444-87D4-ED49320BCD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8505" y="2126972"/>
            <a:ext cx="3611349" cy="64942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1954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24</a:t>
            </a:fld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8969F-AC85-D34A-B7E9-05BCAB41B75F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pic>
        <p:nvPicPr>
          <p:cNvPr id="9" name="Picture 8" descr="worldpoliticallarge.jpg">
            <a:extLst>
              <a:ext uri="{FF2B5EF4-FFF2-40B4-BE49-F238E27FC236}">
                <a16:creationId xmlns:a16="http://schemas.microsoft.com/office/drawing/2014/main" id="{1ACEC317-CC75-724B-90DC-916EAA3A5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10" y="2614655"/>
            <a:ext cx="9115914" cy="46210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D1B9E5-079B-F748-A5E7-49D0D1589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694" y="3815489"/>
            <a:ext cx="1754484" cy="395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8A8EAE-53E7-FC4B-BF12-B296FD2A2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81" y="1728627"/>
            <a:ext cx="2418798" cy="7495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3F92BF-BE84-E74A-891C-C92D4746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759" y="1817280"/>
            <a:ext cx="2832100" cy="711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000D94-C340-424E-AC69-A732E3504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079" y="6235513"/>
            <a:ext cx="5930900" cy="267970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BC4443-37D3-5642-B8CD-A314CF943C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801" y="2614655"/>
            <a:ext cx="4079456" cy="351439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25B274-4734-DC41-A1BE-7F085C81C1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03" y="2528480"/>
            <a:ext cx="5311761" cy="381949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2B15FF1-86C4-2941-8DD4-36507AE94C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13" y="3617643"/>
            <a:ext cx="1584291" cy="3956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F2CE93-AA73-1A45-A110-105AEA510B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02" y="4589128"/>
            <a:ext cx="5311761" cy="414834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21E3FA5A-E8E6-E24C-B3F3-4B03715FA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514667"/>
          </a:xfrm>
        </p:spPr>
        <p:txBody>
          <a:bodyPr>
            <a:normAutofit/>
          </a:bodyPr>
          <a:lstStyle/>
          <a:p>
            <a:r>
              <a:rPr lang="en-US" sz="4800" b="1" dirty="0"/>
              <a:t>UN TOUR GLOBAL DE ESCANDALOS Y OPORTUNIDADES REPUTACIONALES:</a:t>
            </a:r>
            <a:br>
              <a:rPr lang="en-US" sz="4800" b="1" dirty="0"/>
            </a:br>
            <a:r>
              <a:rPr lang="en-US" sz="4800" b="1" i="1" dirty="0"/>
              <a:t>RIESGOS AMBIENTALES</a:t>
            </a:r>
          </a:p>
        </p:txBody>
      </p:sp>
    </p:spTree>
    <p:extLst>
      <p:ext uri="{BB962C8B-B14F-4D97-AF65-F5344CB8AC3E}">
        <p14:creationId xmlns:p14="http://schemas.microsoft.com/office/powerpoint/2010/main" val="2896053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25</a:t>
            </a:fld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8969F-AC85-D34A-B7E9-05BCAB41B75F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pic>
        <p:nvPicPr>
          <p:cNvPr id="9" name="Picture 8" descr="worldpoliticallarge.jpg">
            <a:extLst>
              <a:ext uri="{FF2B5EF4-FFF2-40B4-BE49-F238E27FC236}">
                <a16:creationId xmlns:a16="http://schemas.microsoft.com/office/drawing/2014/main" id="{1ACEC317-CC75-724B-90DC-916EAA3A5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55" y="1467925"/>
            <a:ext cx="14270201" cy="72338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C86F5A-52C9-3446-8D47-2241DBFC5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22" y="4604687"/>
            <a:ext cx="5505166" cy="9603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2CC464B-279B-AE41-A4EA-D76C25982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301289"/>
          </a:xfrm>
        </p:spPr>
        <p:txBody>
          <a:bodyPr>
            <a:noAutofit/>
          </a:bodyPr>
          <a:lstStyle/>
          <a:p>
            <a:r>
              <a:rPr lang="en-US" sz="4800" b="1" dirty="0"/>
              <a:t>UN TOUR GLOBAL DE ESCANDALOS Y OPORTUNIDADES REPUTACIONALES:</a:t>
            </a:r>
            <a:br>
              <a:rPr lang="en-US" sz="4800" b="1" dirty="0"/>
            </a:br>
            <a:r>
              <a:rPr lang="en-US" sz="4800" b="1" i="1" dirty="0"/>
              <a:t>RIESGOS SOCIALES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8E71C6-33E2-8148-B85D-E505E6443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782" y="1537613"/>
            <a:ext cx="2837487" cy="71641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4504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26</a:t>
            </a:fld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8969F-AC85-D34A-B7E9-05BCAB41B75F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pic>
        <p:nvPicPr>
          <p:cNvPr id="9" name="Picture 8" descr="worldpoliticallarge.jpg">
            <a:extLst>
              <a:ext uri="{FF2B5EF4-FFF2-40B4-BE49-F238E27FC236}">
                <a16:creationId xmlns:a16="http://schemas.microsoft.com/office/drawing/2014/main" id="{1ACEC317-CC75-724B-90DC-916EAA3A5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79" y="2669128"/>
            <a:ext cx="10568138" cy="535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67DE9C-D6CF-BA4C-9EC2-DC8D52541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2" y="5298941"/>
            <a:ext cx="4912933" cy="27512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202699-0455-3142-BFA7-C98862AFA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22" y="2507005"/>
            <a:ext cx="4912933" cy="220263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655CC2-DA8E-1040-B230-67796A9FE7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317" y="2589554"/>
            <a:ext cx="6713574" cy="561972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3CC3E5-23DB-D440-8CB3-9689FCAD5E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56" y="4430663"/>
            <a:ext cx="9139314" cy="1594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70A8DE8-1F83-714B-9854-6DDE3004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301289"/>
          </a:xfrm>
        </p:spPr>
        <p:txBody>
          <a:bodyPr>
            <a:noAutofit/>
          </a:bodyPr>
          <a:lstStyle/>
          <a:p>
            <a:r>
              <a:rPr lang="en-US" sz="4800" b="1" dirty="0"/>
              <a:t>UN TOUR GLOBAL DE ESCANDALOS Y OPORTUNIDADES REPUTACIONALES:</a:t>
            </a:r>
            <a:br>
              <a:rPr lang="en-US" sz="4800" b="1" dirty="0"/>
            </a:br>
            <a:r>
              <a:rPr lang="en-US" sz="4800" b="1" i="1" dirty="0"/>
              <a:t>RIESGOS SOCIALES</a:t>
            </a:r>
          </a:p>
        </p:txBody>
      </p:sp>
    </p:spTree>
    <p:extLst>
      <p:ext uri="{BB962C8B-B14F-4D97-AF65-F5344CB8AC3E}">
        <p14:creationId xmlns:p14="http://schemas.microsoft.com/office/powerpoint/2010/main" val="2880264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27</a:t>
            </a:fld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8969F-AC85-D34A-B7E9-05BCAB41B75F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pic>
        <p:nvPicPr>
          <p:cNvPr id="9" name="Picture 8" descr="worldpoliticallarge.jpg">
            <a:extLst>
              <a:ext uri="{FF2B5EF4-FFF2-40B4-BE49-F238E27FC236}">
                <a16:creationId xmlns:a16="http://schemas.microsoft.com/office/drawing/2014/main" id="{1ACEC317-CC75-724B-90DC-916EAA3A5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8" y="1674923"/>
            <a:ext cx="14290079" cy="7243915"/>
          </a:xfrm>
          <a:prstGeom prst="rect">
            <a:avLst/>
          </a:prstGeom>
        </p:spPr>
      </p:pic>
      <p:pic>
        <p:nvPicPr>
          <p:cNvPr id="7" name="Picture 6" descr="Petrobras logo.png">
            <a:extLst>
              <a:ext uri="{FF2B5EF4-FFF2-40B4-BE49-F238E27FC236}">
                <a16:creationId xmlns:a16="http://schemas.microsoft.com/office/drawing/2014/main" id="{015415D5-B5BB-F54F-A328-69BF68310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04" y="5120743"/>
            <a:ext cx="1939356" cy="571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9861E0-7AA7-4840-A3BD-EC9D5BAD9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229" y="5943480"/>
            <a:ext cx="1805214" cy="571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8B249D-DA39-204A-BE2A-4D8A685385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08" y="3990246"/>
            <a:ext cx="1359364" cy="743803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F5A96A-7BDC-C84F-932E-C76426D054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237" y="3507746"/>
            <a:ext cx="1805214" cy="482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C5B2AD-6C9B-044A-8001-146A76FC25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846" y="2866951"/>
            <a:ext cx="2798035" cy="452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9986B9-D85C-D945-AB61-6DBE334D3E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07" y="2246627"/>
            <a:ext cx="2119613" cy="57180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72ECC53-97D7-9F43-BB26-4999C92C6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301289"/>
          </a:xfrm>
        </p:spPr>
        <p:txBody>
          <a:bodyPr>
            <a:noAutofit/>
          </a:bodyPr>
          <a:lstStyle/>
          <a:p>
            <a:r>
              <a:rPr lang="en-US" sz="4800" b="1" dirty="0"/>
              <a:t>UN TOUR GLOBAL DE ESCANDALOS Y OPORTUNIDADES REPUTACIONALES:</a:t>
            </a:r>
            <a:br>
              <a:rPr lang="en-US" sz="4800" b="1" dirty="0"/>
            </a:br>
            <a:r>
              <a:rPr lang="en-US" sz="4800" b="1" i="1" dirty="0"/>
              <a:t>RIESGOS DE GOBERNANZA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8CD785-BC22-CA49-8D48-6D4919FD24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352" y="1899993"/>
            <a:ext cx="2920427" cy="70129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6280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56B0-277D-F446-8781-9E7AB8C0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378751"/>
          </a:xfrm>
        </p:spPr>
        <p:txBody>
          <a:bodyPr>
            <a:noAutofit/>
          </a:bodyPr>
          <a:lstStyle/>
          <a:p>
            <a:r>
              <a:rPr lang="en-US" sz="4800" b="1" dirty="0"/>
              <a:t>UN TOUR GLOBAL DE ESCANDALOS Y OPORTUNIDADES REPUTACIONALES:</a:t>
            </a:r>
            <a:br>
              <a:rPr lang="en-US" sz="4800" b="1" dirty="0"/>
            </a:br>
            <a:r>
              <a:rPr lang="en-US" sz="4800" b="1" i="1" dirty="0"/>
              <a:t>RIESGOS DE GOBERNANZA</a:t>
            </a:r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28</a:t>
            </a:fld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8969F-AC85-D34A-B7E9-05BCAB41B75F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pic>
        <p:nvPicPr>
          <p:cNvPr id="9" name="Picture 8" descr="worldpoliticallarge.jpg">
            <a:extLst>
              <a:ext uri="{FF2B5EF4-FFF2-40B4-BE49-F238E27FC236}">
                <a16:creationId xmlns:a16="http://schemas.microsoft.com/office/drawing/2014/main" id="{1ACEC317-CC75-724B-90DC-916EAA3A5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589" y="2997678"/>
            <a:ext cx="10007307" cy="5072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9861E0-7AA7-4840-A3BD-EC9D5BAD9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689" y="5099339"/>
            <a:ext cx="1805214" cy="571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F731C6-3BFF-DF4E-BEFC-AB4CD9FDA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37" y="2084357"/>
            <a:ext cx="4191137" cy="6897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8B6DEE-E9DF-364B-84FC-D605A703F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61" y="1275227"/>
            <a:ext cx="2578518" cy="8163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9A1335-95FA-2E44-9A5C-F74EF115D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7348" y="1676029"/>
            <a:ext cx="1775671" cy="177567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89B5DA-AA14-2449-BEBB-8E17FAE50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069" y="3752283"/>
            <a:ext cx="7011623" cy="481931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91030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56B0-277D-F446-8781-9E7AB8C0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301289"/>
          </a:xfrm>
        </p:spPr>
        <p:txBody>
          <a:bodyPr>
            <a:noAutofit/>
          </a:bodyPr>
          <a:lstStyle/>
          <a:p>
            <a:r>
              <a:rPr lang="en-US" sz="4800" b="1" dirty="0"/>
              <a:t>UN TOUR GLOBAL DE ESCANDALOS Y OPORTUNIDADES REPUTACIONALES:</a:t>
            </a:r>
            <a:br>
              <a:rPr lang="en-US" sz="4800" b="1" dirty="0"/>
            </a:br>
            <a:r>
              <a:rPr lang="en-US" sz="4800" b="1" i="1" dirty="0"/>
              <a:t>RIESGOS TECNOLOGICOS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29</a:t>
            </a:fld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8969F-AC85-D34A-B7E9-05BCAB41B75F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pic>
        <p:nvPicPr>
          <p:cNvPr id="9" name="Picture 8" descr="worldpoliticallarge.jpg">
            <a:extLst>
              <a:ext uri="{FF2B5EF4-FFF2-40B4-BE49-F238E27FC236}">
                <a16:creationId xmlns:a16="http://schemas.microsoft.com/office/drawing/2014/main" id="{1ACEC317-CC75-724B-90DC-916EAA3A5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33" y="1624736"/>
            <a:ext cx="13972027" cy="70826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6EBC6-E3D4-1A47-8272-797AA98AF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603" y="4617588"/>
            <a:ext cx="4580078" cy="2518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A3CD21-D2B0-3547-81AB-177CB5AC3E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64" y="1882699"/>
            <a:ext cx="3014290" cy="669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25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3</a:t>
            </a:fld>
            <a:endParaRPr lang="en-US" sz="20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ABBEAA-F327-BA42-8AA7-0FBFC3EDC14C}"/>
              </a:ext>
            </a:extLst>
          </p:cNvPr>
          <p:cNvSpPr txBox="1">
            <a:spLocks/>
          </p:cNvSpPr>
          <p:nvPr/>
        </p:nvSpPr>
        <p:spPr>
          <a:xfrm>
            <a:off x="3722859" y="3033959"/>
            <a:ext cx="15314271" cy="11919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0"/>
            </a:solidFill>
          </a:ln>
        </p:spPr>
        <p:txBody>
          <a:bodyPr vert="horz" lIns="130027" tIns="65013" rIns="130027" bIns="6501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413" b="1" dirty="0"/>
              <a:t>LA REPUTACION EN LA ERA DE LA HÍPER-TRANSPARENCIA, LA SÚPER-CONECTIVIDAD Y EL RIESGO ESTRATÉGICO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DCCFCB-3BBE-B746-A736-18122FEB7780}"/>
              </a:ext>
            </a:extLst>
          </p:cNvPr>
          <p:cNvSpPr txBox="1">
            <a:spLocks/>
          </p:cNvSpPr>
          <p:nvPr/>
        </p:nvSpPr>
        <p:spPr>
          <a:xfrm>
            <a:off x="3722859" y="4876006"/>
            <a:ext cx="15314271" cy="1191913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vert="horz" lIns="130027" tIns="65013" rIns="130027" bIns="65013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413" b="1" dirty="0"/>
              <a:t>ESCÁNDALOS Y OPORTUNIDADES REPUTACIONALES: </a:t>
            </a:r>
          </a:p>
          <a:p>
            <a:pPr marL="0" indent="0" algn="ctr">
              <a:buNone/>
            </a:pPr>
            <a:r>
              <a:rPr lang="es-ES" sz="3413" b="1" i="1" dirty="0"/>
              <a:t>UN TOUR GLOBAL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8E765E-3729-434D-8ACD-365554661EE2}"/>
              </a:ext>
            </a:extLst>
          </p:cNvPr>
          <p:cNvSpPr txBox="1">
            <a:spLocks/>
          </p:cNvSpPr>
          <p:nvPr/>
        </p:nvSpPr>
        <p:spPr>
          <a:xfrm>
            <a:off x="3722859" y="6718053"/>
            <a:ext cx="15314271" cy="1191913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vert="horz" lIns="130027" tIns="65013" rIns="130027" bIns="65013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413" b="1" dirty="0"/>
              <a:t>CONSTRUYENDO LA REPUTACION Y LA RESILIENCIA ORGANIZACIONAL:</a:t>
            </a:r>
            <a:endParaRPr lang="en-US" sz="3413" b="1" i="1" dirty="0"/>
          </a:p>
          <a:p>
            <a:pPr marL="0" indent="0" algn="ctr">
              <a:buNone/>
            </a:pPr>
            <a:r>
              <a:rPr lang="en-US" sz="3413" b="1" i="1" dirty="0"/>
              <a:t>EL ROL CENTRAL DE LOS LIDERES</a:t>
            </a:r>
            <a:endParaRPr lang="es-ES" sz="3413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A4A24-E097-754D-90BE-D0E7031BF849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6E8BB81-09DB-874A-9B46-BFDA4C455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859" y="519205"/>
            <a:ext cx="15314271" cy="1884938"/>
          </a:xfrm>
        </p:spPr>
        <p:txBody>
          <a:bodyPr/>
          <a:lstStyle/>
          <a:p>
            <a:pPr algn="ctr"/>
            <a:r>
              <a:rPr lang="en-US" b="1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00286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30</a:t>
            </a:fld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8969F-AC85-D34A-B7E9-05BCAB41B75F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A0A677-4457-2B4F-A06C-DFC64D687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3" y="1935371"/>
            <a:ext cx="5699779" cy="687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D4F-F106-4B44-A729-3C5CC24FE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2" y="3102442"/>
            <a:ext cx="1382057" cy="1382057"/>
          </a:xfrm>
          <a:prstGeom prst="rect">
            <a:avLst/>
          </a:prstGeom>
        </p:spPr>
      </p:pic>
      <p:pic>
        <p:nvPicPr>
          <p:cNvPr id="12" name="Picture 11" descr="worldpoliticallarge.jpg">
            <a:extLst>
              <a:ext uri="{FF2B5EF4-FFF2-40B4-BE49-F238E27FC236}">
                <a16:creationId xmlns:a16="http://schemas.microsoft.com/office/drawing/2014/main" id="{F6615EC5-7B0B-C14B-A234-6D209E45E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22" y="2888859"/>
            <a:ext cx="9265271" cy="46967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F43AE7-29C6-9E49-AF09-BF0CB5DBB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28" y="1704164"/>
            <a:ext cx="1264545" cy="1264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E9BEF7-63E9-F64D-907F-7D74B8AA2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100" y="3878593"/>
            <a:ext cx="997414" cy="997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328756-282D-4D43-89BA-7AEBFEEF6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371" y="1476737"/>
            <a:ext cx="5080000" cy="576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BA4DAC-A463-1C48-995F-77346CBCF5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332" y="5168147"/>
            <a:ext cx="5234695" cy="38537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CD08D710-7FFD-9A4E-A556-CE9B5BEFE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301289"/>
          </a:xfrm>
        </p:spPr>
        <p:txBody>
          <a:bodyPr>
            <a:noAutofit/>
          </a:bodyPr>
          <a:lstStyle/>
          <a:p>
            <a:r>
              <a:rPr lang="en-US" sz="4800" b="1" dirty="0"/>
              <a:t>UN TOUR GLOBAL DE ESCANDALOS Y OPORTUNIDADES REPUTACIONALES:</a:t>
            </a:r>
            <a:br>
              <a:rPr lang="en-US" sz="4800" b="1" dirty="0"/>
            </a:br>
            <a:r>
              <a:rPr lang="en-US" sz="4800" b="1" i="1" dirty="0"/>
              <a:t>RIESGOS TECNOLOGICOS</a:t>
            </a:r>
          </a:p>
        </p:txBody>
      </p:sp>
    </p:spTree>
    <p:extLst>
      <p:ext uri="{BB962C8B-B14F-4D97-AF65-F5344CB8AC3E}">
        <p14:creationId xmlns:p14="http://schemas.microsoft.com/office/powerpoint/2010/main" val="2975763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C7101F-DB3D-6547-B8F0-B3BC142E5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26" y="3123158"/>
            <a:ext cx="7553335" cy="582526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31</a:t>
            </a:fld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AE15B8-1DA9-2947-B5B3-004C12656A2D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52EF0D-6E20-1C47-974F-02FF29A7227F}"/>
              </a:ext>
            </a:extLst>
          </p:cNvPr>
          <p:cNvSpPr txBox="1"/>
          <p:nvPr/>
        </p:nvSpPr>
        <p:spPr>
          <a:xfrm>
            <a:off x="881162" y="1800601"/>
            <a:ext cx="5781390" cy="3360407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309" b="1" i="1" dirty="0"/>
              <a:t>EL CIBER:</a:t>
            </a:r>
          </a:p>
          <a:p>
            <a:pPr algn="ctr"/>
            <a:r>
              <a:rPr lang="en-US" sz="5309" b="1" i="1" dirty="0"/>
              <a:t>EL RIESGO DE RIESGOS REPUTACIONALES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92AD2E-CF0B-824A-B812-6E7CC88FF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277" y="1197951"/>
            <a:ext cx="9872858" cy="44587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0A877EB-33C7-554D-8D7E-7DB073BD9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301289"/>
          </a:xfrm>
        </p:spPr>
        <p:txBody>
          <a:bodyPr>
            <a:noAutofit/>
          </a:bodyPr>
          <a:lstStyle/>
          <a:p>
            <a:r>
              <a:rPr lang="en-US" sz="4800" b="1" dirty="0"/>
              <a:t>UN TOUR GLOBAL DE ESCANDALOS Y OPORTUNIDADES REPUTACIONALES:</a:t>
            </a:r>
            <a:br>
              <a:rPr lang="en-US" sz="4800" b="1" dirty="0"/>
            </a:br>
            <a:r>
              <a:rPr lang="en-US" sz="4800" b="1" i="1" dirty="0"/>
              <a:t>RIESGOS TECNOLOGICOS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74EBA6-C938-0243-BEDD-27B4FFB254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277" y="4489714"/>
            <a:ext cx="9872858" cy="445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39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56B0-277D-F446-8781-9E7AB8C0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859" y="519205"/>
            <a:ext cx="15314271" cy="1884938"/>
          </a:xfrm>
        </p:spPr>
        <p:txBody>
          <a:bodyPr/>
          <a:lstStyle/>
          <a:p>
            <a:pPr algn="ctr"/>
            <a:r>
              <a:rPr lang="en-US" b="1" dirty="0"/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32</a:t>
            </a:fld>
            <a:endParaRPr lang="en-US" sz="20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ABBEAA-F327-BA42-8AA7-0FBFC3EDC14C}"/>
              </a:ext>
            </a:extLst>
          </p:cNvPr>
          <p:cNvSpPr txBox="1">
            <a:spLocks/>
          </p:cNvSpPr>
          <p:nvPr/>
        </p:nvSpPr>
        <p:spPr>
          <a:xfrm>
            <a:off x="3722859" y="3033959"/>
            <a:ext cx="15314271" cy="1191913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vert="horz" lIns="130027" tIns="65013" rIns="130027" bIns="6501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413" b="1" dirty="0"/>
              <a:t>LA REPUTACION EN LA ERA DE LA HÍPER-TRANSPARENCIA, LA SÚPER-CONECTIVIDAD Y EL RIESGO ESTRATÉGICO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DCCFCB-3BBE-B746-A736-18122FEB7780}"/>
              </a:ext>
            </a:extLst>
          </p:cNvPr>
          <p:cNvSpPr txBox="1">
            <a:spLocks/>
          </p:cNvSpPr>
          <p:nvPr/>
        </p:nvSpPr>
        <p:spPr>
          <a:xfrm>
            <a:off x="3722859" y="4876006"/>
            <a:ext cx="15314271" cy="1191913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vert="horz" lIns="130027" tIns="65013" rIns="130027" bIns="65013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413" b="1" dirty="0"/>
              <a:t>ESCÁNDALOS Y OPORTUNIDADES REPUTACIONALES: </a:t>
            </a:r>
          </a:p>
          <a:p>
            <a:pPr marL="0" indent="0" algn="ctr">
              <a:buNone/>
            </a:pPr>
            <a:r>
              <a:rPr lang="es-ES" sz="3413" b="1" i="1" dirty="0"/>
              <a:t>UN TOUR GLOBAL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8E765E-3729-434D-8ACD-365554661EE2}"/>
              </a:ext>
            </a:extLst>
          </p:cNvPr>
          <p:cNvSpPr txBox="1">
            <a:spLocks/>
          </p:cNvSpPr>
          <p:nvPr/>
        </p:nvSpPr>
        <p:spPr>
          <a:xfrm>
            <a:off x="3722859" y="6718053"/>
            <a:ext cx="15314271" cy="11919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90"/>
            </a:solidFill>
          </a:ln>
        </p:spPr>
        <p:txBody>
          <a:bodyPr vert="horz" lIns="130027" tIns="65013" rIns="130027" bIns="65013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413" b="1" dirty="0"/>
              <a:t>CONSTRUYENDO LA REPUTACION Y LA RESILIENCIA ORGANIZACIONAL:</a:t>
            </a:r>
            <a:endParaRPr lang="en-US" sz="3413" b="1" i="1" dirty="0"/>
          </a:p>
          <a:p>
            <a:pPr marL="0" indent="0" algn="ctr">
              <a:buNone/>
            </a:pPr>
            <a:r>
              <a:rPr lang="en-US" sz="3413" b="1" i="1" dirty="0"/>
              <a:t>EL ROL CENTRAL DE LOS LIDERES</a:t>
            </a:r>
            <a:endParaRPr lang="es-ES" sz="3413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BC3B85-B0F2-C64F-BAFA-8A71535BA5E7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</p:spTree>
    <p:extLst>
      <p:ext uri="{BB962C8B-B14F-4D97-AF65-F5344CB8AC3E}">
        <p14:creationId xmlns:p14="http://schemas.microsoft.com/office/powerpoint/2010/main" val="1145131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EB173D-7955-D045-9F04-849E92B18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405" y="1244430"/>
            <a:ext cx="16629561" cy="8266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33</a:t>
            </a:fld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BCAB4-1D41-364C-A9E0-1EE707E6E805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C5FD4A-BDAD-8145-A355-04960EDC9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301289"/>
          </a:xfrm>
        </p:spPr>
        <p:txBody>
          <a:bodyPr>
            <a:noAutofit/>
          </a:bodyPr>
          <a:lstStyle/>
          <a:p>
            <a:r>
              <a:rPr lang="en-US" sz="4800" b="1" dirty="0"/>
              <a:t>LA CONSTRUCCION DE LA EMPRESA RESILIENTE DE ALTA REPUTACION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FCD370-DB18-9841-B2E5-4ED7515D32AB}"/>
              </a:ext>
            </a:extLst>
          </p:cNvPr>
          <p:cNvSpPr txBox="1"/>
          <p:nvPr/>
        </p:nvSpPr>
        <p:spPr>
          <a:xfrm>
            <a:off x="9007186" y="9344766"/>
            <a:ext cx="5846088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GLOOM TO BOOM. ROUTLEDGE 2019.. </a:t>
            </a:r>
          </a:p>
        </p:txBody>
      </p:sp>
    </p:spTree>
    <p:extLst>
      <p:ext uri="{BB962C8B-B14F-4D97-AF65-F5344CB8AC3E}">
        <p14:creationId xmlns:p14="http://schemas.microsoft.com/office/powerpoint/2010/main" val="402468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34</a:t>
            </a:fld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BCAB4-1D41-364C-A9E0-1EE707E6E805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D5ADA9-BBC2-5644-9FC9-B112ACD00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04" y="1169580"/>
            <a:ext cx="13155412" cy="79120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76743B4-1A78-BC4F-8E54-A12DE5717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301289"/>
          </a:xfrm>
        </p:spPr>
        <p:txBody>
          <a:bodyPr>
            <a:noAutofit/>
          </a:bodyPr>
          <a:lstStyle/>
          <a:p>
            <a:r>
              <a:rPr lang="en-US" sz="4800" b="1" dirty="0"/>
              <a:t>LA CONSTRUCCION DE LA EMPRESA RESILIENTE DE ALTA REPUTACION:</a:t>
            </a:r>
            <a:br>
              <a:rPr lang="en-US" sz="4800" b="1" dirty="0"/>
            </a:br>
            <a:r>
              <a:rPr lang="en-US" sz="4800" b="1" i="1" dirty="0"/>
              <a:t>ALGUNAS HERRAMIENTAS: EL MARCO TRIANGULAR DE GOBERNANZA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6E7E2-9496-2449-BB4E-7F1C4D43E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866" y="1861546"/>
            <a:ext cx="4225864" cy="15895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C084EA-7869-1E48-8681-C420E4B7B64C}"/>
              </a:ext>
            </a:extLst>
          </p:cNvPr>
          <p:cNvSpPr txBox="1"/>
          <p:nvPr/>
        </p:nvSpPr>
        <p:spPr>
          <a:xfrm>
            <a:off x="9007186" y="9344766"/>
            <a:ext cx="5846088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GLOOM TO BOOM. ROUTLEDGE 2019.. </a:t>
            </a:r>
          </a:p>
        </p:txBody>
      </p:sp>
    </p:spTree>
    <p:extLst>
      <p:ext uri="{BB962C8B-B14F-4D97-AF65-F5344CB8AC3E}">
        <p14:creationId xmlns:p14="http://schemas.microsoft.com/office/powerpoint/2010/main" val="1397761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71CCFA-70C9-8E4E-9F35-B064AD28E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04" y="789844"/>
            <a:ext cx="12066751" cy="90008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35</a:t>
            </a:fld>
            <a:endParaRPr lang="en-US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AA94C-F141-6148-820D-62B969DD7882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8AEEBA-4464-294A-8C1C-984561755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301289"/>
          </a:xfrm>
        </p:spPr>
        <p:txBody>
          <a:bodyPr>
            <a:noAutofit/>
          </a:bodyPr>
          <a:lstStyle/>
          <a:p>
            <a:r>
              <a:rPr lang="en-US" sz="4800" b="1" dirty="0"/>
              <a:t>LA CONSTRUCCION DE LA EMPRESA RESILIENTE DE ALTA REPUTACION:</a:t>
            </a:r>
            <a:br>
              <a:rPr lang="en-US" sz="4800" b="1" dirty="0"/>
            </a:br>
            <a:r>
              <a:rPr lang="en-US" sz="4800" b="1" i="1" dirty="0"/>
              <a:t>ALGUNAS HERRAMIENTAS – LIDERAZGO CONSISTENTE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A627A3-CA45-6540-80C3-32266E5FBB36}"/>
              </a:ext>
            </a:extLst>
          </p:cNvPr>
          <p:cNvSpPr txBox="1"/>
          <p:nvPr/>
        </p:nvSpPr>
        <p:spPr>
          <a:xfrm>
            <a:off x="8283409" y="9362107"/>
            <a:ext cx="6193170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MANUAL DE RIESGO REPUTACIONAL. 2016.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4BA353-005F-A746-81EE-17BD295E2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866" y="1861546"/>
            <a:ext cx="4225864" cy="158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642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36</a:t>
            </a:fld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BCAB4-1D41-364C-A9E0-1EE707E6E805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11130F-8B28-1948-8139-662436745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298" y="1366246"/>
            <a:ext cx="13108614" cy="80565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254B0BA-DAAC-6E42-8C4E-1EA42D643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301289"/>
          </a:xfrm>
        </p:spPr>
        <p:txBody>
          <a:bodyPr>
            <a:noAutofit/>
          </a:bodyPr>
          <a:lstStyle/>
          <a:p>
            <a:r>
              <a:rPr lang="en-US" sz="4800" b="1" dirty="0"/>
              <a:t>LA CONSTRUCCION DE LA EMPRESA RESILIENTE DE ALTA REPUTACION:</a:t>
            </a:r>
            <a:br>
              <a:rPr lang="en-US" sz="4800" b="1" dirty="0"/>
            </a:br>
            <a:r>
              <a:rPr lang="en-US" sz="4800" b="1" i="1" dirty="0"/>
              <a:t>ALGUNAS HERRAMIENTAS – TIPOLOGIA DE LIDERAZGO ASGT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FCD1D5-1578-724C-AD59-58B4ECA54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704" y="2291984"/>
            <a:ext cx="4076292" cy="16265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50ADE5-D536-EA4A-B050-2426CD06AB6C}"/>
              </a:ext>
            </a:extLst>
          </p:cNvPr>
          <p:cNvSpPr txBox="1"/>
          <p:nvPr/>
        </p:nvSpPr>
        <p:spPr>
          <a:xfrm>
            <a:off x="8283409" y="9362107"/>
            <a:ext cx="6193170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MANUAL DE RIESGO REPUTACIONAL. 2016. </a:t>
            </a:r>
          </a:p>
        </p:txBody>
      </p:sp>
    </p:spTree>
    <p:extLst>
      <p:ext uri="{BB962C8B-B14F-4D97-AF65-F5344CB8AC3E}">
        <p14:creationId xmlns:p14="http://schemas.microsoft.com/office/powerpoint/2010/main" val="23663245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37</a:t>
            </a:fld>
            <a:endParaRPr lang="en-US" sz="2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5590F5-C40B-3E43-82C2-24454243A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69" y="1501979"/>
            <a:ext cx="11850176" cy="7553153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52C588-9792-684E-B70E-0A07EAC6A523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D0FB5838-B221-3F4A-813B-A095E1E16C2D}"/>
              </a:ext>
            </a:extLst>
          </p:cNvPr>
          <p:cNvSpPr/>
          <p:nvPr/>
        </p:nvSpPr>
        <p:spPr>
          <a:xfrm rot="16200000">
            <a:off x="16761394" y="2554618"/>
            <a:ext cx="799229" cy="238493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59E7A3-F1C5-C949-AE5D-E63D7415C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301289"/>
          </a:xfrm>
        </p:spPr>
        <p:txBody>
          <a:bodyPr>
            <a:noAutofit/>
          </a:bodyPr>
          <a:lstStyle/>
          <a:p>
            <a:r>
              <a:rPr lang="en-US" sz="4400" b="1" dirty="0"/>
              <a:t>LA CONSTRUCCION DE LA EMPRESA RESILIENTE DE ALTA REPUTACION:</a:t>
            </a:r>
            <a:br>
              <a:rPr lang="en-US" sz="4400" b="1" dirty="0"/>
            </a:br>
            <a:r>
              <a:rPr lang="en-US" sz="4400" b="1" i="1" dirty="0"/>
              <a:t>ALGUNAS HERRAMIENTAS – SISTEMA DE GESTION DE RIESGO EMPRESARIAL </a:t>
            </a: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BB620BD2-5DB5-0A41-BA6E-FA4D442D8CE4}"/>
              </a:ext>
            </a:extLst>
          </p:cNvPr>
          <p:cNvSpPr/>
          <p:nvPr/>
        </p:nvSpPr>
        <p:spPr>
          <a:xfrm rot="5400000">
            <a:off x="3348492" y="2554618"/>
            <a:ext cx="799229" cy="238493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56B30F-2546-5E46-AADF-0A9677FD6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461" y="4572000"/>
            <a:ext cx="3913579" cy="19765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23B95C-B47A-5248-AD6A-A2C9EC03072E}"/>
              </a:ext>
            </a:extLst>
          </p:cNvPr>
          <p:cNvSpPr txBox="1"/>
          <p:nvPr/>
        </p:nvSpPr>
        <p:spPr>
          <a:xfrm>
            <a:off x="8283409" y="9362107"/>
            <a:ext cx="6193170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MANUAL DE RIESGO REPUTACIONAL. 2016. </a:t>
            </a:r>
          </a:p>
        </p:txBody>
      </p:sp>
    </p:spTree>
    <p:extLst>
      <p:ext uri="{BB962C8B-B14F-4D97-AF65-F5344CB8AC3E}">
        <p14:creationId xmlns:p14="http://schemas.microsoft.com/office/powerpoint/2010/main" val="3604355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364FDA-912F-4B4B-A3D1-93D544E4C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801" y="929985"/>
            <a:ext cx="15005709" cy="8405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38</a:t>
            </a:fld>
            <a:endParaRPr lang="en-US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AA94C-F141-6148-820D-62B969DD7882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8AEEBA-4464-294A-8C1C-984561755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301289"/>
          </a:xfrm>
        </p:spPr>
        <p:txBody>
          <a:bodyPr>
            <a:noAutofit/>
          </a:bodyPr>
          <a:lstStyle/>
          <a:p>
            <a:r>
              <a:rPr lang="en-US" sz="4800" b="1" dirty="0"/>
              <a:t>LA CONSTRUCCION DE LA EMPRESA RESILIENTE DE ALTA REPUTACION:</a:t>
            </a:r>
            <a:br>
              <a:rPr lang="en-US" sz="4800" b="1" dirty="0"/>
            </a:br>
            <a:r>
              <a:rPr lang="en-US" sz="4800" b="1" i="1" dirty="0"/>
              <a:t>ALGUNAS HERRAMIENTAS – IDENTIFICACION DE RIESGOS REPUTACIONALES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E5A68E-D42D-C04F-8989-BCE170041FB2}"/>
              </a:ext>
            </a:extLst>
          </p:cNvPr>
          <p:cNvSpPr txBox="1"/>
          <p:nvPr/>
        </p:nvSpPr>
        <p:spPr>
          <a:xfrm>
            <a:off x="8283409" y="9362107"/>
            <a:ext cx="6193170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MANUAL DE RIESGO REPUTACIONAL. 2016.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C36DE6-5957-B04E-A704-BDCB90E51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461" y="4572000"/>
            <a:ext cx="3913579" cy="197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8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B5536B5-9B47-7741-966C-04D8B68F31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32086" y="248705"/>
            <a:ext cx="11161029" cy="93195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39</a:t>
            </a:fld>
            <a:endParaRPr lang="en-US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AA94C-F141-6148-820D-62B969DD7882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8AEEBA-4464-294A-8C1C-984561755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301289"/>
          </a:xfrm>
        </p:spPr>
        <p:txBody>
          <a:bodyPr>
            <a:noAutofit/>
          </a:bodyPr>
          <a:lstStyle/>
          <a:p>
            <a:r>
              <a:rPr lang="en-US" sz="4800" b="1" dirty="0"/>
              <a:t>LA CONSTRUCCION DE LA EMPRESA RESILIENTE DE ALTA REPUTACION:</a:t>
            </a:r>
            <a:br>
              <a:rPr lang="en-US" sz="4800" b="1" dirty="0"/>
            </a:br>
            <a:r>
              <a:rPr lang="en-US" sz="4800" b="1" i="1" dirty="0"/>
              <a:t>ALGUNAS HERRAMIENTAS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656EA8-1333-7346-938A-272123335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5328" y="2496676"/>
            <a:ext cx="4940574" cy="15499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A0ABF2-CAF3-214E-9302-67CE8D3289D3}"/>
              </a:ext>
            </a:extLst>
          </p:cNvPr>
          <p:cNvSpPr txBox="1"/>
          <p:nvPr/>
        </p:nvSpPr>
        <p:spPr>
          <a:xfrm>
            <a:off x="8456950" y="9368540"/>
            <a:ext cx="5846088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GLOOM TO BOOM. ROUTLEDGE 2019.. </a:t>
            </a:r>
          </a:p>
        </p:txBody>
      </p:sp>
    </p:spTree>
    <p:extLst>
      <p:ext uri="{BB962C8B-B14F-4D97-AF65-F5344CB8AC3E}">
        <p14:creationId xmlns:p14="http://schemas.microsoft.com/office/powerpoint/2010/main" val="712096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56B0-277D-F446-8781-9E7AB8C0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665687" cy="815009"/>
          </a:xfrm>
        </p:spPr>
        <p:txBody>
          <a:bodyPr>
            <a:normAutofit fontScale="90000"/>
          </a:bodyPr>
          <a:lstStyle/>
          <a:p>
            <a:r>
              <a:rPr lang="es-ES" sz="5400" b="1" dirty="0"/>
              <a:t>¿</a:t>
            </a:r>
            <a:r>
              <a:rPr lang="en-US" sz="5400" b="1" dirty="0"/>
              <a:t>QUE ES LA REPUTACION?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4</a:t>
            </a:fld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46A56-BE4C-CF42-A46E-958BE80699CE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C6EC15-9A12-4B44-99F3-2EE3B5822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9287" y="2983510"/>
            <a:ext cx="16921413" cy="3784992"/>
          </a:xfrm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“OPINION O CREENCIA QUE TIENE LA GENTE SOBRE UNA PERSONA O UNA COSA (O) LA CREENCIA GENERALIZADA DE QUE ALGO O ALGUIEN TIENE UN HABITO O CARACTERISTICA PARTICULAR.” 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“…LA OPINION COMUN QUE TIENE LA GENTE DE ALGUIEN O ALGO: LA PERCEPCION GENERAL QUE SE TIENE SOBRE ALGO.”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F931A8-3298-2848-B97A-9966F42591FC}"/>
              </a:ext>
            </a:extLst>
          </p:cNvPr>
          <p:cNvSpPr txBox="1"/>
          <p:nvPr/>
        </p:nvSpPr>
        <p:spPr>
          <a:xfrm>
            <a:off x="9861309" y="9450588"/>
            <a:ext cx="3112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OXFORD DICTIONARY &amp; MERRIAM WEBSTER  </a:t>
            </a:r>
          </a:p>
        </p:txBody>
      </p:sp>
    </p:spTree>
    <p:extLst>
      <p:ext uri="{BB962C8B-B14F-4D97-AF65-F5344CB8AC3E}">
        <p14:creationId xmlns:p14="http://schemas.microsoft.com/office/powerpoint/2010/main" val="231011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40</a:t>
            </a:fld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BCAB4-1D41-364C-A9E0-1EE707E6E805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AD405-2AA6-014D-9F2E-19C7CBCB1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64" y="732287"/>
            <a:ext cx="14638362" cy="8496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0DAF9E-120E-5B43-A21C-E5FDC37CE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800" y="1643815"/>
            <a:ext cx="4225329" cy="18598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C3C22B-7480-594F-BA04-BC4BD497621D}"/>
              </a:ext>
            </a:extLst>
          </p:cNvPr>
          <p:cNvSpPr txBox="1"/>
          <p:nvPr/>
        </p:nvSpPr>
        <p:spPr>
          <a:xfrm>
            <a:off x="8283409" y="9362107"/>
            <a:ext cx="6193170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MANUAL DE RIESGO REPUTACIONAL. 2016.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D93E654-35B3-EF40-BD73-7E9AA95A1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301289"/>
          </a:xfrm>
        </p:spPr>
        <p:txBody>
          <a:bodyPr>
            <a:noAutofit/>
          </a:bodyPr>
          <a:lstStyle/>
          <a:p>
            <a:r>
              <a:rPr lang="en-US" sz="4800" b="1" dirty="0"/>
              <a:t>LA CONSTRUCCION DE LA EMPRESA RESILIENTE DE ALTA REPUTACION:</a:t>
            </a:r>
            <a:br>
              <a:rPr lang="en-US" sz="4800" b="1" dirty="0"/>
            </a:br>
            <a:r>
              <a:rPr lang="en-US" sz="4800" b="1" i="1" dirty="0"/>
              <a:t>ALGUNAS HERRAMIENTAS</a:t>
            </a:r>
          </a:p>
        </p:txBody>
      </p:sp>
    </p:spTree>
    <p:extLst>
      <p:ext uri="{BB962C8B-B14F-4D97-AF65-F5344CB8AC3E}">
        <p14:creationId xmlns:p14="http://schemas.microsoft.com/office/powerpoint/2010/main" val="25675593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41</a:t>
            </a:fld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BCAB4-1D41-364C-A9E0-1EE707E6E805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3983E-3D40-1C4D-AD3C-A7C517461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47" y="1105124"/>
            <a:ext cx="14504309" cy="81931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6B9658F-D458-294A-BDD3-30AC69F7C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438125"/>
          </a:xfrm>
        </p:spPr>
        <p:txBody>
          <a:bodyPr>
            <a:noAutofit/>
          </a:bodyPr>
          <a:lstStyle/>
          <a:p>
            <a:r>
              <a:rPr lang="en-US" sz="4800" b="1" dirty="0"/>
              <a:t>PORQUE IMPORTA TODO ESTO?</a:t>
            </a:r>
            <a:br>
              <a:rPr lang="en-US" sz="4800" b="1" dirty="0"/>
            </a:br>
            <a:r>
              <a:rPr lang="en-US" sz="4800" b="1" i="1" dirty="0"/>
              <a:t>EN CRISIS – LA EMPRESA RESILIENTE ES MAS SOSTENIBLE Y VALOROSA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6BEE01-2F2F-D74C-AF3D-B6C3710ADDC0}"/>
              </a:ext>
            </a:extLst>
          </p:cNvPr>
          <p:cNvSpPr txBox="1"/>
          <p:nvPr/>
        </p:nvSpPr>
        <p:spPr>
          <a:xfrm>
            <a:off x="8283409" y="9362107"/>
            <a:ext cx="6193170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MANUAL DE RIESGO REPUTACIONAL. 2016. </a:t>
            </a:r>
          </a:p>
        </p:txBody>
      </p:sp>
    </p:spTree>
    <p:extLst>
      <p:ext uri="{BB962C8B-B14F-4D97-AF65-F5344CB8AC3E}">
        <p14:creationId xmlns:p14="http://schemas.microsoft.com/office/powerpoint/2010/main" val="2653474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42</a:t>
            </a:fld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BCAB4-1D41-364C-A9E0-1EE707E6E805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E13E7B-A061-0C48-B942-575DA27DC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80" y="1519587"/>
            <a:ext cx="19048320" cy="719412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0F7BF5E-F6C1-184E-B58F-D6EBD899F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301190"/>
          </a:xfrm>
        </p:spPr>
        <p:txBody>
          <a:bodyPr>
            <a:noAutofit/>
          </a:bodyPr>
          <a:lstStyle/>
          <a:p>
            <a:r>
              <a:rPr lang="en-US" sz="4800" b="1" dirty="0"/>
              <a:t>PORQUE IMPORTA TODO ESTO?</a:t>
            </a:r>
            <a:br>
              <a:rPr lang="en-US" sz="4800" b="1" dirty="0"/>
            </a:br>
            <a:r>
              <a:rPr lang="en-US" sz="4800" b="1" i="1" dirty="0"/>
              <a:t>LOS RESULTADOS FINANCIEROS SON MEJORES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11A85F-C998-E246-A653-54CF707C9EBB}"/>
              </a:ext>
            </a:extLst>
          </p:cNvPr>
          <p:cNvSpPr txBox="1"/>
          <p:nvPr/>
        </p:nvSpPr>
        <p:spPr>
          <a:xfrm>
            <a:off x="8283409" y="9362107"/>
            <a:ext cx="6193170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MANUAL DE RIESGO REPUTACIONAL. 2016. </a:t>
            </a:r>
          </a:p>
        </p:txBody>
      </p:sp>
    </p:spTree>
    <p:extLst>
      <p:ext uri="{BB962C8B-B14F-4D97-AF65-F5344CB8AC3E}">
        <p14:creationId xmlns:p14="http://schemas.microsoft.com/office/powerpoint/2010/main" val="2988311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FFB2C-7C7D-6C4E-86B2-21BA28961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" y="2050565"/>
            <a:ext cx="11395050" cy="61577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43</a:t>
            </a:fld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BCAB4-1D41-364C-A9E0-1EE707E6E805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C5FD4A-BDAD-8145-A355-04960EDC9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433"/>
            <a:ext cx="18645809" cy="1180701"/>
          </a:xfrm>
        </p:spPr>
        <p:txBody>
          <a:bodyPr>
            <a:noAutofit/>
          </a:bodyPr>
          <a:lstStyle/>
          <a:p>
            <a:r>
              <a:rPr lang="en-US" sz="4800" b="1" dirty="0"/>
              <a:t>PORQUE IMPORTA TODO ESTO?</a:t>
            </a:r>
            <a:br>
              <a:rPr lang="en-US" sz="4800" b="1" dirty="0"/>
            </a:br>
            <a:r>
              <a:rPr lang="en-US" sz="4800" b="1" i="1" dirty="0"/>
              <a:t>LA REPUTACION BUENA ATRAE &amp; MANTIENE A LOS STAKEHOLDERS CLAVE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E318AE-CA15-DF42-8548-B1F9D4106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2292" y="1820567"/>
            <a:ext cx="11164687" cy="6934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8A06A5-E672-7945-9427-55FEFBFCF26B}"/>
              </a:ext>
            </a:extLst>
          </p:cNvPr>
          <p:cNvSpPr txBox="1"/>
          <p:nvPr/>
        </p:nvSpPr>
        <p:spPr>
          <a:xfrm>
            <a:off x="9007186" y="9344766"/>
            <a:ext cx="5846088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64" b="1" dirty="0"/>
              <a:t>SOURCE: A. BONIME-BLANC. GLOOM TO BOOM. ROUTLEDGE 2019.. </a:t>
            </a:r>
          </a:p>
        </p:txBody>
      </p:sp>
    </p:spTree>
    <p:extLst>
      <p:ext uri="{BB962C8B-B14F-4D97-AF65-F5344CB8AC3E}">
        <p14:creationId xmlns:p14="http://schemas.microsoft.com/office/powerpoint/2010/main" val="15641062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44</a:t>
            </a:fld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BCAB4-1D41-364C-A9E0-1EE707E6E805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AEB90A-9765-434D-B7A0-C4B7B8609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87" y="1423642"/>
            <a:ext cx="20736414" cy="761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86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56B0-277D-F446-8781-9E7AB8C0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665687" cy="1015693"/>
          </a:xfrm>
        </p:spPr>
        <p:txBody>
          <a:bodyPr>
            <a:normAutofit/>
          </a:bodyPr>
          <a:lstStyle/>
          <a:p>
            <a:r>
              <a:rPr lang="es-ES" sz="4800" dirty="0"/>
              <a:t>¿</a:t>
            </a:r>
            <a:r>
              <a:rPr lang="en-US" sz="4800" b="1" dirty="0"/>
              <a:t>QUE ES EL RIESGO REPUTACIONAL? </a:t>
            </a:r>
            <a:r>
              <a:rPr lang="es-ES" sz="4800" dirty="0"/>
              <a:t>¿</a:t>
            </a:r>
            <a:r>
              <a:rPr lang="en-US" sz="4800" b="1" i="1" dirty="0"/>
              <a:t>Y LA OPORTUNIDAD REPUTACIONAL?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5</a:t>
            </a:fld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FFEA4-F774-2B4B-BCB2-1252AD5E3D8A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067912-1790-8A40-AABC-F168104B9BE2}"/>
              </a:ext>
            </a:extLst>
          </p:cNvPr>
          <p:cNvSpPr txBox="1"/>
          <p:nvPr/>
        </p:nvSpPr>
        <p:spPr>
          <a:xfrm>
            <a:off x="7846685" y="3167846"/>
            <a:ext cx="129208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EL RIESGO REPUTACIONAL ES UN RIESGO AMPLIFICADOR QUE SE APOYA O SE AGREGA A OTROS RIESGOS – ESPECIALMENTE RIESGOS ASG – E INCORPORA IMPLICACIONES POSITIVAS O NEGATIVAS A LA MATERIALIZACION, DURACION O EXPANSION DE ESOS OTROS RIESGOS QUE AFECTAN A LA ORGANIZACION, PERSONA, PRODUCTO O SERVICIO.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C1A42F-A186-394C-B761-C651E354A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98" y="2064175"/>
            <a:ext cx="4911989" cy="6221053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3118534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56B0-277D-F446-8781-9E7AB8C0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665687" cy="834887"/>
          </a:xfrm>
        </p:spPr>
        <p:txBody>
          <a:bodyPr>
            <a:normAutofit/>
          </a:bodyPr>
          <a:lstStyle/>
          <a:p>
            <a:r>
              <a:rPr lang="en-US" sz="4800" b="1" dirty="0"/>
              <a:t>TRANSFORMACION DEL TEMA REPUTACION 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6</a:t>
            </a:fld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BAC499-C6E9-9B46-9213-3AC4473A9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02" y="1722260"/>
            <a:ext cx="15850285" cy="67999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4BC25B-7CE6-9842-BD7C-F068B203D132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</p:spTree>
    <p:extLst>
      <p:ext uri="{BB962C8B-B14F-4D97-AF65-F5344CB8AC3E}">
        <p14:creationId xmlns:p14="http://schemas.microsoft.com/office/powerpoint/2010/main" val="3029410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7</a:t>
            </a:fld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A8D0D3-7DBC-CD4A-9427-8F1DD75E1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62" y="1884938"/>
            <a:ext cx="14894890" cy="61987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4278E7-666A-224B-800B-0E467BB554BC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B05076A-D0ED-D247-87BF-436BB293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665687" cy="789595"/>
          </a:xfrm>
        </p:spPr>
        <p:txBody>
          <a:bodyPr>
            <a:normAutofit/>
          </a:bodyPr>
          <a:lstStyle/>
          <a:p>
            <a:r>
              <a:rPr lang="en-US" sz="4800" b="1" dirty="0"/>
              <a:t>TRANSFORMACION DEL TEMA REPUTACION II</a:t>
            </a:r>
          </a:p>
        </p:txBody>
      </p:sp>
    </p:spTree>
    <p:extLst>
      <p:ext uri="{BB962C8B-B14F-4D97-AF65-F5344CB8AC3E}">
        <p14:creationId xmlns:p14="http://schemas.microsoft.com/office/powerpoint/2010/main" val="2510179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8</a:t>
            </a:fld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EA1C1A-0579-5A40-8525-7AC655E05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736" y="1884938"/>
            <a:ext cx="15351281" cy="624851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2E35D3-93E2-6F41-B179-EAAB0F54A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665687" cy="789595"/>
          </a:xfrm>
        </p:spPr>
        <p:txBody>
          <a:bodyPr>
            <a:normAutofit/>
          </a:bodyPr>
          <a:lstStyle/>
          <a:p>
            <a:r>
              <a:rPr lang="en-US" sz="4800" b="1" dirty="0"/>
              <a:t>TRANSFORMACION DEL TEMA REPUTACION III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FCF00C-462E-9F4C-B21F-C6991BD61609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</p:spTree>
    <p:extLst>
      <p:ext uri="{BB962C8B-B14F-4D97-AF65-F5344CB8AC3E}">
        <p14:creationId xmlns:p14="http://schemas.microsoft.com/office/powerpoint/2010/main" val="3622335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56B0-277D-F446-8781-9E7AB8C0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8427148" cy="1015692"/>
          </a:xfrm>
        </p:spPr>
        <p:txBody>
          <a:bodyPr>
            <a:normAutofit/>
          </a:bodyPr>
          <a:lstStyle/>
          <a:p>
            <a:r>
              <a:rPr lang="en-US" sz="4800" b="1" dirty="0"/>
              <a:t>ALLIANZ: TIPOS DE RIESGO DE NEGOCIO MAS ALTOS DE 2019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6692B-68AE-2B4B-A085-C48B7DE4B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881" y="153889"/>
            <a:ext cx="3611348" cy="101569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416A494-CAB9-3F46-9536-CE10C92FC016}"/>
              </a:ext>
            </a:extLst>
          </p:cNvPr>
          <p:cNvSpPr txBox="1">
            <a:spLocks/>
          </p:cNvSpPr>
          <p:nvPr/>
        </p:nvSpPr>
        <p:spPr>
          <a:xfrm>
            <a:off x="21620729" y="9290347"/>
            <a:ext cx="952500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60515" rtl="0" eaLnBrk="1" latinLnBrk="0" hangingPunct="1">
              <a:defRPr sz="170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8025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051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77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2103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01288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1545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61803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42060" algn="l" defTabSz="1560515" rtl="0" eaLnBrk="1" latinLnBrk="0" hangingPunct="1">
              <a:defRPr sz="30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870BDFC-B80C-DC4B-94BD-39F0CB9A088C}" type="slidenum">
              <a:rPr lang="en-US" sz="2000" b="1" smtClean="0"/>
              <a:pPr algn="ctr"/>
              <a:t>9</a:t>
            </a:fld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DDA2F-541C-4548-800B-91171D888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894" y="1854200"/>
            <a:ext cx="10651779" cy="7436147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E7FB74-3EBB-CA46-AE55-4563FBF7A6B4}"/>
              </a:ext>
            </a:extLst>
          </p:cNvPr>
          <p:cNvSpPr txBox="1"/>
          <p:nvPr/>
        </p:nvSpPr>
        <p:spPr>
          <a:xfrm>
            <a:off x="2080225" y="2879901"/>
            <a:ext cx="8398453" cy="5292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INTERRUPCION DE NEGOCIOS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INCIDENTES CIBER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CATASTROFES NATURALES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CAMBIOS DE LEY &amp; REGULACION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DESARROLLOS DEL MERCADO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EXPLOSION, FUEGO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NUEVAS TECNOLOGIAS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CAMBIO CLIMATOLOGICO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PERDIDA DE REPUTACION &amp; VALOR DE MARCA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FALTA DE LABOR APROPRIADAMENTE EDUCADA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FAD7A5-54A1-F340-B738-859C47A8B4DC}"/>
              </a:ext>
            </a:extLst>
          </p:cNvPr>
          <p:cNvSpPr txBox="1"/>
          <p:nvPr/>
        </p:nvSpPr>
        <p:spPr>
          <a:xfrm>
            <a:off x="0" y="9228793"/>
            <a:ext cx="4940574" cy="47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© GEC RISK ADVISORY LLC &amp; ANDREA BONIME-BLANC 2019. ALL RIGHTS</a:t>
            </a:r>
          </a:p>
          <a:p>
            <a:pPr algn="ctr"/>
            <a:r>
              <a:rPr lang="en-US" sz="1200" b="1" dirty="0"/>
              <a:t> RESERVED. DO NOT DUPLICATE OR COPY WITHOUT PERMISSION.</a:t>
            </a:r>
          </a:p>
        </p:txBody>
      </p:sp>
    </p:spTree>
    <p:extLst>
      <p:ext uri="{BB962C8B-B14F-4D97-AF65-F5344CB8AC3E}">
        <p14:creationId xmlns:p14="http://schemas.microsoft.com/office/powerpoint/2010/main" val="3533290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3892</TotalTime>
  <Words>2286</Words>
  <Application>Microsoft Office PowerPoint</Application>
  <PresentationFormat>Personalizado</PresentationFormat>
  <Paragraphs>295</Paragraphs>
  <Slides>44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Tema de Office</vt:lpstr>
      <vt:lpstr>TRANSFORMANDO EL RIESGO REPUTACIONAL EN RESILIENCIA, OPORTUNIDAD Y VALOR</vt:lpstr>
      <vt:lpstr>AGENDA</vt:lpstr>
      <vt:lpstr>AGENDA</vt:lpstr>
      <vt:lpstr>¿QUE ES LA REPUTACION?</vt:lpstr>
      <vt:lpstr>¿QUE ES EL RIESGO REPUTACIONAL? ¿Y LA OPORTUNIDAD REPUTACIONAL?</vt:lpstr>
      <vt:lpstr>TRANSFORMACION DEL TEMA REPUTACION I </vt:lpstr>
      <vt:lpstr>TRANSFORMACION DEL TEMA REPUTACION II</vt:lpstr>
      <vt:lpstr>TRANSFORMACION DEL TEMA REPUTACION III</vt:lpstr>
      <vt:lpstr>ALLIANZ: TIPOS DE RIESGO DE NEGOCIO MAS ALTOS DE 2019 </vt:lpstr>
      <vt:lpstr>ALLIANZ: TIPOS DE RIESGO DE NEGOCIO MAS ALTOS DE 2019 </vt:lpstr>
      <vt:lpstr>VIVIENDO EN UN TIEMPO TURBULENTO: LAS 10 MEGA-TENDENCIAS</vt:lpstr>
      <vt:lpstr>VIVIENDO EN UN TIEMPO TURBULENTO: LAS 10 MEGA-TENDENCIAS</vt:lpstr>
      <vt:lpstr>TEMAS ESGT / ASGT: UNA CLASIFICACION</vt:lpstr>
      <vt:lpstr>TEMAS ESGT / ASGT: CUALES SON LOS MAS IMPORTANTES EN SU INDUSTRIA? </vt:lpstr>
      <vt:lpstr>TEMAS ESGT / ASGT: CUALES SON LOS MAS IMPORTANTES EN SU INDUSTRIA? </vt:lpstr>
      <vt:lpstr>TEMAS ESGT / ASGT: CUALES SON LOS MAS IMPORTANTES EN SU INDUSTRIA? </vt:lpstr>
      <vt:lpstr>TEMAS ESGT / ASGT: CUALES SON LOS MAS IMPORTANTES EN SU INDUSTRIA? </vt:lpstr>
      <vt:lpstr>TEMAS ESGT / ASGT: CUALES SON LOS MAS IMPORTANTES EN SU INDUSTRIA? </vt:lpstr>
      <vt:lpstr>TEMAS ESGT / ASGT: CUALES SON LOS MAS IMPORTANTES EN SU INDUSTRIA? </vt:lpstr>
      <vt:lpstr>¿Y PORQUE IMPORTA LA REPUTACION &amp; EL RIESGO REPUTACIONAL?  EL NUEVO PODER DE LOS STAKEHOLDERS - LOS GRUPOS DE INTERES</vt:lpstr>
      <vt:lpstr>¿Y PORQUE IMPORTA LA REPUTACION &amp; EL RIESGO REPUTACIONAL?  EL NUEVO PODER DE LOS STAKEHOLDERS - LOS GRUPOS DE INTERES</vt:lpstr>
      <vt:lpstr>AGENDA</vt:lpstr>
      <vt:lpstr>UN TOUR GLOBAL DE ESCANDALOS Y OPORTUNIDADES REPUTACIONALES: RIESGOS AMBIENTALES</vt:lpstr>
      <vt:lpstr>UN TOUR GLOBAL DE ESCANDALOS Y OPORTUNIDADES REPUTACIONALES: RIESGOS AMBIENTALES</vt:lpstr>
      <vt:lpstr>UN TOUR GLOBAL DE ESCANDALOS Y OPORTUNIDADES REPUTACIONALES: RIESGOS SOCIALES</vt:lpstr>
      <vt:lpstr>UN TOUR GLOBAL DE ESCANDALOS Y OPORTUNIDADES REPUTACIONALES: RIESGOS SOCIALES</vt:lpstr>
      <vt:lpstr>UN TOUR GLOBAL DE ESCANDALOS Y OPORTUNIDADES REPUTACIONALES: RIESGOS DE GOBERNANZA</vt:lpstr>
      <vt:lpstr>UN TOUR GLOBAL DE ESCANDALOS Y OPORTUNIDADES REPUTACIONALES: RIESGOS DE GOBERNANZA</vt:lpstr>
      <vt:lpstr>UN TOUR GLOBAL DE ESCANDALOS Y OPORTUNIDADES REPUTACIONALES: RIESGOS TECNOLOGICOS</vt:lpstr>
      <vt:lpstr>UN TOUR GLOBAL DE ESCANDALOS Y OPORTUNIDADES REPUTACIONALES: RIESGOS TECNOLOGICOS</vt:lpstr>
      <vt:lpstr>UN TOUR GLOBAL DE ESCANDALOS Y OPORTUNIDADES REPUTACIONALES: RIESGOS TECNOLOGICOS</vt:lpstr>
      <vt:lpstr>AGENDA</vt:lpstr>
      <vt:lpstr>LA CONSTRUCCION DE LA EMPRESA RESILIENTE DE ALTA REPUTACION</vt:lpstr>
      <vt:lpstr>LA CONSTRUCCION DE LA EMPRESA RESILIENTE DE ALTA REPUTACION: ALGUNAS HERRAMIENTAS: EL MARCO TRIANGULAR DE GOBERNANZA</vt:lpstr>
      <vt:lpstr>LA CONSTRUCCION DE LA EMPRESA RESILIENTE DE ALTA REPUTACION: ALGUNAS HERRAMIENTAS – LIDERAZGO CONSISTENTE</vt:lpstr>
      <vt:lpstr>LA CONSTRUCCION DE LA EMPRESA RESILIENTE DE ALTA REPUTACION: ALGUNAS HERRAMIENTAS – TIPOLOGIA DE LIDERAZGO ASGT</vt:lpstr>
      <vt:lpstr>LA CONSTRUCCION DE LA EMPRESA RESILIENTE DE ALTA REPUTACION: ALGUNAS HERRAMIENTAS – SISTEMA DE GESTION DE RIESGO EMPRESARIAL </vt:lpstr>
      <vt:lpstr>LA CONSTRUCCION DE LA EMPRESA RESILIENTE DE ALTA REPUTACION: ALGUNAS HERRAMIENTAS – IDENTIFICACION DE RIESGOS REPUTACIONALES</vt:lpstr>
      <vt:lpstr>LA CONSTRUCCION DE LA EMPRESA RESILIENTE DE ALTA REPUTACION: ALGUNAS HERRAMIENTAS</vt:lpstr>
      <vt:lpstr>LA CONSTRUCCION DE LA EMPRESA RESILIENTE DE ALTA REPUTACION: ALGUNAS HERRAMIENTAS</vt:lpstr>
      <vt:lpstr>PORQUE IMPORTA TODO ESTO? EN CRISIS – LA EMPRESA RESILIENTE ES MAS SOSTENIBLE Y VALOROSA</vt:lpstr>
      <vt:lpstr>PORQUE IMPORTA TODO ESTO? LOS RESULTADOS FINANCIEROS SON MEJORES</vt:lpstr>
      <vt:lpstr>PORQUE IMPORTA TODO ESTO? LA REPUTACION BUENA ATRAE &amp; MANTIENE A LOS STAKEHOLDERS CLAVE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ASOJUEGOS</cp:lastModifiedBy>
  <cp:revision>98</cp:revision>
  <cp:lastPrinted>2019-08-19T16:12:11Z</cp:lastPrinted>
  <dcterms:created xsi:type="dcterms:W3CDTF">2019-02-21T22:22:41Z</dcterms:created>
  <dcterms:modified xsi:type="dcterms:W3CDTF">2019-08-19T22:23:32Z</dcterms:modified>
</cp:coreProperties>
</file>