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69" r:id="rId3"/>
    <p:sldId id="258" r:id="rId4"/>
    <p:sldId id="259" r:id="rId5"/>
    <p:sldId id="260" r:id="rId6"/>
    <p:sldId id="261" r:id="rId7"/>
    <p:sldId id="263" r:id="rId8"/>
    <p:sldId id="266" r:id="rId9"/>
    <p:sldId id="265" r:id="rId10"/>
    <p:sldId id="264" r:id="rId11"/>
    <p:sldId id="267" r:id="rId12"/>
    <p:sldId id="268" r:id="rId13"/>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 María Muñoz Moreno" initials="RMMM" lastIdx="1" clrIdx="0">
    <p:extLst>
      <p:ext uri="{19B8F6BF-5375-455C-9EA6-DF929625EA0E}">
        <p15:presenceInfo xmlns:p15="http://schemas.microsoft.com/office/powerpoint/2012/main" userId="S-1-5-21-3588987944-311763675-566541672-32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16"/>
  </p:normalViewPr>
  <p:slideViewPr>
    <p:cSldViewPr snapToGrid="0" snapToObjects="1">
      <p:cViewPr varScale="1">
        <p:scale>
          <a:sx n="41" d="100"/>
          <a:sy n="41" d="100"/>
        </p:scale>
        <p:origin x="69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D2D3E3E-B24D-494B-989B-52CFF82132E0}" type="datetimeFigureOut">
              <a:rPr lang="es-CO" smtClean="0"/>
              <a:t>31/08/2020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697B408-6A43-6740-BA9B-09D9C7D1CCFF}" type="slidenum">
              <a:rPr lang="es-CO" smtClean="0"/>
              <a:t>‹Nº›</a:t>
            </a:fld>
            <a:endParaRPr lang="es-CO"/>
          </a:p>
        </p:txBody>
      </p:sp>
    </p:spTree>
    <p:extLst>
      <p:ext uri="{BB962C8B-B14F-4D97-AF65-F5344CB8AC3E}">
        <p14:creationId xmlns:p14="http://schemas.microsoft.com/office/powerpoint/2010/main" val="318389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2D3E3E-B24D-494B-989B-52CFF82132E0}" type="datetimeFigureOut">
              <a:rPr lang="es-CO" smtClean="0"/>
              <a:t>31/08/2020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697B408-6A43-6740-BA9B-09D9C7D1CCFF}" type="slidenum">
              <a:rPr lang="es-CO" smtClean="0"/>
              <a:t>‹Nº›</a:t>
            </a:fld>
            <a:endParaRPr lang="es-CO"/>
          </a:p>
        </p:txBody>
      </p:sp>
    </p:spTree>
    <p:extLst>
      <p:ext uri="{BB962C8B-B14F-4D97-AF65-F5344CB8AC3E}">
        <p14:creationId xmlns:p14="http://schemas.microsoft.com/office/powerpoint/2010/main" val="1514147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2D3E3E-B24D-494B-989B-52CFF82132E0}" type="datetimeFigureOut">
              <a:rPr lang="es-CO" smtClean="0"/>
              <a:t>31/08/2020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697B408-6A43-6740-BA9B-09D9C7D1CCFF}" type="slidenum">
              <a:rPr lang="es-CO" smtClean="0"/>
              <a:t>‹Nº›</a:t>
            </a:fld>
            <a:endParaRPr lang="es-CO"/>
          </a:p>
        </p:txBody>
      </p:sp>
    </p:spTree>
    <p:extLst>
      <p:ext uri="{BB962C8B-B14F-4D97-AF65-F5344CB8AC3E}">
        <p14:creationId xmlns:p14="http://schemas.microsoft.com/office/powerpoint/2010/main" val="4056143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2D3E3E-B24D-494B-989B-52CFF82132E0}" type="datetimeFigureOut">
              <a:rPr lang="es-CO" smtClean="0"/>
              <a:t>31/08/2020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697B408-6A43-6740-BA9B-09D9C7D1CCFF}" type="slidenum">
              <a:rPr lang="es-CO" smtClean="0"/>
              <a:t>‹Nº›</a:t>
            </a:fld>
            <a:endParaRPr lang="es-CO"/>
          </a:p>
        </p:txBody>
      </p:sp>
    </p:spTree>
    <p:extLst>
      <p:ext uri="{BB962C8B-B14F-4D97-AF65-F5344CB8AC3E}">
        <p14:creationId xmlns:p14="http://schemas.microsoft.com/office/powerpoint/2010/main" val="137096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D2D3E3E-B24D-494B-989B-52CFF82132E0}" type="datetimeFigureOut">
              <a:rPr lang="es-CO" smtClean="0"/>
              <a:t>31/08/2020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697B408-6A43-6740-BA9B-09D9C7D1CCFF}" type="slidenum">
              <a:rPr lang="es-CO" smtClean="0"/>
              <a:t>‹Nº›</a:t>
            </a:fld>
            <a:endParaRPr lang="es-CO"/>
          </a:p>
        </p:txBody>
      </p:sp>
    </p:spTree>
    <p:extLst>
      <p:ext uri="{BB962C8B-B14F-4D97-AF65-F5344CB8AC3E}">
        <p14:creationId xmlns:p14="http://schemas.microsoft.com/office/powerpoint/2010/main" val="963908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D2D3E3E-B24D-494B-989B-52CFF82132E0}" type="datetimeFigureOut">
              <a:rPr lang="es-CO" smtClean="0"/>
              <a:t>31/08/2020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697B408-6A43-6740-BA9B-09D9C7D1CCFF}" type="slidenum">
              <a:rPr lang="es-CO" smtClean="0"/>
              <a:t>‹Nº›</a:t>
            </a:fld>
            <a:endParaRPr lang="es-CO"/>
          </a:p>
        </p:txBody>
      </p:sp>
    </p:spTree>
    <p:extLst>
      <p:ext uri="{BB962C8B-B14F-4D97-AF65-F5344CB8AC3E}">
        <p14:creationId xmlns:p14="http://schemas.microsoft.com/office/powerpoint/2010/main" val="346279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s-ES"/>
              <a:t>Haga clic para modificar los estilos de texto del patrón</a:t>
            </a:r>
          </a:p>
        </p:txBody>
      </p:sp>
      <p:sp>
        <p:nvSpPr>
          <p:cNvPr id="4" name="Content Placeholder 3"/>
          <p:cNvSpPr>
            <a:spLocks noGrp="1"/>
          </p:cNvSpPr>
          <p:nvPr>
            <p:ph sz="half" idx="2"/>
          </p:nvPr>
        </p:nvSpPr>
        <p:spPr>
          <a:xfrm>
            <a:off x="1679467" y="5010150"/>
            <a:ext cx="10314903" cy="73691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s-ES"/>
              <a:t>Haga clic para modificar los estilos de texto del patrón</a:t>
            </a:r>
          </a:p>
        </p:txBody>
      </p:sp>
      <p:sp>
        <p:nvSpPr>
          <p:cNvPr id="6" name="Content Placeholder 5"/>
          <p:cNvSpPr>
            <a:spLocks noGrp="1"/>
          </p:cNvSpPr>
          <p:nvPr>
            <p:ph sz="quarter" idx="4"/>
          </p:nvPr>
        </p:nvSpPr>
        <p:spPr>
          <a:xfrm>
            <a:off x="12343597" y="5010150"/>
            <a:ext cx="10365701" cy="73691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D2D3E3E-B24D-494B-989B-52CFF82132E0}" type="datetimeFigureOut">
              <a:rPr lang="es-CO" smtClean="0"/>
              <a:t>31/08/2020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697B408-6A43-6740-BA9B-09D9C7D1CCFF}" type="slidenum">
              <a:rPr lang="es-CO" smtClean="0"/>
              <a:t>‹Nº›</a:t>
            </a:fld>
            <a:endParaRPr lang="es-CO"/>
          </a:p>
        </p:txBody>
      </p:sp>
    </p:spTree>
    <p:extLst>
      <p:ext uri="{BB962C8B-B14F-4D97-AF65-F5344CB8AC3E}">
        <p14:creationId xmlns:p14="http://schemas.microsoft.com/office/powerpoint/2010/main" val="249824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D2D3E3E-B24D-494B-989B-52CFF82132E0}" type="datetimeFigureOut">
              <a:rPr lang="es-CO" smtClean="0"/>
              <a:t>31/08/2020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697B408-6A43-6740-BA9B-09D9C7D1CCFF}" type="slidenum">
              <a:rPr lang="es-CO" smtClean="0"/>
              <a:t>‹Nº›</a:t>
            </a:fld>
            <a:endParaRPr lang="es-CO"/>
          </a:p>
        </p:txBody>
      </p:sp>
    </p:spTree>
    <p:extLst>
      <p:ext uri="{BB962C8B-B14F-4D97-AF65-F5344CB8AC3E}">
        <p14:creationId xmlns:p14="http://schemas.microsoft.com/office/powerpoint/2010/main" val="32725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D3E3E-B24D-494B-989B-52CFF82132E0}" type="datetimeFigureOut">
              <a:rPr lang="es-CO" smtClean="0"/>
              <a:t>31/08/2020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D697B408-6A43-6740-BA9B-09D9C7D1CCFF}" type="slidenum">
              <a:rPr lang="es-CO" smtClean="0"/>
              <a:t>‹Nº›</a:t>
            </a:fld>
            <a:endParaRPr lang="es-CO"/>
          </a:p>
        </p:txBody>
      </p:sp>
    </p:spTree>
    <p:extLst>
      <p:ext uri="{BB962C8B-B14F-4D97-AF65-F5344CB8AC3E}">
        <p14:creationId xmlns:p14="http://schemas.microsoft.com/office/powerpoint/2010/main" val="2413744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D2D3E3E-B24D-494B-989B-52CFF82132E0}" type="datetimeFigureOut">
              <a:rPr lang="es-CO" smtClean="0"/>
              <a:t>31/08/2020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697B408-6A43-6740-BA9B-09D9C7D1CCFF}" type="slidenum">
              <a:rPr lang="es-CO" smtClean="0"/>
              <a:t>‹Nº›</a:t>
            </a:fld>
            <a:endParaRPr lang="es-CO"/>
          </a:p>
        </p:txBody>
      </p:sp>
    </p:spTree>
    <p:extLst>
      <p:ext uri="{BB962C8B-B14F-4D97-AF65-F5344CB8AC3E}">
        <p14:creationId xmlns:p14="http://schemas.microsoft.com/office/powerpoint/2010/main" val="1238773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D2D3E3E-B24D-494B-989B-52CFF82132E0}" type="datetimeFigureOut">
              <a:rPr lang="es-CO" smtClean="0"/>
              <a:t>31/08/2020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697B408-6A43-6740-BA9B-09D9C7D1CCFF}" type="slidenum">
              <a:rPr lang="es-CO" smtClean="0"/>
              <a:t>‹Nº›</a:t>
            </a:fld>
            <a:endParaRPr lang="es-CO"/>
          </a:p>
        </p:txBody>
      </p:sp>
    </p:spTree>
    <p:extLst>
      <p:ext uri="{BB962C8B-B14F-4D97-AF65-F5344CB8AC3E}">
        <p14:creationId xmlns:p14="http://schemas.microsoft.com/office/powerpoint/2010/main" val="436792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D2D3E3E-B24D-494B-989B-52CFF82132E0}" type="datetimeFigureOut">
              <a:rPr lang="es-CO" smtClean="0"/>
              <a:t>31/08/2020</a:t>
            </a:fld>
            <a:endParaRPr lang="es-CO"/>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697B408-6A43-6740-BA9B-09D9C7D1CCFF}" type="slidenum">
              <a:rPr lang="es-CO" smtClean="0"/>
              <a:t>‹Nº›</a:t>
            </a:fld>
            <a:endParaRPr lang="es-CO"/>
          </a:p>
        </p:txBody>
      </p:sp>
    </p:spTree>
    <p:extLst>
      <p:ext uri="{BB962C8B-B14F-4D97-AF65-F5344CB8AC3E}">
        <p14:creationId xmlns:p14="http://schemas.microsoft.com/office/powerpoint/2010/main" val="3781496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172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83923" y="11890922"/>
            <a:ext cx="3440112"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278"/>
          <p:cNvSpPr/>
          <p:nvPr/>
        </p:nvSpPr>
        <p:spPr>
          <a:xfrm>
            <a:off x="0" y="0"/>
            <a:ext cx="24391938" cy="2317750"/>
          </a:xfrm>
          <a:custGeom>
            <a:avLst/>
            <a:gdLst/>
            <a:ahLst/>
            <a:cxnLst/>
            <a:rect l="l" t="t" r="r" b="b"/>
            <a:pathLst>
              <a:path w="9136380" h="869950">
                <a:moveTo>
                  <a:pt x="0" y="869708"/>
                </a:moveTo>
                <a:lnTo>
                  <a:pt x="9136189" y="869708"/>
                </a:lnTo>
                <a:lnTo>
                  <a:pt x="9136189" y="0"/>
                </a:lnTo>
                <a:lnTo>
                  <a:pt x="0" y="0"/>
                </a:lnTo>
                <a:lnTo>
                  <a:pt x="0" y="869708"/>
                </a:lnTo>
                <a:close/>
              </a:path>
            </a:pathLst>
          </a:custGeom>
          <a:solidFill>
            <a:srgbClr val="3366CB"/>
          </a:solidFill>
        </p:spPr>
        <p:txBody>
          <a:bodyPr lIns="0" tIns="0" rIns="0" bIns="0"/>
          <a:lstStyle/>
          <a:p>
            <a:pPr eaLnBrk="1" fontAlgn="auto" hangingPunct="1">
              <a:spcBef>
                <a:spcPts val="0"/>
              </a:spcBef>
              <a:spcAft>
                <a:spcPts val="0"/>
              </a:spcAft>
              <a:defRPr/>
            </a:pPr>
            <a:endParaRPr sz="4794">
              <a:latin typeface="+mn-lt"/>
            </a:endParaRPr>
          </a:p>
        </p:txBody>
      </p:sp>
      <p:pic>
        <p:nvPicPr>
          <p:cNvPr id="4" name="Imagen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696" y="572951"/>
            <a:ext cx="481806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8544971" y="604482"/>
            <a:ext cx="7301999" cy="1261884"/>
          </a:xfrm>
          <a:prstGeom prst="rect">
            <a:avLst/>
          </a:prstGeom>
        </p:spPr>
        <p:txBody>
          <a:bodyPr wrap="none">
            <a:spAutoFit/>
          </a:bodyPr>
          <a:lstStyle/>
          <a:p>
            <a:pPr algn="ctr" eaLnBrk="1" fontAlgn="auto" hangingPunct="1">
              <a:spcBef>
                <a:spcPts val="0"/>
              </a:spcBef>
              <a:spcAft>
                <a:spcPts val="0"/>
              </a:spcAft>
              <a:defRPr/>
            </a:pPr>
            <a:r>
              <a:rPr lang="es-419" sz="4400" b="1" dirty="0">
                <a:solidFill>
                  <a:schemeClr val="bg1"/>
                </a:solidFill>
                <a:latin typeface="Arial Black" panose="020B0A04020102020204" pitchFamily="34" charset="0"/>
              </a:rPr>
              <a:t>LOGROS ALCANZADOS</a:t>
            </a:r>
            <a:endParaRPr lang="es-CO" sz="4400" b="1" dirty="0">
              <a:solidFill>
                <a:schemeClr val="bg1"/>
              </a:solidFill>
              <a:latin typeface="Arial Black" panose="020B0A04020102020204" pitchFamily="34" charset="0"/>
            </a:endParaRPr>
          </a:p>
          <a:p>
            <a:pPr algn="ctr" eaLnBrk="1" fontAlgn="auto" hangingPunct="1">
              <a:spcBef>
                <a:spcPts val="0"/>
              </a:spcBef>
              <a:spcAft>
                <a:spcPts val="0"/>
              </a:spcAft>
              <a:defRPr/>
            </a:pPr>
            <a:r>
              <a:rPr lang="es-ES" sz="3200" spc="387"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Evaluación GAFI</a:t>
            </a:r>
            <a:endParaRPr lang="es-CO" sz="3200" spc="387"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6" name="Imagen 28" descr="Resultado de imagen para gafil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2869" y="5868988"/>
            <a:ext cx="2525713"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o 2"/>
          <p:cNvGrpSpPr>
            <a:grpSpLocks/>
          </p:cNvGrpSpPr>
          <p:nvPr/>
        </p:nvGrpSpPr>
        <p:grpSpPr bwMode="auto">
          <a:xfrm>
            <a:off x="5742919" y="3132138"/>
            <a:ext cx="15357475" cy="8385175"/>
            <a:chOff x="2324799" y="1135797"/>
            <a:chExt cx="5759623" cy="2687171"/>
          </a:xfrm>
        </p:grpSpPr>
        <p:sp>
          <p:nvSpPr>
            <p:cNvPr id="8" name="Rectángulo 7"/>
            <p:cNvSpPr/>
            <p:nvPr/>
          </p:nvSpPr>
          <p:spPr>
            <a:xfrm>
              <a:off x="2324799" y="1135797"/>
              <a:ext cx="5759623" cy="511794"/>
            </a:xfrm>
            <a:prstGeom prst="rect">
              <a:avLst/>
            </a:prstGeom>
            <a:solidFill>
              <a:schemeClr val="bg1">
                <a:lumMod val="9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439906" anchor="ctr"/>
            <a:lstStyle/>
            <a:p>
              <a:r>
                <a:rPr lang="es-CO" sz="3200" dirty="0">
                  <a:solidFill>
                    <a:schemeClr val="tx1"/>
                  </a:solidFill>
                </a:rPr>
                <a:t>Fondo Monetario Internacional (Informe Evaluación Mutua de la República de Colombia): Sector con mayores avances.</a:t>
              </a:r>
            </a:p>
          </p:txBody>
        </p:sp>
        <p:sp>
          <p:nvSpPr>
            <p:cNvPr id="9" name="Rectángulo 8"/>
            <p:cNvSpPr/>
            <p:nvPr/>
          </p:nvSpPr>
          <p:spPr>
            <a:xfrm>
              <a:off x="2324799" y="1679641"/>
              <a:ext cx="5759623" cy="511794"/>
            </a:xfrm>
            <a:prstGeom prst="rect">
              <a:avLst/>
            </a:prstGeom>
            <a:solidFill>
              <a:schemeClr val="bg1">
                <a:lumMod val="9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439906" anchor="ctr"/>
            <a:lstStyle/>
            <a:p>
              <a:pPr algn="just">
                <a:spcAft>
                  <a:spcPts val="2133"/>
                </a:spcAft>
                <a:defRPr/>
              </a:pPr>
              <a:r>
                <a:rPr lang="es-CO" sz="3200" dirty="0">
                  <a:solidFill>
                    <a:schemeClr val="tx1"/>
                  </a:solidFill>
                  <a:latin typeface="+mj-lt"/>
                  <a:ea typeface="Calibri" panose="020F0502020204030204" pitchFamily="34" charset="0"/>
                  <a:cs typeface="Calibri" panose="020F0502020204030204" pitchFamily="34" charset="0"/>
                </a:rPr>
                <a:t>Reconocimiento a las acciones en el informe del </a:t>
              </a:r>
              <a:r>
                <a:rPr lang="es-ES" sz="3200" dirty="0">
                  <a:solidFill>
                    <a:schemeClr val="tx1"/>
                  </a:solidFill>
                </a:rPr>
                <a:t>Departamento de Estado de USA (</a:t>
              </a:r>
              <a:r>
                <a:rPr lang="es-CO" sz="3200" dirty="0">
                  <a:solidFill>
                    <a:schemeClr val="tx1"/>
                  </a:solidFill>
                </a:rPr>
                <a:t>Reporte de la estrategia internacional de control de narcóticos y lavado de dinero)</a:t>
              </a:r>
              <a:endParaRPr lang="es-CO" sz="3200" dirty="0">
                <a:solidFill>
                  <a:schemeClr val="tx1"/>
                </a:solidFill>
                <a:latin typeface="+mj-lt"/>
                <a:ea typeface="Calibri" panose="020F0502020204030204" pitchFamily="34" charset="0"/>
                <a:cs typeface="Times New Roman" panose="02020603050405020304" pitchFamily="18" charset="0"/>
              </a:endParaRPr>
            </a:p>
          </p:txBody>
        </p:sp>
        <p:sp>
          <p:nvSpPr>
            <p:cNvPr id="10" name="Rectángulo 9"/>
            <p:cNvSpPr/>
            <p:nvPr/>
          </p:nvSpPr>
          <p:spPr>
            <a:xfrm>
              <a:off x="2324799" y="2223486"/>
              <a:ext cx="5759623" cy="511794"/>
            </a:xfrm>
            <a:prstGeom prst="rect">
              <a:avLst/>
            </a:prstGeom>
            <a:solidFill>
              <a:schemeClr val="bg1">
                <a:lumMod val="9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439906" anchor="ctr"/>
            <a:lstStyle/>
            <a:p>
              <a:pPr algn="just" eaLnBrk="1" fontAlgn="auto" hangingPunct="1">
                <a:spcBef>
                  <a:spcPts val="0"/>
                </a:spcBef>
                <a:spcAft>
                  <a:spcPts val="2133"/>
                </a:spcAft>
                <a:defRPr/>
              </a:pPr>
              <a:r>
                <a:rPr lang="es-CO" sz="3200" dirty="0">
                  <a:solidFill>
                    <a:schemeClr val="tx1"/>
                  </a:solidFill>
                  <a:latin typeface="+mj-lt"/>
                  <a:ea typeface="Calibri" panose="020F0502020204030204" pitchFamily="34" charset="0"/>
                  <a:cs typeface="Calibri" panose="020F0502020204030204" pitchFamily="34" charset="0"/>
                </a:rPr>
                <a:t>Articulación con UIAF: No existen casos de LA que se hayan originado en la operación de JSA. Resultado de la ENR 2019.</a:t>
              </a:r>
              <a:endParaRPr lang="es-CO" sz="3200" dirty="0">
                <a:solidFill>
                  <a:schemeClr val="tx1"/>
                </a:solidFill>
                <a:latin typeface="+mj-lt"/>
                <a:ea typeface="Calibri" panose="020F0502020204030204" pitchFamily="34" charset="0"/>
                <a:cs typeface="Times New Roman" panose="02020603050405020304" pitchFamily="18" charset="0"/>
              </a:endParaRPr>
            </a:p>
          </p:txBody>
        </p:sp>
        <p:sp>
          <p:nvSpPr>
            <p:cNvPr id="11" name="Rectángulo 10"/>
            <p:cNvSpPr/>
            <p:nvPr/>
          </p:nvSpPr>
          <p:spPr>
            <a:xfrm>
              <a:off x="2324799" y="2767330"/>
              <a:ext cx="5759623" cy="511794"/>
            </a:xfrm>
            <a:prstGeom prst="rect">
              <a:avLst/>
            </a:prstGeom>
            <a:solidFill>
              <a:schemeClr val="bg1">
                <a:lumMod val="9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439906" anchor="ctr"/>
            <a:lstStyle/>
            <a:p>
              <a:pPr algn="just">
                <a:spcAft>
                  <a:spcPts val="2133"/>
                </a:spcAft>
                <a:defRPr/>
              </a:pPr>
              <a:r>
                <a:rPr lang="es-CO" sz="3200" dirty="0">
                  <a:solidFill>
                    <a:schemeClr val="tx1"/>
                  </a:solidFill>
                  <a:ea typeface="Calibri" panose="020F0502020204030204" pitchFamily="34" charset="0"/>
                  <a:cs typeface="Calibri" panose="020F0502020204030204" pitchFamily="34" charset="0"/>
                </a:rPr>
                <a:t>Articulación con la </a:t>
              </a:r>
              <a:r>
                <a:rPr lang="es-CO" sz="3200" dirty="0" err="1">
                  <a:solidFill>
                    <a:schemeClr val="tx1"/>
                  </a:solidFill>
                  <a:ea typeface="Calibri" panose="020F0502020204030204" pitchFamily="34" charset="0"/>
                  <a:cs typeface="Calibri" panose="020F0502020204030204" pitchFamily="34" charset="0"/>
                </a:rPr>
                <a:t>Superfinanciera</a:t>
              </a:r>
              <a:r>
                <a:rPr lang="es-CO" sz="3200" dirty="0">
                  <a:solidFill>
                    <a:schemeClr val="tx1"/>
                  </a:solidFill>
                  <a:ea typeface="Calibri" panose="020F0502020204030204" pitchFamily="34" charset="0"/>
                  <a:cs typeface="Calibri" panose="020F0502020204030204" pitchFamily="34" charset="0"/>
                </a:rPr>
                <a:t>: Invitación a gestionar el riesgo sin eludirlo. Los bancos deben hacer las medidas de debida diligencia y tener causales objetivas.</a:t>
              </a:r>
              <a:endParaRPr lang="en-US" sz="3200" dirty="0">
                <a:solidFill>
                  <a:schemeClr val="tx1"/>
                </a:solidFill>
                <a:latin typeface="+mj-lt"/>
              </a:endParaRPr>
            </a:p>
          </p:txBody>
        </p:sp>
        <p:sp>
          <p:nvSpPr>
            <p:cNvPr id="12" name="Rectángulo 11"/>
            <p:cNvSpPr/>
            <p:nvPr/>
          </p:nvSpPr>
          <p:spPr>
            <a:xfrm>
              <a:off x="2324799" y="3311174"/>
              <a:ext cx="5759623" cy="511794"/>
            </a:xfrm>
            <a:prstGeom prst="rect">
              <a:avLst/>
            </a:prstGeom>
            <a:solidFill>
              <a:schemeClr val="bg1">
                <a:lumMod val="9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439906" anchor="ctr"/>
            <a:lstStyle/>
            <a:p>
              <a:pPr algn="just" eaLnBrk="1" fontAlgn="auto" hangingPunct="1">
                <a:spcBef>
                  <a:spcPts val="0"/>
                </a:spcBef>
                <a:spcAft>
                  <a:spcPts val="2133"/>
                </a:spcAft>
                <a:defRPr/>
              </a:pPr>
              <a:r>
                <a:rPr lang="es-CO" sz="3200" dirty="0">
                  <a:solidFill>
                    <a:schemeClr val="tx1"/>
                  </a:solidFill>
                  <a:latin typeface="+mj-lt"/>
                  <a:ea typeface="Calibri" panose="020F0502020204030204" pitchFamily="34" charset="0"/>
                  <a:cs typeface="Times New Roman" panose="02020603050405020304" pitchFamily="18" charset="0"/>
                </a:rPr>
                <a:t>Reconocimiento como primer actor del sector real que incluye normas para prevención de la proliferación de armas de destrucción masiva.</a:t>
              </a:r>
            </a:p>
          </p:txBody>
        </p:sp>
      </p:grpSp>
      <p:sp>
        <p:nvSpPr>
          <p:cNvPr id="13" name="Pentágono 12"/>
          <p:cNvSpPr/>
          <p:nvPr/>
        </p:nvSpPr>
        <p:spPr>
          <a:xfrm>
            <a:off x="5455582" y="3395663"/>
            <a:ext cx="1350962" cy="1036637"/>
          </a:xfrm>
          <a:prstGeom prst="homePlate">
            <a:avLst>
              <a:gd name="adj" fmla="val 33871"/>
            </a:avLst>
          </a:prstGeom>
          <a:solidFill>
            <a:srgbClr val="266DBC"/>
          </a:solidFill>
          <a:ln>
            <a:solidFill>
              <a:srgbClr val="266D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4800" b="1" dirty="0">
                <a:latin typeface="+mj-lt"/>
              </a:rPr>
              <a:t>1</a:t>
            </a:r>
            <a:endParaRPr lang="es-CO" sz="4800" b="1" dirty="0">
              <a:latin typeface="+mj-lt"/>
            </a:endParaRPr>
          </a:p>
        </p:txBody>
      </p:sp>
      <p:sp>
        <p:nvSpPr>
          <p:cNvPr id="14" name="Pentágono 13"/>
          <p:cNvSpPr/>
          <p:nvPr/>
        </p:nvSpPr>
        <p:spPr>
          <a:xfrm>
            <a:off x="5455582" y="5091113"/>
            <a:ext cx="1350962" cy="1036637"/>
          </a:xfrm>
          <a:prstGeom prst="homePlate">
            <a:avLst>
              <a:gd name="adj" fmla="val 33871"/>
            </a:avLst>
          </a:prstGeom>
          <a:solidFill>
            <a:srgbClr val="266DBC"/>
          </a:solidFill>
          <a:ln>
            <a:solidFill>
              <a:srgbClr val="266D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4800" b="1" dirty="0">
                <a:latin typeface="+mj-lt"/>
              </a:rPr>
              <a:t>2</a:t>
            </a:r>
            <a:endParaRPr lang="es-CO" sz="4800" b="1" dirty="0">
              <a:latin typeface="+mj-lt"/>
            </a:endParaRPr>
          </a:p>
        </p:txBody>
      </p:sp>
      <p:sp>
        <p:nvSpPr>
          <p:cNvPr id="15" name="Pentágono 14"/>
          <p:cNvSpPr/>
          <p:nvPr/>
        </p:nvSpPr>
        <p:spPr>
          <a:xfrm>
            <a:off x="5455582" y="6786563"/>
            <a:ext cx="1350962" cy="1036637"/>
          </a:xfrm>
          <a:prstGeom prst="homePlate">
            <a:avLst>
              <a:gd name="adj" fmla="val 33871"/>
            </a:avLst>
          </a:prstGeom>
          <a:solidFill>
            <a:srgbClr val="266DBC"/>
          </a:solidFill>
          <a:ln>
            <a:solidFill>
              <a:srgbClr val="266D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4800" b="1" dirty="0">
                <a:latin typeface="+mj-lt"/>
              </a:rPr>
              <a:t>3</a:t>
            </a:r>
            <a:endParaRPr lang="es-CO" sz="4800" b="1" dirty="0">
              <a:latin typeface="+mj-lt"/>
            </a:endParaRPr>
          </a:p>
        </p:txBody>
      </p:sp>
      <p:sp>
        <p:nvSpPr>
          <p:cNvPr id="16" name="Pentágono 15"/>
          <p:cNvSpPr/>
          <p:nvPr/>
        </p:nvSpPr>
        <p:spPr>
          <a:xfrm>
            <a:off x="5455582" y="8482013"/>
            <a:ext cx="1350962" cy="1036637"/>
          </a:xfrm>
          <a:prstGeom prst="homePlate">
            <a:avLst>
              <a:gd name="adj" fmla="val 33871"/>
            </a:avLst>
          </a:prstGeom>
          <a:solidFill>
            <a:srgbClr val="266DBC"/>
          </a:solidFill>
          <a:ln>
            <a:solidFill>
              <a:srgbClr val="266D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4800" b="1" dirty="0">
                <a:latin typeface="+mj-lt"/>
              </a:rPr>
              <a:t>4</a:t>
            </a:r>
            <a:endParaRPr lang="es-CO" sz="4800" b="1" dirty="0">
              <a:latin typeface="+mj-lt"/>
            </a:endParaRPr>
          </a:p>
        </p:txBody>
      </p:sp>
      <p:sp>
        <p:nvSpPr>
          <p:cNvPr id="17" name="Pentágono 16"/>
          <p:cNvSpPr/>
          <p:nvPr/>
        </p:nvSpPr>
        <p:spPr>
          <a:xfrm>
            <a:off x="5455582" y="10177463"/>
            <a:ext cx="1350962" cy="1036637"/>
          </a:xfrm>
          <a:prstGeom prst="homePlate">
            <a:avLst>
              <a:gd name="adj" fmla="val 33871"/>
            </a:avLst>
          </a:prstGeom>
          <a:solidFill>
            <a:srgbClr val="266DBC"/>
          </a:solidFill>
          <a:ln>
            <a:solidFill>
              <a:srgbClr val="266D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4800" b="1" dirty="0">
                <a:latin typeface="+mj-lt"/>
              </a:rPr>
              <a:t>5</a:t>
            </a:r>
            <a:endParaRPr lang="es-CO" sz="4800" b="1" dirty="0">
              <a:latin typeface="+mj-lt"/>
            </a:endParaRPr>
          </a:p>
        </p:txBody>
      </p:sp>
      <p:pic>
        <p:nvPicPr>
          <p:cNvPr id="18" name="Imagen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423352" y="660128"/>
            <a:ext cx="3499566" cy="81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562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78"/>
          <p:cNvSpPr/>
          <p:nvPr/>
        </p:nvSpPr>
        <p:spPr>
          <a:xfrm>
            <a:off x="0" y="0"/>
            <a:ext cx="24391938" cy="2317750"/>
          </a:xfrm>
          <a:custGeom>
            <a:avLst/>
            <a:gdLst/>
            <a:ahLst/>
            <a:cxnLst/>
            <a:rect l="l" t="t" r="r" b="b"/>
            <a:pathLst>
              <a:path w="9136380" h="869950">
                <a:moveTo>
                  <a:pt x="0" y="869708"/>
                </a:moveTo>
                <a:lnTo>
                  <a:pt x="9136189" y="869708"/>
                </a:lnTo>
                <a:lnTo>
                  <a:pt x="9136189" y="0"/>
                </a:lnTo>
                <a:lnTo>
                  <a:pt x="0" y="0"/>
                </a:lnTo>
                <a:lnTo>
                  <a:pt x="0" y="869708"/>
                </a:lnTo>
                <a:close/>
              </a:path>
            </a:pathLst>
          </a:custGeom>
          <a:solidFill>
            <a:srgbClr val="3366CB"/>
          </a:solidFill>
        </p:spPr>
        <p:txBody>
          <a:bodyPr lIns="0" tIns="0" rIns="0" bIns="0"/>
          <a:lstStyle/>
          <a:p>
            <a:pPr eaLnBrk="1" fontAlgn="auto" hangingPunct="1">
              <a:spcBef>
                <a:spcPts val="0"/>
              </a:spcBef>
              <a:spcAft>
                <a:spcPts val="0"/>
              </a:spcAft>
              <a:defRPr/>
            </a:pPr>
            <a:endParaRPr sz="4794">
              <a:latin typeface="+mn-lt"/>
            </a:endParaRPr>
          </a:p>
        </p:txBody>
      </p:sp>
      <p:pic>
        <p:nvPicPr>
          <p:cNvPr id="3" name="Imagen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362" y="689635"/>
            <a:ext cx="481806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7897988" y="457691"/>
            <a:ext cx="9843912" cy="1446550"/>
          </a:xfrm>
          <a:prstGeom prst="rect">
            <a:avLst/>
          </a:prstGeom>
        </p:spPr>
        <p:txBody>
          <a:bodyPr wrap="none">
            <a:spAutoFit/>
          </a:bodyPr>
          <a:lstStyle/>
          <a:p>
            <a:pPr algn="ctr" eaLnBrk="1" fontAlgn="auto" hangingPunct="1">
              <a:spcBef>
                <a:spcPts val="0"/>
              </a:spcBef>
              <a:spcAft>
                <a:spcPts val="0"/>
              </a:spcAft>
              <a:defRPr/>
            </a:pPr>
            <a:r>
              <a:rPr lang="es-CO" sz="4400" b="1" dirty="0">
                <a:solidFill>
                  <a:schemeClr val="bg1"/>
                </a:solidFill>
                <a:latin typeface="Arial Black" panose="020B0A04020102020204" pitchFamily="34" charset="0"/>
              </a:rPr>
              <a:t>PARTICIPACIÓN BANCARIA EN </a:t>
            </a:r>
          </a:p>
          <a:p>
            <a:pPr algn="ctr" eaLnBrk="1" fontAlgn="auto" hangingPunct="1">
              <a:spcBef>
                <a:spcPts val="0"/>
              </a:spcBef>
              <a:spcAft>
                <a:spcPts val="0"/>
              </a:spcAft>
              <a:defRPr/>
            </a:pPr>
            <a:r>
              <a:rPr lang="es-419" sz="4400" b="1" dirty="0">
                <a:solidFill>
                  <a:schemeClr val="bg1"/>
                </a:solidFill>
                <a:latin typeface="Arial Black" panose="020B0A04020102020204" pitchFamily="34" charset="0"/>
              </a:rPr>
              <a:t>EL SECTOR DE JSA</a:t>
            </a:r>
            <a:endParaRPr lang="es-CO" sz="4400" b="1" dirty="0">
              <a:solidFill>
                <a:schemeClr val="bg1"/>
              </a:solidFill>
              <a:latin typeface="Arial Black" panose="020B0A04020102020204" pitchFamily="34" charset="0"/>
            </a:endParaRPr>
          </a:p>
        </p:txBody>
      </p:sp>
      <p:sp>
        <p:nvSpPr>
          <p:cNvPr id="5" name="TextBox 14"/>
          <p:cNvSpPr txBox="1"/>
          <p:nvPr/>
        </p:nvSpPr>
        <p:spPr bwMode="auto">
          <a:xfrm>
            <a:off x="15435263" y="4508500"/>
            <a:ext cx="2306637" cy="820738"/>
          </a:xfrm>
          <a:prstGeom prst="rect">
            <a:avLst/>
          </a:prstGeom>
          <a:noFill/>
        </p:spPr>
        <p:txBody>
          <a:bodyPr lIns="0" tIns="0" rIns="0" bIns="0">
            <a:spAutoFit/>
          </a:bodyPr>
          <a:lstStyle/>
          <a:p>
            <a:pPr algn="ctr" eaLnBrk="1" fontAlgn="auto" hangingPunct="1">
              <a:spcBef>
                <a:spcPts val="0"/>
              </a:spcBef>
              <a:spcAft>
                <a:spcPts val="0"/>
              </a:spcAft>
              <a:defRPr/>
            </a:pPr>
            <a:r>
              <a:rPr lang="en-US" sz="5333" b="1" dirty="0">
                <a:solidFill>
                  <a:schemeClr val="bg1"/>
                </a:solidFill>
                <a:latin typeface="+mj-lt"/>
                <a:ea typeface="EverSlide Office" charset="0"/>
                <a:cs typeface="EverSlide Office" charset="0"/>
              </a:rPr>
              <a:t>1</a:t>
            </a:r>
          </a:p>
        </p:txBody>
      </p:sp>
      <p:pic>
        <p:nvPicPr>
          <p:cNvPr id="6"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03650" y="2830513"/>
            <a:ext cx="16551275" cy="891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p:cNvSpPr txBox="1"/>
          <p:nvPr/>
        </p:nvSpPr>
        <p:spPr>
          <a:xfrm>
            <a:off x="14939963" y="10758488"/>
            <a:ext cx="5316537" cy="747712"/>
          </a:xfrm>
          <a:prstGeom prst="rect">
            <a:avLst/>
          </a:prstGeom>
          <a:noFill/>
        </p:spPr>
        <p:txBody>
          <a:bodyPr>
            <a:spAutoFit/>
          </a:bodyPr>
          <a:lstStyle/>
          <a:p>
            <a:pPr algn="r" eaLnBrk="1" fontAlgn="auto" hangingPunct="1">
              <a:spcBef>
                <a:spcPts val="0"/>
              </a:spcBef>
              <a:spcAft>
                <a:spcPts val="0"/>
              </a:spcAft>
              <a:defRPr/>
            </a:pPr>
            <a:r>
              <a:rPr lang="es-ES" sz="2133" dirty="0">
                <a:cs typeface="Calibri" panose="020F0502020204030204" pitchFamily="34" charset="0"/>
              </a:rPr>
              <a:t>Fuente: VDC - Coljuegos</a:t>
            </a:r>
          </a:p>
          <a:p>
            <a:pPr algn="r" eaLnBrk="1" fontAlgn="auto" hangingPunct="1">
              <a:spcBef>
                <a:spcPts val="0"/>
              </a:spcBef>
              <a:spcAft>
                <a:spcPts val="0"/>
              </a:spcAft>
              <a:defRPr/>
            </a:pPr>
            <a:r>
              <a:rPr lang="es-ES" sz="2133" dirty="0">
                <a:cs typeface="Calibri" panose="020F0502020204030204" pitchFamily="34" charset="0"/>
              </a:rPr>
              <a:t>Datos a corte 31 enero 2020</a:t>
            </a:r>
            <a:endParaRPr lang="es-CO" sz="2133" dirty="0">
              <a:cs typeface="Calibri" panose="020F0502020204030204" pitchFamily="34" charset="0"/>
            </a:endParaRPr>
          </a:p>
        </p:txBody>
      </p:sp>
      <p:pic>
        <p:nvPicPr>
          <p:cNvPr id="8" name="Imagen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482806" y="11699875"/>
            <a:ext cx="3440112"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423352" y="660128"/>
            <a:ext cx="3499566" cy="81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579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6290270" y="8640323"/>
            <a:ext cx="12376101" cy="2400657"/>
          </a:xfrm>
          <a:prstGeom prst="rect">
            <a:avLst/>
          </a:prstGeom>
        </p:spPr>
        <p:txBody>
          <a:bodyPr wrap="square">
            <a:spAutoFit/>
          </a:bodyPr>
          <a:lstStyle/>
          <a:p>
            <a:pPr algn="ctr" eaLnBrk="1" fontAlgn="auto" hangingPunct="1">
              <a:spcBef>
                <a:spcPts val="0"/>
              </a:spcBef>
              <a:spcAft>
                <a:spcPts val="0"/>
              </a:spcAft>
              <a:defRPr/>
            </a:pPr>
            <a:r>
              <a:rPr lang="es-CO" sz="15000" b="1" dirty="0">
                <a:solidFill>
                  <a:schemeClr val="bg1"/>
                </a:solidFill>
                <a:latin typeface="Arial Black" panose="020B0A04020102020204" pitchFamily="34" charset="0"/>
              </a:rPr>
              <a:t>GRACIAS</a:t>
            </a:r>
          </a:p>
        </p:txBody>
      </p:sp>
    </p:spTree>
    <p:extLst>
      <p:ext uri="{BB962C8B-B14F-4D97-AF65-F5344CB8AC3E}">
        <p14:creationId xmlns:p14="http://schemas.microsoft.com/office/powerpoint/2010/main" val="306740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6195677" y="8565724"/>
            <a:ext cx="9416617" cy="2123658"/>
          </a:xfrm>
          <a:prstGeom prst="rect">
            <a:avLst/>
          </a:prstGeom>
        </p:spPr>
        <p:txBody>
          <a:bodyPr wrap="none">
            <a:spAutoFit/>
          </a:bodyPr>
          <a:lstStyle/>
          <a:p>
            <a:pPr eaLnBrk="1" fontAlgn="auto" hangingPunct="1">
              <a:spcBef>
                <a:spcPts val="0"/>
              </a:spcBef>
              <a:spcAft>
                <a:spcPts val="0"/>
              </a:spcAft>
              <a:defRPr/>
            </a:pPr>
            <a:r>
              <a:rPr lang="es-CO" sz="6600" b="1" dirty="0">
                <a:solidFill>
                  <a:schemeClr val="bg1"/>
                </a:solidFill>
                <a:latin typeface="Arial Black" panose="020B0A04020102020204" pitchFamily="34" charset="0"/>
              </a:rPr>
              <a:t>Prevención de LAFT</a:t>
            </a:r>
          </a:p>
          <a:p>
            <a:pPr eaLnBrk="1" fontAlgn="auto" hangingPunct="1">
              <a:spcBef>
                <a:spcPts val="0"/>
              </a:spcBef>
              <a:spcAft>
                <a:spcPts val="0"/>
              </a:spcAft>
              <a:defRPr/>
            </a:pPr>
            <a:r>
              <a:rPr lang="es-CO" sz="6600" b="1" dirty="0">
                <a:solidFill>
                  <a:schemeClr val="bg1"/>
                </a:solidFill>
                <a:latin typeface="Arial Black" panose="020B0A04020102020204" pitchFamily="34" charset="0"/>
              </a:rPr>
              <a:t>Sector de JSA</a:t>
            </a:r>
          </a:p>
        </p:txBody>
      </p:sp>
    </p:spTree>
    <p:extLst>
      <p:ext uri="{BB962C8B-B14F-4D97-AF65-F5344CB8AC3E}">
        <p14:creationId xmlns:p14="http://schemas.microsoft.com/office/powerpoint/2010/main" val="3681736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82"/>
          <p:cNvSpPr txBox="1"/>
          <p:nvPr/>
        </p:nvSpPr>
        <p:spPr>
          <a:xfrm>
            <a:off x="2963069" y="4566470"/>
            <a:ext cx="5989637" cy="3128963"/>
          </a:xfrm>
          <a:prstGeom prst="rect">
            <a:avLst/>
          </a:prstGeom>
        </p:spPr>
        <p:txBody>
          <a:bodyPr lIns="0" tIns="0" rIns="0" bIns="0">
            <a:spAutoFit/>
          </a:bodyPr>
          <a:lstStyle/>
          <a:p>
            <a:pPr marL="306098" algn="ctr" eaLnBrk="1" fontAlgn="auto" hangingPunct="1">
              <a:spcBef>
                <a:spcPts val="373"/>
              </a:spcBef>
              <a:spcAft>
                <a:spcPts val="0"/>
              </a:spcAft>
              <a:defRPr/>
            </a:pPr>
            <a:r>
              <a:rPr sz="3200" b="1" spc="280" dirty="0">
                <a:solidFill>
                  <a:srgbClr val="3166CA"/>
                </a:solidFill>
                <a:latin typeface="+mj-lt"/>
                <a:cs typeface="Calibri"/>
              </a:rPr>
              <a:t>JUEGOS</a:t>
            </a:r>
            <a:r>
              <a:rPr sz="3200" b="1" spc="-107" dirty="0">
                <a:solidFill>
                  <a:srgbClr val="3166CA"/>
                </a:solidFill>
                <a:latin typeface="+mj-lt"/>
                <a:cs typeface="Calibri"/>
              </a:rPr>
              <a:t> </a:t>
            </a:r>
            <a:r>
              <a:rPr sz="3200" b="1" spc="187" dirty="0">
                <a:solidFill>
                  <a:srgbClr val="3166CA"/>
                </a:solidFill>
                <a:latin typeface="+mj-lt"/>
                <a:cs typeface="Calibri"/>
              </a:rPr>
              <a:t>LOCALIZADOS</a:t>
            </a:r>
            <a:endParaRPr sz="3200" b="1" dirty="0">
              <a:latin typeface="+mj-lt"/>
              <a:cs typeface="Calibri"/>
            </a:endParaRPr>
          </a:p>
          <a:p>
            <a:pPr marL="224925" algn="ctr" eaLnBrk="1" fontAlgn="auto" hangingPunct="1">
              <a:spcBef>
                <a:spcPts val="80"/>
              </a:spcBef>
              <a:spcAft>
                <a:spcPts val="0"/>
              </a:spcAft>
              <a:defRPr/>
            </a:pPr>
            <a:r>
              <a:rPr sz="2800" spc="-67" dirty="0">
                <a:solidFill>
                  <a:schemeClr val="accent1">
                    <a:lumMod val="50000"/>
                  </a:schemeClr>
                </a:solidFill>
                <a:latin typeface="+mj-lt"/>
                <a:cs typeface="Verdana"/>
              </a:rPr>
              <a:t>(Casino, </a:t>
            </a:r>
            <a:r>
              <a:rPr sz="2800" spc="-27" dirty="0">
                <a:solidFill>
                  <a:schemeClr val="accent1">
                    <a:lumMod val="50000"/>
                  </a:schemeClr>
                </a:solidFill>
                <a:latin typeface="+mj-lt"/>
                <a:cs typeface="Verdana"/>
              </a:rPr>
              <a:t>Bingos,</a:t>
            </a:r>
            <a:r>
              <a:rPr sz="2800" spc="-507" dirty="0">
                <a:solidFill>
                  <a:schemeClr val="accent1">
                    <a:lumMod val="50000"/>
                  </a:schemeClr>
                </a:solidFill>
                <a:latin typeface="+mj-lt"/>
                <a:cs typeface="Verdana"/>
              </a:rPr>
              <a:t> </a:t>
            </a:r>
            <a:r>
              <a:rPr sz="2800" spc="93" dirty="0">
                <a:solidFill>
                  <a:schemeClr val="accent1">
                    <a:lumMod val="50000"/>
                  </a:schemeClr>
                </a:solidFill>
                <a:latin typeface="+mj-lt"/>
                <a:cs typeface="Verdana"/>
              </a:rPr>
              <a:t>ACDV</a:t>
            </a:r>
            <a:r>
              <a:rPr lang="es-CO" sz="2800" spc="93" dirty="0">
                <a:solidFill>
                  <a:schemeClr val="accent1">
                    <a:lumMod val="50000"/>
                  </a:schemeClr>
                </a:solidFill>
                <a:latin typeface="+mj-lt"/>
                <a:cs typeface="Verdana"/>
              </a:rPr>
              <a:t>, Ruta</a:t>
            </a:r>
            <a:r>
              <a:rPr sz="2800" spc="93" dirty="0">
                <a:solidFill>
                  <a:schemeClr val="accent1">
                    <a:lumMod val="50000"/>
                  </a:schemeClr>
                </a:solidFill>
                <a:latin typeface="+mj-lt"/>
                <a:cs typeface="Verdana"/>
              </a:rPr>
              <a:t>)</a:t>
            </a:r>
            <a:endParaRPr lang="es-ES" sz="2800" dirty="0">
              <a:solidFill>
                <a:schemeClr val="accent1">
                  <a:lumMod val="50000"/>
                </a:schemeClr>
              </a:solidFill>
              <a:latin typeface="+mj-lt"/>
              <a:cs typeface="Verdana"/>
            </a:endParaRPr>
          </a:p>
          <a:p>
            <a:pPr marL="224925" algn="ctr" eaLnBrk="1" fontAlgn="auto" hangingPunct="1">
              <a:spcBef>
                <a:spcPts val="80"/>
              </a:spcBef>
              <a:spcAft>
                <a:spcPts val="0"/>
              </a:spcAft>
              <a:defRPr/>
            </a:pPr>
            <a:endParaRPr lang="es-ES" sz="2800" b="1" spc="280" dirty="0">
              <a:solidFill>
                <a:srgbClr val="3166CA"/>
              </a:solidFill>
              <a:latin typeface="+mj-lt"/>
              <a:cs typeface="Calibri"/>
            </a:endParaRPr>
          </a:p>
          <a:p>
            <a:pPr marL="224925" algn="ctr" eaLnBrk="1" fontAlgn="auto" hangingPunct="1">
              <a:spcBef>
                <a:spcPts val="80"/>
              </a:spcBef>
              <a:spcAft>
                <a:spcPts val="0"/>
              </a:spcAft>
              <a:defRPr/>
            </a:pPr>
            <a:r>
              <a:rPr sz="3200" b="1" spc="280" dirty="0">
                <a:solidFill>
                  <a:srgbClr val="3166CA"/>
                </a:solidFill>
                <a:latin typeface="+mj-lt"/>
                <a:cs typeface="Calibri"/>
              </a:rPr>
              <a:t>JUEGOS</a:t>
            </a:r>
            <a:r>
              <a:rPr sz="3200" b="1" spc="-107" dirty="0">
                <a:solidFill>
                  <a:srgbClr val="3166CA"/>
                </a:solidFill>
                <a:latin typeface="+mj-lt"/>
                <a:cs typeface="Calibri"/>
              </a:rPr>
              <a:t> </a:t>
            </a:r>
            <a:r>
              <a:rPr sz="3200" b="1" spc="173" dirty="0">
                <a:solidFill>
                  <a:srgbClr val="3166CA"/>
                </a:solidFill>
                <a:latin typeface="+mj-lt"/>
                <a:cs typeface="Calibri"/>
              </a:rPr>
              <a:t>NOVEDOSOS</a:t>
            </a:r>
            <a:r>
              <a:rPr lang="es-ES" sz="3200" b="1" dirty="0">
                <a:latin typeface="+mj-lt"/>
                <a:cs typeface="Calibri"/>
              </a:rPr>
              <a:t> </a:t>
            </a:r>
          </a:p>
          <a:p>
            <a:pPr marL="224925" algn="ctr" eaLnBrk="1" fontAlgn="auto" hangingPunct="1">
              <a:spcBef>
                <a:spcPts val="80"/>
              </a:spcBef>
              <a:spcAft>
                <a:spcPts val="0"/>
              </a:spcAft>
              <a:defRPr/>
            </a:pPr>
            <a:r>
              <a:rPr sz="2800" spc="-27" dirty="0">
                <a:solidFill>
                  <a:schemeClr val="accent1">
                    <a:lumMod val="50000"/>
                  </a:schemeClr>
                </a:solidFill>
                <a:latin typeface="+mj-lt"/>
                <a:cs typeface="Verdana"/>
              </a:rPr>
              <a:t>(</a:t>
            </a:r>
            <a:r>
              <a:rPr sz="2800" spc="-27" dirty="0" err="1">
                <a:solidFill>
                  <a:schemeClr val="accent1">
                    <a:lumMod val="50000"/>
                  </a:schemeClr>
                </a:solidFill>
                <a:latin typeface="+mj-lt"/>
                <a:cs typeface="Verdana"/>
              </a:rPr>
              <a:t>Baloto</a:t>
            </a:r>
            <a:r>
              <a:rPr lang="es-ES" sz="2800" spc="-27" dirty="0">
                <a:solidFill>
                  <a:schemeClr val="accent1">
                    <a:lumMod val="50000"/>
                  </a:schemeClr>
                </a:solidFill>
                <a:latin typeface="+mj-lt"/>
                <a:cs typeface="Verdana"/>
              </a:rPr>
              <a:t> </a:t>
            </a:r>
            <a:r>
              <a:rPr sz="2800" spc="-67" dirty="0" err="1">
                <a:solidFill>
                  <a:schemeClr val="accent1">
                    <a:lumMod val="50000"/>
                  </a:schemeClr>
                </a:solidFill>
                <a:latin typeface="+mj-lt"/>
                <a:cs typeface="Verdana"/>
              </a:rPr>
              <a:t>Revancha</a:t>
            </a:r>
            <a:r>
              <a:rPr sz="2800" spc="-67" dirty="0">
                <a:solidFill>
                  <a:schemeClr val="accent1">
                    <a:lumMod val="50000"/>
                  </a:schemeClr>
                </a:solidFill>
                <a:latin typeface="+mj-lt"/>
                <a:cs typeface="Verdana"/>
              </a:rPr>
              <a:t>,  </a:t>
            </a:r>
            <a:r>
              <a:rPr sz="2800" spc="-53" dirty="0">
                <a:solidFill>
                  <a:schemeClr val="accent1">
                    <a:lumMod val="50000"/>
                  </a:schemeClr>
                </a:solidFill>
                <a:latin typeface="+mj-lt"/>
                <a:cs typeface="Verdana"/>
              </a:rPr>
              <a:t>S</a:t>
            </a:r>
            <a:r>
              <a:rPr lang="es-ES" sz="2800" spc="-53" dirty="0">
                <a:solidFill>
                  <a:schemeClr val="accent1">
                    <a:lumMod val="50000"/>
                  </a:schemeClr>
                </a:solidFill>
                <a:latin typeface="+mj-lt"/>
                <a:cs typeface="Verdana"/>
              </a:rPr>
              <a:t>UPER </a:t>
            </a:r>
            <a:r>
              <a:rPr lang="es-ES" sz="2800" spc="-293" dirty="0">
                <a:solidFill>
                  <a:schemeClr val="accent1">
                    <a:lumMod val="50000"/>
                  </a:schemeClr>
                </a:solidFill>
                <a:latin typeface="+mj-lt"/>
                <a:cs typeface="Verdana"/>
              </a:rPr>
              <a:t>a</a:t>
            </a:r>
            <a:r>
              <a:rPr sz="2800" spc="-13" dirty="0" err="1">
                <a:solidFill>
                  <a:schemeClr val="accent1">
                    <a:lumMod val="50000"/>
                  </a:schemeClr>
                </a:solidFill>
                <a:latin typeface="+mj-lt"/>
                <a:cs typeface="Verdana"/>
              </a:rPr>
              <a:t>stro</a:t>
            </a:r>
            <a:r>
              <a:rPr lang="es-ES" sz="2800" spc="-13" dirty="0">
                <a:solidFill>
                  <a:schemeClr val="accent1">
                    <a:lumMod val="50000"/>
                  </a:schemeClr>
                </a:solidFill>
                <a:latin typeface="+mj-lt"/>
                <a:cs typeface="Verdana"/>
              </a:rPr>
              <a:t> </a:t>
            </a:r>
            <a:r>
              <a:rPr sz="2800" spc="13" dirty="0">
                <a:solidFill>
                  <a:schemeClr val="accent1">
                    <a:lumMod val="50000"/>
                  </a:schemeClr>
                </a:solidFill>
                <a:latin typeface="+mj-lt"/>
                <a:cs typeface="Verdana"/>
              </a:rPr>
              <a:t>y</a:t>
            </a:r>
            <a:r>
              <a:rPr sz="2800" spc="-293" dirty="0">
                <a:solidFill>
                  <a:schemeClr val="accent1">
                    <a:lumMod val="50000"/>
                  </a:schemeClr>
                </a:solidFill>
                <a:latin typeface="+mj-lt"/>
                <a:cs typeface="Verdana"/>
              </a:rPr>
              <a:t> </a:t>
            </a:r>
            <a:r>
              <a:rPr sz="2800" spc="-13" dirty="0">
                <a:solidFill>
                  <a:schemeClr val="accent1">
                    <a:lumMod val="50000"/>
                  </a:schemeClr>
                </a:solidFill>
                <a:latin typeface="+mj-lt"/>
                <a:cs typeface="Verdana"/>
              </a:rPr>
              <a:t>Online</a:t>
            </a:r>
            <a:r>
              <a:rPr sz="2800" spc="-13" dirty="0">
                <a:solidFill>
                  <a:srgbClr val="413D3C"/>
                </a:solidFill>
                <a:latin typeface="+mj-lt"/>
                <a:cs typeface="Verdana"/>
              </a:rPr>
              <a:t>)</a:t>
            </a:r>
            <a:endParaRPr sz="2800" dirty="0">
              <a:latin typeface="+mj-lt"/>
              <a:cs typeface="Verdana"/>
            </a:endParaRPr>
          </a:p>
          <a:p>
            <a:pPr marL="382200" algn="ctr" eaLnBrk="1" fontAlgn="auto" hangingPunct="1">
              <a:spcBef>
                <a:spcPts val="2464"/>
              </a:spcBef>
              <a:spcAft>
                <a:spcPts val="0"/>
              </a:spcAft>
              <a:defRPr/>
            </a:pPr>
            <a:r>
              <a:rPr sz="3200" b="1" spc="133" dirty="0">
                <a:solidFill>
                  <a:srgbClr val="3166CA"/>
                </a:solidFill>
                <a:latin typeface="+mj-lt"/>
                <a:cs typeface="Calibri"/>
              </a:rPr>
              <a:t>PROMOCIONALES</a:t>
            </a:r>
            <a:r>
              <a:rPr lang="es-CO" sz="3200" b="1" spc="133" dirty="0">
                <a:solidFill>
                  <a:srgbClr val="3166CA"/>
                </a:solidFill>
                <a:latin typeface="+mj-lt"/>
                <a:cs typeface="Calibri"/>
              </a:rPr>
              <a:t> y RIFAS</a:t>
            </a:r>
            <a:endParaRPr sz="3200" b="1" dirty="0">
              <a:latin typeface="+mj-lt"/>
              <a:cs typeface="Calibri"/>
            </a:endParaRPr>
          </a:p>
        </p:txBody>
      </p:sp>
      <p:sp>
        <p:nvSpPr>
          <p:cNvPr id="3" name="object 283"/>
          <p:cNvSpPr txBox="1"/>
          <p:nvPr/>
        </p:nvSpPr>
        <p:spPr>
          <a:xfrm>
            <a:off x="16206788" y="5039517"/>
            <a:ext cx="4183062" cy="1830388"/>
          </a:xfrm>
          <a:prstGeom prst="rect">
            <a:avLst/>
          </a:prstGeom>
        </p:spPr>
        <p:txBody>
          <a:bodyPr lIns="0" tIns="47352"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lnSpc>
                <a:spcPts val="3113"/>
              </a:lnSpc>
              <a:spcBef>
                <a:spcPts val="375"/>
              </a:spcBef>
            </a:pPr>
            <a:r>
              <a:rPr lang="es-CO" altLang="es-CO" sz="3200" b="1" dirty="0">
                <a:solidFill>
                  <a:srgbClr val="3166CA"/>
                </a:solidFill>
                <a:latin typeface="Calibri Light" panose="020F0302020204030204" pitchFamily="34" charset="0"/>
                <a:cs typeface="Calibri" panose="020F0502020204030204" pitchFamily="34" charset="0"/>
              </a:rPr>
              <a:t>CNJSA (ST)</a:t>
            </a:r>
          </a:p>
          <a:p>
            <a:pPr algn="ctr" eaLnBrk="1" hangingPunct="1">
              <a:lnSpc>
                <a:spcPts val="3600"/>
              </a:lnSpc>
            </a:pPr>
            <a:r>
              <a:rPr lang="es-CO" altLang="es-CO" sz="2800" dirty="0">
                <a:solidFill>
                  <a:schemeClr val="accent1">
                    <a:lumMod val="50000"/>
                  </a:schemeClr>
                </a:solidFill>
                <a:latin typeface="Calibri Light" panose="020F0302020204030204" pitchFamily="34" charset="0"/>
                <a:ea typeface="Verdana" panose="020B0604030504040204" pitchFamily="34" charset="0"/>
                <a:cs typeface="Verdana" panose="020B0604030504040204" pitchFamily="34" charset="0"/>
              </a:rPr>
              <a:t>Chance, Lotería, Apuestas Hípicas, Promocionales y Rifas locales</a:t>
            </a:r>
          </a:p>
        </p:txBody>
      </p:sp>
      <p:grpSp>
        <p:nvGrpSpPr>
          <p:cNvPr id="4" name="Grupo 3"/>
          <p:cNvGrpSpPr>
            <a:grpSpLocks/>
          </p:cNvGrpSpPr>
          <p:nvPr/>
        </p:nvGrpSpPr>
        <p:grpSpPr bwMode="auto">
          <a:xfrm>
            <a:off x="10828338" y="5382417"/>
            <a:ext cx="4359275" cy="4359275"/>
            <a:chOff x="3879473" y="1208049"/>
            <a:chExt cx="1738389" cy="1738389"/>
          </a:xfrm>
        </p:grpSpPr>
        <p:sp>
          <p:nvSpPr>
            <p:cNvPr id="5" name="object 285"/>
            <p:cNvSpPr/>
            <p:nvPr/>
          </p:nvSpPr>
          <p:spPr>
            <a:xfrm>
              <a:off x="3879473" y="1208049"/>
              <a:ext cx="1738389" cy="1738389"/>
            </a:xfrm>
            <a:custGeom>
              <a:avLst/>
              <a:gdLst/>
              <a:ahLst/>
              <a:cxnLst/>
              <a:rect l="l" t="t" r="r" b="b"/>
              <a:pathLst>
                <a:path w="1740535" h="1740535">
                  <a:moveTo>
                    <a:pt x="870216" y="0"/>
                  </a:moveTo>
                  <a:lnTo>
                    <a:pt x="822470" y="1287"/>
                  </a:lnTo>
                  <a:lnTo>
                    <a:pt x="775397" y="5106"/>
                  </a:lnTo>
                  <a:lnTo>
                    <a:pt x="729063" y="11389"/>
                  </a:lnTo>
                  <a:lnTo>
                    <a:pt x="683535" y="20071"/>
                  </a:lnTo>
                  <a:lnTo>
                    <a:pt x="638879" y="31085"/>
                  </a:lnTo>
                  <a:lnTo>
                    <a:pt x="595161" y="44364"/>
                  </a:lnTo>
                  <a:lnTo>
                    <a:pt x="552448" y="59842"/>
                  </a:lnTo>
                  <a:lnTo>
                    <a:pt x="510806" y="77454"/>
                  </a:lnTo>
                  <a:lnTo>
                    <a:pt x="470302" y="97132"/>
                  </a:lnTo>
                  <a:lnTo>
                    <a:pt x="431002" y="118810"/>
                  </a:lnTo>
                  <a:lnTo>
                    <a:pt x="392972" y="142422"/>
                  </a:lnTo>
                  <a:lnTo>
                    <a:pt x="356278" y="167901"/>
                  </a:lnTo>
                  <a:lnTo>
                    <a:pt x="320987" y="195182"/>
                  </a:lnTo>
                  <a:lnTo>
                    <a:pt x="287166" y="224197"/>
                  </a:lnTo>
                  <a:lnTo>
                    <a:pt x="254881" y="254881"/>
                  </a:lnTo>
                  <a:lnTo>
                    <a:pt x="224197" y="287166"/>
                  </a:lnTo>
                  <a:lnTo>
                    <a:pt x="195182" y="320987"/>
                  </a:lnTo>
                  <a:lnTo>
                    <a:pt x="167901" y="356278"/>
                  </a:lnTo>
                  <a:lnTo>
                    <a:pt x="142422" y="392972"/>
                  </a:lnTo>
                  <a:lnTo>
                    <a:pt x="118810" y="431002"/>
                  </a:lnTo>
                  <a:lnTo>
                    <a:pt x="97132" y="470302"/>
                  </a:lnTo>
                  <a:lnTo>
                    <a:pt x="77454" y="510806"/>
                  </a:lnTo>
                  <a:lnTo>
                    <a:pt x="59842" y="552448"/>
                  </a:lnTo>
                  <a:lnTo>
                    <a:pt x="44364" y="595161"/>
                  </a:lnTo>
                  <a:lnTo>
                    <a:pt x="31085" y="638879"/>
                  </a:lnTo>
                  <a:lnTo>
                    <a:pt x="20071" y="683535"/>
                  </a:lnTo>
                  <a:lnTo>
                    <a:pt x="11389" y="729063"/>
                  </a:lnTo>
                  <a:lnTo>
                    <a:pt x="5106" y="775397"/>
                  </a:lnTo>
                  <a:lnTo>
                    <a:pt x="1287" y="822470"/>
                  </a:lnTo>
                  <a:lnTo>
                    <a:pt x="0" y="870216"/>
                  </a:lnTo>
                  <a:lnTo>
                    <a:pt x="1287" y="917961"/>
                  </a:lnTo>
                  <a:lnTo>
                    <a:pt x="5106" y="965034"/>
                  </a:lnTo>
                  <a:lnTo>
                    <a:pt x="11389" y="1011367"/>
                  </a:lnTo>
                  <a:lnTo>
                    <a:pt x="20071" y="1056895"/>
                  </a:lnTo>
                  <a:lnTo>
                    <a:pt x="31085" y="1101550"/>
                  </a:lnTo>
                  <a:lnTo>
                    <a:pt x="44364" y="1145268"/>
                  </a:lnTo>
                  <a:lnTo>
                    <a:pt x="59842" y="1187981"/>
                  </a:lnTo>
                  <a:lnTo>
                    <a:pt x="77454" y="1229623"/>
                  </a:lnTo>
                  <a:lnTo>
                    <a:pt x="97132" y="1270127"/>
                  </a:lnTo>
                  <a:lnTo>
                    <a:pt x="118810" y="1309428"/>
                  </a:lnTo>
                  <a:lnTo>
                    <a:pt x="142422" y="1347459"/>
                  </a:lnTo>
                  <a:lnTo>
                    <a:pt x="167901" y="1384153"/>
                  </a:lnTo>
                  <a:lnTo>
                    <a:pt x="195182" y="1419445"/>
                  </a:lnTo>
                  <a:lnTo>
                    <a:pt x="224197" y="1453267"/>
                  </a:lnTo>
                  <a:lnTo>
                    <a:pt x="254881" y="1485553"/>
                  </a:lnTo>
                  <a:lnTo>
                    <a:pt x="287166" y="1516238"/>
                  </a:lnTo>
                  <a:lnTo>
                    <a:pt x="320987" y="1545254"/>
                  </a:lnTo>
                  <a:lnTo>
                    <a:pt x="356278" y="1572536"/>
                  </a:lnTo>
                  <a:lnTo>
                    <a:pt x="392972" y="1598016"/>
                  </a:lnTo>
                  <a:lnTo>
                    <a:pt x="431002" y="1621629"/>
                  </a:lnTo>
                  <a:lnTo>
                    <a:pt x="470302" y="1643308"/>
                  </a:lnTo>
                  <a:lnTo>
                    <a:pt x="510806" y="1662987"/>
                  </a:lnTo>
                  <a:lnTo>
                    <a:pt x="552448" y="1680599"/>
                  </a:lnTo>
                  <a:lnTo>
                    <a:pt x="595161" y="1696079"/>
                  </a:lnTo>
                  <a:lnTo>
                    <a:pt x="638879" y="1709359"/>
                  </a:lnTo>
                  <a:lnTo>
                    <a:pt x="683535" y="1720373"/>
                  </a:lnTo>
                  <a:lnTo>
                    <a:pt x="729063" y="1729055"/>
                  </a:lnTo>
                  <a:lnTo>
                    <a:pt x="775397" y="1735339"/>
                  </a:lnTo>
                  <a:lnTo>
                    <a:pt x="822470" y="1739158"/>
                  </a:lnTo>
                  <a:lnTo>
                    <a:pt x="870216" y="1740446"/>
                  </a:lnTo>
                  <a:lnTo>
                    <a:pt x="917961" y="1739158"/>
                  </a:lnTo>
                  <a:lnTo>
                    <a:pt x="965033" y="1735339"/>
                  </a:lnTo>
                  <a:lnTo>
                    <a:pt x="1011366" y="1729055"/>
                  </a:lnTo>
                  <a:lnTo>
                    <a:pt x="1056894" y="1720373"/>
                  </a:lnTo>
                  <a:lnTo>
                    <a:pt x="1101549" y="1709359"/>
                  </a:lnTo>
                  <a:lnTo>
                    <a:pt x="1145267" y="1696079"/>
                  </a:lnTo>
                  <a:lnTo>
                    <a:pt x="1187979" y="1680599"/>
                  </a:lnTo>
                  <a:lnTo>
                    <a:pt x="1229621" y="1662987"/>
                  </a:lnTo>
                  <a:lnTo>
                    <a:pt x="1270125" y="1643308"/>
                  </a:lnTo>
                  <a:lnTo>
                    <a:pt x="1309425" y="1621629"/>
                  </a:lnTo>
                  <a:lnTo>
                    <a:pt x="1347455" y="1598016"/>
                  </a:lnTo>
                  <a:lnTo>
                    <a:pt x="1384149" y="1572536"/>
                  </a:lnTo>
                  <a:lnTo>
                    <a:pt x="1419440" y="1545254"/>
                  </a:lnTo>
                  <a:lnTo>
                    <a:pt x="1453261" y="1516238"/>
                  </a:lnTo>
                  <a:lnTo>
                    <a:pt x="1485547" y="1485553"/>
                  </a:lnTo>
                  <a:lnTo>
                    <a:pt x="1516231" y="1453267"/>
                  </a:lnTo>
                  <a:lnTo>
                    <a:pt x="1545247" y="1419445"/>
                  </a:lnTo>
                  <a:lnTo>
                    <a:pt x="1572528" y="1384153"/>
                  </a:lnTo>
                  <a:lnTo>
                    <a:pt x="1598007" y="1347459"/>
                  </a:lnTo>
                  <a:lnTo>
                    <a:pt x="1621620" y="1309428"/>
                  </a:lnTo>
                  <a:lnTo>
                    <a:pt x="1643298" y="1270127"/>
                  </a:lnTo>
                  <a:lnTo>
                    <a:pt x="1662977" y="1229623"/>
                  </a:lnTo>
                  <a:lnTo>
                    <a:pt x="1680588" y="1187981"/>
                  </a:lnTo>
                  <a:lnTo>
                    <a:pt x="1696067" y="1145268"/>
                  </a:lnTo>
                  <a:lnTo>
                    <a:pt x="1709347" y="1101550"/>
                  </a:lnTo>
                  <a:lnTo>
                    <a:pt x="1720361" y="1056895"/>
                  </a:lnTo>
                  <a:lnTo>
                    <a:pt x="1729043" y="1011367"/>
                  </a:lnTo>
                  <a:lnTo>
                    <a:pt x="1735326" y="965034"/>
                  </a:lnTo>
                  <a:lnTo>
                    <a:pt x="1739145" y="917961"/>
                  </a:lnTo>
                  <a:lnTo>
                    <a:pt x="1740433" y="870216"/>
                  </a:lnTo>
                  <a:lnTo>
                    <a:pt x="1739145" y="822470"/>
                  </a:lnTo>
                  <a:lnTo>
                    <a:pt x="1735326" y="775397"/>
                  </a:lnTo>
                  <a:lnTo>
                    <a:pt x="1729043" y="729063"/>
                  </a:lnTo>
                  <a:lnTo>
                    <a:pt x="1720361" y="683535"/>
                  </a:lnTo>
                  <a:lnTo>
                    <a:pt x="1709347" y="638879"/>
                  </a:lnTo>
                  <a:lnTo>
                    <a:pt x="1696067" y="595161"/>
                  </a:lnTo>
                  <a:lnTo>
                    <a:pt x="1680588" y="552448"/>
                  </a:lnTo>
                  <a:lnTo>
                    <a:pt x="1662977" y="510806"/>
                  </a:lnTo>
                  <a:lnTo>
                    <a:pt x="1643298" y="470302"/>
                  </a:lnTo>
                  <a:lnTo>
                    <a:pt x="1621620" y="431002"/>
                  </a:lnTo>
                  <a:lnTo>
                    <a:pt x="1598007" y="392972"/>
                  </a:lnTo>
                  <a:lnTo>
                    <a:pt x="1572528" y="356278"/>
                  </a:lnTo>
                  <a:lnTo>
                    <a:pt x="1545247" y="320987"/>
                  </a:lnTo>
                  <a:lnTo>
                    <a:pt x="1516231" y="287166"/>
                  </a:lnTo>
                  <a:lnTo>
                    <a:pt x="1485547" y="254881"/>
                  </a:lnTo>
                  <a:lnTo>
                    <a:pt x="1453261" y="224197"/>
                  </a:lnTo>
                  <a:lnTo>
                    <a:pt x="1419440" y="195182"/>
                  </a:lnTo>
                  <a:lnTo>
                    <a:pt x="1384149" y="167901"/>
                  </a:lnTo>
                  <a:lnTo>
                    <a:pt x="1347455" y="142422"/>
                  </a:lnTo>
                  <a:lnTo>
                    <a:pt x="1309425" y="118810"/>
                  </a:lnTo>
                  <a:lnTo>
                    <a:pt x="1270125" y="97132"/>
                  </a:lnTo>
                  <a:lnTo>
                    <a:pt x="1229621" y="77454"/>
                  </a:lnTo>
                  <a:lnTo>
                    <a:pt x="1187979" y="59842"/>
                  </a:lnTo>
                  <a:lnTo>
                    <a:pt x="1145267" y="44364"/>
                  </a:lnTo>
                  <a:lnTo>
                    <a:pt x="1101549" y="31085"/>
                  </a:lnTo>
                  <a:lnTo>
                    <a:pt x="1056894" y="20071"/>
                  </a:lnTo>
                  <a:lnTo>
                    <a:pt x="1011366" y="11389"/>
                  </a:lnTo>
                  <a:lnTo>
                    <a:pt x="965033" y="5106"/>
                  </a:lnTo>
                  <a:lnTo>
                    <a:pt x="917961" y="1287"/>
                  </a:lnTo>
                  <a:lnTo>
                    <a:pt x="870216" y="0"/>
                  </a:lnTo>
                  <a:close/>
                </a:path>
              </a:pathLst>
            </a:custGeom>
            <a:solidFill>
              <a:srgbClr val="263651"/>
            </a:solidFill>
          </p:spPr>
          <p:txBody>
            <a:bodyPr lIns="0" tIns="0" rIns="0" bIns="0"/>
            <a:lstStyle/>
            <a:p>
              <a:pPr eaLnBrk="1" fontAlgn="auto" hangingPunct="1">
                <a:spcBef>
                  <a:spcPts val="0"/>
                </a:spcBef>
                <a:spcAft>
                  <a:spcPts val="0"/>
                </a:spcAft>
                <a:defRPr/>
              </a:pPr>
              <a:endParaRPr sz="4794">
                <a:latin typeface="+mn-lt"/>
              </a:endParaRPr>
            </a:p>
          </p:txBody>
        </p:sp>
        <p:sp>
          <p:nvSpPr>
            <p:cNvPr id="6" name="object 286"/>
            <p:cNvSpPr/>
            <p:nvPr/>
          </p:nvSpPr>
          <p:spPr>
            <a:xfrm>
              <a:off x="3901630" y="1240335"/>
              <a:ext cx="1671284" cy="1671917"/>
            </a:xfrm>
            <a:prstGeom prst="rect">
              <a:avLst/>
            </a:prstGeom>
            <a:blipFill>
              <a:blip r:embed="rId2" cstate="print"/>
              <a:stretch>
                <a:fillRect/>
              </a:stretch>
            </a:blipFill>
          </p:spPr>
          <p:txBody>
            <a:bodyPr lIns="0" tIns="0" rIns="0" bIns="0"/>
            <a:lstStyle/>
            <a:p>
              <a:pPr eaLnBrk="1" fontAlgn="auto" hangingPunct="1">
                <a:spcBef>
                  <a:spcPts val="0"/>
                </a:spcBef>
                <a:spcAft>
                  <a:spcPts val="0"/>
                </a:spcAft>
                <a:defRPr/>
              </a:pPr>
              <a:endParaRPr sz="4794">
                <a:latin typeface="+mn-lt"/>
              </a:endParaRPr>
            </a:p>
          </p:txBody>
        </p:sp>
        <p:sp>
          <p:nvSpPr>
            <p:cNvPr id="7" name="object 287"/>
            <p:cNvSpPr/>
            <p:nvPr/>
          </p:nvSpPr>
          <p:spPr>
            <a:xfrm>
              <a:off x="4232088" y="1394169"/>
              <a:ext cx="1359818" cy="1251564"/>
            </a:xfrm>
            <a:prstGeom prst="rect">
              <a:avLst/>
            </a:prstGeom>
            <a:blipFill>
              <a:blip r:embed="rId3" cstate="print"/>
              <a:stretch>
                <a:fillRect/>
              </a:stretch>
            </a:blipFill>
          </p:spPr>
          <p:txBody>
            <a:bodyPr lIns="0" tIns="0" rIns="0" bIns="0"/>
            <a:lstStyle/>
            <a:p>
              <a:pPr eaLnBrk="1" fontAlgn="auto" hangingPunct="1">
                <a:spcBef>
                  <a:spcPts val="0"/>
                </a:spcBef>
                <a:spcAft>
                  <a:spcPts val="0"/>
                </a:spcAft>
                <a:defRPr/>
              </a:pPr>
              <a:endParaRPr sz="4794">
                <a:latin typeface="+mn-lt"/>
              </a:endParaRPr>
            </a:p>
          </p:txBody>
        </p:sp>
        <p:sp>
          <p:nvSpPr>
            <p:cNvPr id="8" name="object 288"/>
            <p:cNvSpPr txBox="1"/>
            <p:nvPr/>
          </p:nvSpPr>
          <p:spPr>
            <a:xfrm>
              <a:off x="4082686" y="1982917"/>
              <a:ext cx="1163568" cy="538736"/>
            </a:xfrm>
            <a:prstGeom prst="rect">
              <a:avLst/>
            </a:prstGeom>
          </p:spPr>
          <p:txBody>
            <a:bodyPr lIns="0" tIns="43970" rIns="0" bIns="0">
              <a:spAutoFit/>
            </a:bodyPr>
            <a:lstStyle/>
            <a:p>
              <a:pPr marL="33825" eaLnBrk="1" fontAlgn="auto" hangingPunct="1">
                <a:spcBef>
                  <a:spcPts val="347"/>
                </a:spcBef>
                <a:spcAft>
                  <a:spcPts val="0"/>
                </a:spcAft>
                <a:defRPr/>
              </a:pPr>
              <a:r>
                <a:rPr sz="1997" b="1" spc="93" dirty="0">
                  <a:solidFill>
                    <a:srgbClr val="FFFFFF"/>
                  </a:solidFill>
                  <a:latin typeface="+mn-lt"/>
                </a:rPr>
                <a:t>GENERAR</a:t>
              </a:r>
              <a:r>
                <a:rPr sz="1997" b="1" spc="-160" dirty="0">
                  <a:solidFill>
                    <a:srgbClr val="FFFFFF"/>
                  </a:solidFill>
                  <a:latin typeface="+mn-lt"/>
                </a:rPr>
                <a:t> </a:t>
              </a:r>
              <a:r>
                <a:rPr sz="1997" b="1" spc="120" dirty="0">
                  <a:solidFill>
                    <a:srgbClr val="FFFFFF"/>
                  </a:solidFill>
                  <a:latin typeface="+mn-lt"/>
                </a:rPr>
                <a:t>MÁS</a:t>
              </a:r>
              <a:r>
                <a:rPr lang="es-ES" sz="1997" b="1" spc="120" dirty="0">
                  <a:solidFill>
                    <a:srgbClr val="FFFFFF"/>
                  </a:solidFill>
                  <a:latin typeface="+mn-lt"/>
                </a:rPr>
                <a:t> RECURSOS </a:t>
              </a:r>
            </a:p>
            <a:p>
              <a:pPr marL="33825" eaLnBrk="1" fontAlgn="auto" hangingPunct="1">
                <a:spcBef>
                  <a:spcPts val="347"/>
                </a:spcBef>
                <a:spcAft>
                  <a:spcPts val="0"/>
                </a:spcAft>
                <a:defRPr/>
              </a:pPr>
              <a:r>
                <a:rPr lang="es-ES" sz="1997" b="1" spc="120" dirty="0">
                  <a:solidFill>
                    <a:srgbClr val="FFFFFF"/>
                  </a:solidFill>
                  <a:latin typeface="+mn-lt"/>
                </a:rPr>
                <a:t>PARA LA SALUD </a:t>
              </a:r>
            </a:p>
            <a:p>
              <a:pPr marL="33825" eaLnBrk="1" fontAlgn="auto" hangingPunct="1">
                <a:spcBef>
                  <a:spcPts val="347"/>
                </a:spcBef>
                <a:spcAft>
                  <a:spcPts val="0"/>
                </a:spcAft>
                <a:defRPr/>
              </a:pPr>
              <a:r>
                <a:rPr lang="es-ES" sz="1997" b="1" spc="120" dirty="0">
                  <a:solidFill>
                    <a:srgbClr val="FFFFFF"/>
                  </a:solidFill>
                  <a:latin typeface="+mn-lt"/>
                </a:rPr>
                <a:t>DE LOS COLOMBIANOS</a:t>
              </a:r>
              <a:endParaRPr sz="1997" dirty="0">
                <a:latin typeface="+mn-lt"/>
              </a:endParaRPr>
            </a:p>
          </p:txBody>
        </p:sp>
      </p:grpSp>
      <p:grpSp>
        <p:nvGrpSpPr>
          <p:cNvPr id="9" name="Grupo 5"/>
          <p:cNvGrpSpPr>
            <a:grpSpLocks/>
          </p:cNvGrpSpPr>
          <p:nvPr/>
        </p:nvGrpSpPr>
        <p:grpSpPr bwMode="auto">
          <a:xfrm>
            <a:off x="14565313" y="8184355"/>
            <a:ext cx="4357687" cy="4357687"/>
            <a:chOff x="5815711" y="2348266"/>
            <a:chExt cx="1719997" cy="1719997"/>
          </a:xfrm>
        </p:grpSpPr>
        <p:sp>
          <p:nvSpPr>
            <p:cNvPr id="10" name="object 291"/>
            <p:cNvSpPr/>
            <p:nvPr/>
          </p:nvSpPr>
          <p:spPr>
            <a:xfrm>
              <a:off x="5815711" y="2348266"/>
              <a:ext cx="1719997" cy="1719997"/>
            </a:xfrm>
            <a:custGeom>
              <a:avLst/>
              <a:gdLst/>
              <a:ahLst/>
              <a:cxnLst/>
              <a:rect l="l" t="t" r="r" b="b"/>
              <a:pathLst>
                <a:path w="1722120" h="1722120">
                  <a:moveTo>
                    <a:pt x="860920" y="0"/>
                  </a:moveTo>
                  <a:lnTo>
                    <a:pt x="812066" y="1362"/>
                  </a:lnTo>
                  <a:lnTo>
                    <a:pt x="763927" y="5402"/>
                  </a:lnTo>
                  <a:lnTo>
                    <a:pt x="716576" y="12047"/>
                  </a:lnTo>
                  <a:lnTo>
                    <a:pt x="670085" y="21223"/>
                  </a:lnTo>
                  <a:lnTo>
                    <a:pt x="624527" y="32859"/>
                  </a:lnTo>
                  <a:lnTo>
                    <a:pt x="579975" y="46881"/>
                  </a:lnTo>
                  <a:lnTo>
                    <a:pt x="536501" y="63217"/>
                  </a:lnTo>
                  <a:lnTo>
                    <a:pt x="494179" y="81795"/>
                  </a:lnTo>
                  <a:lnTo>
                    <a:pt x="453080" y="102540"/>
                  </a:lnTo>
                  <a:lnTo>
                    <a:pt x="413277" y="125382"/>
                  </a:lnTo>
                  <a:lnTo>
                    <a:pt x="374843" y="150246"/>
                  </a:lnTo>
                  <a:lnTo>
                    <a:pt x="337851" y="177061"/>
                  </a:lnTo>
                  <a:lnTo>
                    <a:pt x="302374" y="205754"/>
                  </a:lnTo>
                  <a:lnTo>
                    <a:pt x="268484" y="236252"/>
                  </a:lnTo>
                  <a:lnTo>
                    <a:pt x="236253" y="268482"/>
                  </a:lnTo>
                  <a:lnTo>
                    <a:pt x="205755" y="302372"/>
                  </a:lnTo>
                  <a:lnTo>
                    <a:pt x="177062" y="337849"/>
                  </a:lnTo>
                  <a:lnTo>
                    <a:pt x="150247" y="374840"/>
                  </a:lnTo>
                  <a:lnTo>
                    <a:pt x="125382" y="413273"/>
                  </a:lnTo>
                  <a:lnTo>
                    <a:pt x="102541" y="453075"/>
                  </a:lnTo>
                  <a:lnTo>
                    <a:pt x="81795" y="494174"/>
                  </a:lnTo>
                  <a:lnTo>
                    <a:pt x="63218" y="536496"/>
                  </a:lnTo>
                  <a:lnTo>
                    <a:pt x="46881" y="579969"/>
                  </a:lnTo>
                  <a:lnTo>
                    <a:pt x="32859" y="624520"/>
                  </a:lnTo>
                  <a:lnTo>
                    <a:pt x="21224" y="670077"/>
                  </a:lnTo>
                  <a:lnTo>
                    <a:pt x="12047" y="716567"/>
                  </a:lnTo>
                  <a:lnTo>
                    <a:pt x="5402" y="763917"/>
                  </a:lnTo>
                  <a:lnTo>
                    <a:pt x="1362" y="812055"/>
                  </a:lnTo>
                  <a:lnTo>
                    <a:pt x="0" y="860907"/>
                  </a:lnTo>
                  <a:lnTo>
                    <a:pt x="1362" y="909761"/>
                  </a:lnTo>
                  <a:lnTo>
                    <a:pt x="5402" y="957900"/>
                  </a:lnTo>
                  <a:lnTo>
                    <a:pt x="12047" y="1005251"/>
                  </a:lnTo>
                  <a:lnTo>
                    <a:pt x="21224" y="1051742"/>
                  </a:lnTo>
                  <a:lnTo>
                    <a:pt x="32859" y="1097300"/>
                  </a:lnTo>
                  <a:lnTo>
                    <a:pt x="46881" y="1141852"/>
                  </a:lnTo>
                  <a:lnTo>
                    <a:pt x="63218" y="1185326"/>
                  </a:lnTo>
                  <a:lnTo>
                    <a:pt x="81795" y="1227648"/>
                  </a:lnTo>
                  <a:lnTo>
                    <a:pt x="102541" y="1268747"/>
                  </a:lnTo>
                  <a:lnTo>
                    <a:pt x="125382" y="1308550"/>
                  </a:lnTo>
                  <a:lnTo>
                    <a:pt x="150247" y="1346984"/>
                  </a:lnTo>
                  <a:lnTo>
                    <a:pt x="177062" y="1383975"/>
                  </a:lnTo>
                  <a:lnTo>
                    <a:pt x="205755" y="1419453"/>
                  </a:lnTo>
                  <a:lnTo>
                    <a:pt x="236253" y="1453343"/>
                  </a:lnTo>
                  <a:lnTo>
                    <a:pt x="268484" y="1485574"/>
                  </a:lnTo>
                  <a:lnTo>
                    <a:pt x="302374" y="1516072"/>
                  </a:lnTo>
                  <a:lnTo>
                    <a:pt x="337851" y="1544765"/>
                  </a:lnTo>
                  <a:lnTo>
                    <a:pt x="374843" y="1571580"/>
                  </a:lnTo>
                  <a:lnTo>
                    <a:pt x="413277" y="1596445"/>
                  </a:lnTo>
                  <a:lnTo>
                    <a:pt x="453080" y="1619286"/>
                  </a:lnTo>
                  <a:lnTo>
                    <a:pt x="494179" y="1640032"/>
                  </a:lnTo>
                  <a:lnTo>
                    <a:pt x="536501" y="1658609"/>
                  </a:lnTo>
                  <a:lnTo>
                    <a:pt x="579975" y="1674945"/>
                  </a:lnTo>
                  <a:lnTo>
                    <a:pt x="624527" y="1688968"/>
                  </a:lnTo>
                  <a:lnTo>
                    <a:pt x="670085" y="1700603"/>
                  </a:lnTo>
                  <a:lnTo>
                    <a:pt x="716576" y="1709780"/>
                  </a:lnTo>
                  <a:lnTo>
                    <a:pt x="763927" y="1716424"/>
                  </a:lnTo>
                  <a:lnTo>
                    <a:pt x="812066" y="1720465"/>
                  </a:lnTo>
                  <a:lnTo>
                    <a:pt x="860920" y="1721827"/>
                  </a:lnTo>
                  <a:lnTo>
                    <a:pt x="909772" y="1720465"/>
                  </a:lnTo>
                  <a:lnTo>
                    <a:pt x="957910" y="1716424"/>
                  </a:lnTo>
                  <a:lnTo>
                    <a:pt x="1005260" y="1709780"/>
                  </a:lnTo>
                  <a:lnTo>
                    <a:pt x="1051750" y="1700603"/>
                  </a:lnTo>
                  <a:lnTo>
                    <a:pt x="1097307" y="1688968"/>
                  </a:lnTo>
                  <a:lnTo>
                    <a:pt x="1141858" y="1674945"/>
                  </a:lnTo>
                  <a:lnTo>
                    <a:pt x="1185331" y="1658609"/>
                  </a:lnTo>
                  <a:lnTo>
                    <a:pt x="1227653" y="1640032"/>
                  </a:lnTo>
                  <a:lnTo>
                    <a:pt x="1268752" y="1619286"/>
                  </a:lnTo>
                  <a:lnTo>
                    <a:pt x="1308554" y="1596445"/>
                  </a:lnTo>
                  <a:lnTo>
                    <a:pt x="1346987" y="1571580"/>
                  </a:lnTo>
                  <a:lnTo>
                    <a:pt x="1383978" y="1544765"/>
                  </a:lnTo>
                  <a:lnTo>
                    <a:pt x="1419455" y="1516072"/>
                  </a:lnTo>
                  <a:lnTo>
                    <a:pt x="1453345" y="1485574"/>
                  </a:lnTo>
                  <a:lnTo>
                    <a:pt x="1485575" y="1453343"/>
                  </a:lnTo>
                  <a:lnTo>
                    <a:pt x="1516073" y="1419453"/>
                  </a:lnTo>
                  <a:lnTo>
                    <a:pt x="1544766" y="1383975"/>
                  </a:lnTo>
                  <a:lnTo>
                    <a:pt x="1571581" y="1346984"/>
                  </a:lnTo>
                  <a:lnTo>
                    <a:pt x="1596445" y="1308550"/>
                  </a:lnTo>
                  <a:lnTo>
                    <a:pt x="1619287" y="1268747"/>
                  </a:lnTo>
                  <a:lnTo>
                    <a:pt x="1640032" y="1227648"/>
                  </a:lnTo>
                  <a:lnTo>
                    <a:pt x="1658610" y="1185326"/>
                  </a:lnTo>
                  <a:lnTo>
                    <a:pt x="1674946" y="1141852"/>
                  </a:lnTo>
                  <a:lnTo>
                    <a:pt x="1688968" y="1097300"/>
                  </a:lnTo>
                  <a:lnTo>
                    <a:pt x="1700603" y="1051742"/>
                  </a:lnTo>
                  <a:lnTo>
                    <a:pt x="1709780" y="1005251"/>
                  </a:lnTo>
                  <a:lnTo>
                    <a:pt x="1716424" y="957900"/>
                  </a:lnTo>
                  <a:lnTo>
                    <a:pt x="1720465" y="909761"/>
                  </a:lnTo>
                  <a:lnTo>
                    <a:pt x="1721827" y="860907"/>
                  </a:lnTo>
                  <a:lnTo>
                    <a:pt x="1720465" y="812055"/>
                  </a:lnTo>
                  <a:lnTo>
                    <a:pt x="1716424" y="763917"/>
                  </a:lnTo>
                  <a:lnTo>
                    <a:pt x="1709780" y="716567"/>
                  </a:lnTo>
                  <a:lnTo>
                    <a:pt x="1700603" y="670077"/>
                  </a:lnTo>
                  <a:lnTo>
                    <a:pt x="1688968" y="624520"/>
                  </a:lnTo>
                  <a:lnTo>
                    <a:pt x="1674946" y="579969"/>
                  </a:lnTo>
                  <a:lnTo>
                    <a:pt x="1658610" y="536496"/>
                  </a:lnTo>
                  <a:lnTo>
                    <a:pt x="1640032" y="494174"/>
                  </a:lnTo>
                  <a:lnTo>
                    <a:pt x="1619287" y="453075"/>
                  </a:lnTo>
                  <a:lnTo>
                    <a:pt x="1596445" y="413273"/>
                  </a:lnTo>
                  <a:lnTo>
                    <a:pt x="1571581" y="374840"/>
                  </a:lnTo>
                  <a:lnTo>
                    <a:pt x="1544766" y="337849"/>
                  </a:lnTo>
                  <a:lnTo>
                    <a:pt x="1516073" y="302372"/>
                  </a:lnTo>
                  <a:lnTo>
                    <a:pt x="1485575" y="268482"/>
                  </a:lnTo>
                  <a:lnTo>
                    <a:pt x="1453345" y="236252"/>
                  </a:lnTo>
                  <a:lnTo>
                    <a:pt x="1419455" y="205754"/>
                  </a:lnTo>
                  <a:lnTo>
                    <a:pt x="1383978" y="177061"/>
                  </a:lnTo>
                  <a:lnTo>
                    <a:pt x="1346987" y="150246"/>
                  </a:lnTo>
                  <a:lnTo>
                    <a:pt x="1308554" y="125382"/>
                  </a:lnTo>
                  <a:lnTo>
                    <a:pt x="1268752" y="102540"/>
                  </a:lnTo>
                  <a:lnTo>
                    <a:pt x="1227653" y="81795"/>
                  </a:lnTo>
                  <a:lnTo>
                    <a:pt x="1185331" y="63217"/>
                  </a:lnTo>
                  <a:lnTo>
                    <a:pt x="1141858" y="46881"/>
                  </a:lnTo>
                  <a:lnTo>
                    <a:pt x="1097307" y="32859"/>
                  </a:lnTo>
                  <a:lnTo>
                    <a:pt x="1051750" y="21223"/>
                  </a:lnTo>
                  <a:lnTo>
                    <a:pt x="1005260" y="12047"/>
                  </a:lnTo>
                  <a:lnTo>
                    <a:pt x="957910" y="5402"/>
                  </a:lnTo>
                  <a:lnTo>
                    <a:pt x="909772" y="1362"/>
                  </a:lnTo>
                  <a:lnTo>
                    <a:pt x="860920" y="0"/>
                  </a:lnTo>
                  <a:close/>
                </a:path>
              </a:pathLst>
            </a:custGeom>
            <a:solidFill>
              <a:srgbClr val="263651"/>
            </a:solidFill>
          </p:spPr>
          <p:txBody>
            <a:bodyPr lIns="0" tIns="0" rIns="0" bIns="0"/>
            <a:lstStyle/>
            <a:p>
              <a:pPr eaLnBrk="1" fontAlgn="auto" hangingPunct="1">
                <a:spcBef>
                  <a:spcPts val="0"/>
                </a:spcBef>
                <a:spcAft>
                  <a:spcPts val="0"/>
                </a:spcAft>
                <a:defRPr/>
              </a:pPr>
              <a:endParaRPr sz="4794">
                <a:latin typeface="+mn-lt"/>
              </a:endParaRPr>
            </a:p>
          </p:txBody>
        </p:sp>
        <p:sp>
          <p:nvSpPr>
            <p:cNvPr id="11" name="object 292"/>
            <p:cNvSpPr/>
            <p:nvPr/>
          </p:nvSpPr>
          <p:spPr>
            <a:xfrm>
              <a:off x="5866465" y="2382728"/>
              <a:ext cx="1639167" cy="1639167"/>
            </a:xfrm>
            <a:prstGeom prst="rect">
              <a:avLst/>
            </a:prstGeom>
            <a:blipFill>
              <a:blip r:embed="rId4" cstate="print"/>
              <a:stretch>
                <a:fillRect/>
              </a:stretch>
            </a:blipFill>
          </p:spPr>
          <p:txBody>
            <a:bodyPr lIns="0" tIns="0" rIns="0" bIns="0"/>
            <a:lstStyle/>
            <a:p>
              <a:pPr eaLnBrk="1" fontAlgn="auto" hangingPunct="1">
                <a:spcBef>
                  <a:spcPts val="0"/>
                </a:spcBef>
                <a:spcAft>
                  <a:spcPts val="0"/>
                </a:spcAft>
                <a:defRPr/>
              </a:pPr>
              <a:endParaRPr sz="4794">
                <a:latin typeface="+mn-lt"/>
              </a:endParaRPr>
            </a:p>
          </p:txBody>
        </p:sp>
        <p:sp>
          <p:nvSpPr>
            <p:cNvPr id="12" name="object 293"/>
            <p:cNvSpPr/>
            <p:nvPr/>
          </p:nvSpPr>
          <p:spPr>
            <a:xfrm>
              <a:off x="6223623" y="2442255"/>
              <a:ext cx="966833" cy="1041397"/>
            </a:xfrm>
            <a:prstGeom prst="rect">
              <a:avLst/>
            </a:prstGeom>
            <a:blipFill>
              <a:blip r:embed="rId5" cstate="print"/>
              <a:stretch>
                <a:fillRect/>
              </a:stretch>
            </a:blipFill>
          </p:spPr>
          <p:txBody>
            <a:bodyPr lIns="0" tIns="0" rIns="0" bIns="0"/>
            <a:lstStyle/>
            <a:p>
              <a:pPr eaLnBrk="1" fontAlgn="auto" hangingPunct="1">
                <a:spcBef>
                  <a:spcPts val="0"/>
                </a:spcBef>
                <a:spcAft>
                  <a:spcPts val="0"/>
                </a:spcAft>
                <a:defRPr/>
              </a:pPr>
              <a:endParaRPr sz="4794">
                <a:latin typeface="+mn-lt"/>
              </a:endParaRPr>
            </a:p>
          </p:txBody>
        </p:sp>
        <p:sp>
          <p:nvSpPr>
            <p:cNvPr id="13" name="object 295"/>
            <p:cNvSpPr txBox="1"/>
            <p:nvPr/>
          </p:nvSpPr>
          <p:spPr>
            <a:xfrm>
              <a:off x="6261845" y="3483652"/>
              <a:ext cx="928611" cy="380968"/>
            </a:xfrm>
            <a:prstGeom prst="rect">
              <a:avLst/>
            </a:prstGeom>
          </p:spPr>
          <p:txBody>
            <a:bodyPr lIns="0" tIns="42280" rIns="0" bIns="0">
              <a:spAutoFit/>
            </a:bodyPr>
            <a:lstStyle/>
            <a:p>
              <a:pPr marL="33825" eaLnBrk="1" fontAlgn="auto" hangingPunct="1">
                <a:spcBef>
                  <a:spcPts val="333"/>
                </a:spcBef>
                <a:spcAft>
                  <a:spcPts val="0"/>
                </a:spcAft>
                <a:defRPr/>
              </a:pPr>
              <a:r>
                <a:rPr sz="2000" b="1" spc="67" dirty="0">
                  <a:solidFill>
                    <a:srgbClr val="FFFFFF"/>
                  </a:solidFill>
                  <a:latin typeface="+mn-lt"/>
                </a:rPr>
                <a:t>FORTALECER</a:t>
              </a:r>
              <a:r>
                <a:rPr lang="es-ES" sz="2000" b="1" spc="67" dirty="0">
                  <a:solidFill>
                    <a:srgbClr val="FFFFFF"/>
                  </a:solidFill>
                  <a:latin typeface="+mn-lt"/>
                </a:rPr>
                <a:t> LA GESTIÓN DE COLJUEGOS </a:t>
              </a:r>
              <a:endParaRPr sz="2000" dirty="0">
                <a:latin typeface="+mn-lt"/>
              </a:endParaRPr>
            </a:p>
          </p:txBody>
        </p:sp>
      </p:grpSp>
      <p:grpSp>
        <p:nvGrpSpPr>
          <p:cNvPr id="14" name="Grupo 4"/>
          <p:cNvGrpSpPr>
            <a:grpSpLocks/>
          </p:cNvGrpSpPr>
          <p:nvPr/>
        </p:nvGrpSpPr>
        <p:grpSpPr bwMode="auto">
          <a:xfrm>
            <a:off x="7192963" y="8422480"/>
            <a:ext cx="4359275" cy="4359275"/>
            <a:chOff x="2023235" y="2540851"/>
            <a:chExt cx="1635011" cy="1635011"/>
          </a:xfrm>
        </p:grpSpPr>
        <p:sp>
          <p:nvSpPr>
            <p:cNvPr id="15" name="object 297"/>
            <p:cNvSpPr/>
            <p:nvPr/>
          </p:nvSpPr>
          <p:spPr>
            <a:xfrm>
              <a:off x="2023235" y="2540851"/>
              <a:ext cx="1635011" cy="1635011"/>
            </a:xfrm>
            <a:custGeom>
              <a:avLst/>
              <a:gdLst/>
              <a:ahLst/>
              <a:cxnLst/>
              <a:rect l="l" t="t" r="r" b="b"/>
              <a:pathLst>
                <a:path w="1637029" h="1637029">
                  <a:moveTo>
                    <a:pt x="818438" y="0"/>
                  </a:moveTo>
                  <a:lnTo>
                    <a:pt x="770349" y="1389"/>
                  </a:lnTo>
                  <a:lnTo>
                    <a:pt x="722992" y="5506"/>
                  </a:lnTo>
                  <a:lnTo>
                    <a:pt x="676443" y="12274"/>
                  </a:lnTo>
                  <a:lnTo>
                    <a:pt x="630780" y="21615"/>
                  </a:lnTo>
                  <a:lnTo>
                    <a:pt x="586078" y="33454"/>
                  </a:lnTo>
                  <a:lnTo>
                    <a:pt x="542415" y="47714"/>
                  </a:lnTo>
                  <a:lnTo>
                    <a:pt x="499867" y="64317"/>
                  </a:lnTo>
                  <a:lnTo>
                    <a:pt x="458512" y="83188"/>
                  </a:lnTo>
                  <a:lnTo>
                    <a:pt x="418426" y="104248"/>
                  </a:lnTo>
                  <a:lnTo>
                    <a:pt x="379685" y="127423"/>
                  </a:lnTo>
                  <a:lnTo>
                    <a:pt x="342367" y="152633"/>
                  </a:lnTo>
                  <a:lnTo>
                    <a:pt x="306549" y="179804"/>
                  </a:lnTo>
                  <a:lnTo>
                    <a:pt x="272306" y="208858"/>
                  </a:lnTo>
                  <a:lnTo>
                    <a:pt x="239717" y="239718"/>
                  </a:lnTo>
                  <a:lnTo>
                    <a:pt x="208857" y="272308"/>
                  </a:lnTo>
                  <a:lnTo>
                    <a:pt x="179803" y="306551"/>
                  </a:lnTo>
                  <a:lnTo>
                    <a:pt x="152633" y="342370"/>
                  </a:lnTo>
                  <a:lnTo>
                    <a:pt x="127422" y="379689"/>
                  </a:lnTo>
                  <a:lnTo>
                    <a:pt x="104248" y="418430"/>
                  </a:lnTo>
                  <a:lnTo>
                    <a:pt x="83188" y="458517"/>
                  </a:lnTo>
                  <a:lnTo>
                    <a:pt x="64317" y="499873"/>
                  </a:lnTo>
                  <a:lnTo>
                    <a:pt x="47714" y="542421"/>
                  </a:lnTo>
                  <a:lnTo>
                    <a:pt x="33454" y="586085"/>
                  </a:lnTo>
                  <a:lnTo>
                    <a:pt x="21615" y="630788"/>
                  </a:lnTo>
                  <a:lnTo>
                    <a:pt x="12274" y="676452"/>
                  </a:lnTo>
                  <a:lnTo>
                    <a:pt x="5506" y="723002"/>
                  </a:lnTo>
                  <a:lnTo>
                    <a:pt x="1389" y="770361"/>
                  </a:lnTo>
                  <a:lnTo>
                    <a:pt x="0" y="818451"/>
                  </a:lnTo>
                  <a:lnTo>
                    <a:pt x="1389" y="866544"/>
                  </a:lnTo>
                  <a:lnTo>
                    <a:pt x="5506" y="913904"/>
                  </a:lnTo>
                  <a:lnTo>
                    <a:pt x="12274" y="960456"/>
                  </a:lnTo>
                  <a:lnTo>
                    <a:pt x="21615" y="1006122"/>
                  </a:lnTo>
                  <a:lnTo>
                    <a:pt x="33454" y="1050826"/>
                  </a:lnTo>
                  <a:lnTo>
                    <a:pt x="47714" y="1094491"/>
                  </a:lnTo>
                  <a:lnTo>
                    <a:pt x="64317" y="1137040"/>
                  </a:lnTo>
                  <a:lnTo>
                    <a:pt x="83188" y="1178396"/>
                  </a:lnTo>
                  <a:lnTo>
                    <a:pt x="104248" y="1218483"/>
                  </a:lnTo>
                  <a:lnTo>
                    <a:pt x="127422" y="1257224"/>
                  </a:lnTo>
                  <a:lnTo>
                    <a:pt x="152633" y="1294543"/>
                  </a:lnTo>
                  <a:lnTo>
                    <a:pt x="179803" y="1330361"/>
                  </a:lnTo>
                  <a:lnTo>
                    <a:pt x="208857" y="1364604"/>
                  </a:lnTo>
                  <a:lnTo>
                    <a:pt x="239717" y="1397193"/>
                  </a:lnTo>
                  <a:lnTo>
                    <a:pt x="272306" y="1428053"/>
                  </a:lnTo>
                  <a:lnTo>
                    <a:pt x="306549" y="1457106"/>
                  </a:lnTo>
                  <a:lnTo>
                    <a:pt x="342367" y="1484276"/>
                  </a:lnTo>
                  <a:lnTo>
                    <a:pt x="379685" y="1509486"/>
                  </a:lnTo>
                  <a:lnTo>
                    <a:pt x="418426" y="1532659"/>
                  </a:lnTo>
                  <a:lnTo>
                    <a:pt x="458512" y="1553719"/>
                  </a:lnTo>
                  <a:lnTo>
                    <a:pt x="499867" y="1572588"/>
                  </a:lnTo>
                  <a:lnTo>
                    <a:pt x="542415" y="1589191"/>
                  </a:lnTo>
                  <a:lnTo>
                    <a:pt x="586078" y="1603450"/>
                  </a:lnTo>
                  <a:lnTo>
                    <a:pt x="630780" y="1615288"/>
                  </a:lnTo>
                  <a:lnTo>
                    <a:pt x="676443" y="1624629"/>
                  </a:lnTo>
                  <a:lnTo>
                    <a:pt x="722992" y="1631397"/>
                  </a:lnTo>
                  <a:lnTo>
                    <a:pt x="770349" y="1635513"/>
                  </a:lnTo>
                  <a:lnTo>
                    <a:pt x="818438" y="1636902"/>
                  </a:lnTo>
                  <a:lnTo>
                    <a:pt x="866530" y="1635513"/>
                  </a:lnTo>
                  <a:lnTo>
                    <a:pt x="913890" y="1631397"/>
                  </a:lnTo>
                  <a:lnTo>
                    <a:pt x="960441" y="1624629"/>
                  </a:lnTo>
                  <a:lnTo>
                    <a:pt x="1006107" y="1615288"/>
                  </a:lnTo>
                  <a:lnTo>
                    <a:pt x="1050811" y="1603450"/>
                  </a:lnTo>
                  <a:lnTo>
                    <a:pt x="1094476" y="1589191"/>
                  </a:lnTo>
                  <a:lnTo>
                    <a:pt x="1137026" y="1572588"/>
                  </a:lnTo>
                  <a:lnTo>
                    <a:pt x="1178383" y="1553719"/>
                  </a:lnTo>
                  <a:lnTo>
                    <a:pt x="1218471" y="1532659"/>
                  </a:lnTo>
                  <a:lnTo>
                    <a:pt x="1257214" y="1509486"/>
                  </a:lnTo>
                  <a:lnTo>
                    <a:pt x="1294533" y="1484276"/>
                  </a:lnTo>
                  <a:lnTo>
                    <a:pt x="1330353" y="1457106"/>
                  </a:lnTo>
                  <a:lnTo>
                    <a:pt x="1364597" y="1428053"/>
                  </a:lnTo>
                  <a:lnTo>
                    <a:pt x="1397188" y="1397193"/>
                  </a:lnTo>
                  <a:lnTo>
                    <a:pt x="1428050" y="1364604"/>
                  </a:lnTo>
                  <a:lnTo>
                    <a:pt x="1457105" y="1330361"/>
                  </a:lnTo>
                  <a:lnTo>
                    <a:pt x="1484276" y="1294543"/>
                  </a:lnTo>
                  <a:lnTo>
                    <a:pt x="1509488" y="1257224"/>
                  </a:lnTo>
                  <a:lnTo>
                    <a:pt x="1532663" y="1218483"/>
                  </a:lnTo>
                  <a:lnTo>
                    <a:pt x="1553724" y="1178396"/>
                  </a:lnTo>
                  <a:lnTo>
                    <a:pt x="1572595" y="1137040"/>
                  </a:lnTo>
                  <a:lnTo>
                    <a:pt x="1589199" y="1094491"/>
                  </a:lnTo>
                  <a:lnTo>
                    <a:pt x="1603459" y="1050826"/>
                  </a:lnTo>
                  <a:lnTo>
                    <a:pt x="1615299" y="1006122"/>
                  </a:lnTo>
                  <a:lnTo>
                    <a:pt x="1624641" y="960456"/>
                  </a:lnTo>
                  <a:lnTo>
                    <a:pt x="1631409" y="913904"/>
                  </a:lnTo>
                  <a:lnTo>
                    <a:pt x="1635526" y="866544"/>
                  </a:lnTo>
                  <a:lnTo>
                    <a:pt x="1636915" y="818451"/>
                  </a:lnTo>
                  <a:lnTo>
                    <a:pt x="1635526" y="770361"/>
                  </a:lnTo>
                  <a:lnTo>
                    <a:pt x="1631409" y="723002"/>
                  </a:lnTo>
                  <a:lnTo>
                    <a:pt x="1624641" y="676452"/>
                  </a:lnTo>
                  <a:lnTo>
                    <a:pt x="1615299" y="630788"/>
                  </a:lnTo>
                  <a:lnTo>
                    <a:pt x="1603459" y="586085"/>
                  </a:lnTo>
                  <a:lnTo>
                    <a:pt x="1589199" y="542421"/>
                  </a:lnTo>
                  <a:lnTo>
                    <a:pt x="1572595" y="499873"/>
                  </a:lnTo>
                  <a:lnTo>
                    <a:pt x="1553724" y="458517"/>
                  </a:lnTo>
                  <a:lnTo>
                    <a:pt x="1532663" y="418430"/>
                  </a:lnTo>
                  <a:lnTo>
                    <a:pt x="1509488" y="379689"/>
                  </a:lnTo>
                  <a:lnTo>
                    <a:pt x="1484276" y="342370"/>
                  </a:lnTo>
                  <a:lnTo>
                    <a:pt x="1457105" y="306551"/>
                  </a:lnTo>
                  <a:lnTo>
                    <a:pt x="1428050" y="272308"/>
                  </a:lnTo>
                  <a:lnTo>
                    <a:pt x="1397188" y="239718"/>
                  </a:lnTo>
                  <a:lnTo>
                    <a:pt x="1364597" y="208858"/>
                  </a:lnTo>
                  <a:lnTo>
                    <a:pt x="1330353" y="179804"/>
                  </a:lnTo>
                  <a:lnTo>
                    <a:pt x="1294533" y="152633"/>
                  </a:lnTo>
                  <a:lnTo>
                    <a:pt x="1257214" y="127423"/>
                  </a:lnTo>
                  <a:lnTo>
                    <a:pt x="1218471" y="104248"/>
                  </a:lnTo>
                  <a:lnTo>
                    <a:pt x="1178383" y="83188"/>
                  </a:lnTo>
                  <a:lnTo>
                    <a:pt x="1137026" y="64317"/>
                  </a:lnTo>
                  <a:lnTo>
                    <a:pt x="1094476" y="47714"/>
                  </a:lnTo>
                  <a:lnTo>
                    <a:pt x="1050811" y="33454"/>
                  </a:lnTo>
                  <a:lnTo>
                    <a:pt x="1006107" y="21615"/>
                  </a:lnTo>
                  <a:lnTo>
                    <a:pt x="960441" y="12274"/>
                  </a:lnTo>
                  <a:lnTo>
                    <a:pt x="913890" y="5506"/>
                  </a:lnTo>
                  <a:lnTo>
                    <a:pt x="866530" y="1389"/>
                  </a:lnTo>
                  <a:lnTo>
                    <a:pt x="818438" y="0"/>
                  </a:lnTo>
                  <a:close/>
                </a:path>
              </a:pathLst>
            </a:custGeom>
            <a:solidFill>
              <a:srgbClr val="263651"/>
            </a:solidFill>
          </p:spPr>
          <p:txBody>
            <a:bodyPr lIns="0" tIns="0" rIns="0" bIns="0"/>
            <a:lstStyle/>
            <a:p>
              <a:pPr eaLnBrk="1" fontAlgn="auto" hangingPunct="1">
                <a:spcBef>
                  <a:spcPts val="0"/>
                </a:spcBef>
                <a:spcAft>
                  <a:spcPts val="0"/>
                </a:spcAft>
                <a:defRPr/>
              </a:pPr>
              <a:endParaRPr sz="4794">
                <a:latin typeface="+mn-lt"/>
              </a:endParaRPr>
            </a:p>
          </p:txBody>
        </p:sp>
        <p:sp>
          <p:nvSpPr>
            <p:cNvPr id="16" name="object 298"/>
            <p:cNvSpPr/>
            <p:nvPr/>
          </p:nvSpPr>
          <p:spPr>
            <a:xfrm>
              <a:off x="2059555" y="2568835"/>
              <a:ext cx="1568324" cy="1568324"/>
            </a:xfrm>
            <a:prstGeom prst="rect">
              <a:avLst/>
            </a:prstGeom>
            <a:blipFill>
              <a:blip r:embed="rId6" cstate="print"/>
              <a:stretch>
                <a:fillRect/>
              </a:stretch>
            </a:blipFill>
          </p:spPr>
          <p:txBody>
            <a:bodyPr lIns="0" tIns="0" rIns="0" bIns="0"/>
            <a:lstStyle/>
            <a:p>
              <a:pPr eaLnBrk="1" fontAlgn="auto" hangingPunct="1">
                <a:spcBef>
                  <a:spcPts val="0"/>
                </a:spcBef>
                <a:spcAft>
                  <a:spcPts val="0"/>
                </a:spcAft>
                <a:defRPr/>
              </a:pPr>
              <a:endParaRPr sz="4794">
                <a:latin typeface="+mn-lt"/>
              </a:endParaRPr>
            </a:p>
          </p:txBody>
        </p:sp>
        <p:sp>
          <p:nvSpPr>
            <p:cNvPr id="17" name="object 300"/>
            <p:cNvSpPr txBox="1"/>
            <p:nvPr/>
          </p:nvSpPr>
          <p:spPr>
            <a:xfrm>
              <a:off x="2615078" y="3567943"/>
              <a:ext cx="865734" cy="301280"/>
            </a:xfrm>
            <a:prstGeom prst="rect">
              <a:avLst/>
            </a:prstGeom>
          </p:spPr>
          <p:txBody>
            <a:bodyPr lIns="0" tIns="45661" rIns="0" bIns="0">
              <a:spAutoFit/>
            </a:bodyPr>
            <a:lstStyle/>
            <a:p>
              <a:pPr marL="45661" eaLnBrk="1" fontAlgn="auto" hangingPunct="1">
                <a:lnSpc>
                  <a:spcPts val="1931"/>
                </a:lnSpc>
                <a:spcBef>
                  <a:spcPts val="360"/>
                </a:spcBef>
                <a:spcAft>
                  <a:spcPts val="0"/>
                </a:spcAft>
                <a:defRPr/>
              </a:pPr>
              <a:r>
                <a:rPr lang="es-ES" sz="2000" b="1" spc="93" dirty="0">
                  <a:solidFill>
                    <a:srgbClr val="FFFFFF"/>
                  </a:solidFill>
                  <a:latin typeface="+mn-lt"/>
                </a:rPr>
                <a:t>PROMOVER EL </a:t>
              </a:r>
              <a:r>
                <a:rPr sz="2000" b="1" spc="93" dirty="0">
                  <a:solidFill>
                    <a:srgbClr val="FFFFFF"/>
                  </a:solidFill>
                  <a:latin typeface="+mn-lt"/>
                </a:rPr>
                <a:t>JUEGO </a:t>
              </a:r>
              <a:r>
                <a:rPr sz="2000" b="1" spc="80" dirty="0">
                  <a:solidFill>
                    <a:srgbClr val="FFFFFF"/>
                  </a:solidFill>
                  <a:latin typeface="+mn-lt"/>
                </a:rPr>
                <a:t>LEGAL</a:t>
              </a:r>
              <a:r>
                <a:rPr sz="2000" b="1" spc="-280" dirty="0">
                  <a:solidFill>
                    <a:srgbClr val="FFFFFF"/>
                  </a:solidFill>
                  <a:latin typeface="+mn-lt"/>
                </a:rPr>
                <a:t> </a:t>
              </a:r>
              <a:r>
                <a:rPr sz="2000" b="1" spc="160" dirty="0">
                  <a:solidFill>
                    <a:srgbClr val="FFFFFF"/>
                  </a:solidFill>
                  <a:latin typeface="+mn-lt"/>
                </a:rPr>
                <a:t>Y</a:t>
              </a:r>
              <a:endParaRPr sz="2000" dirty="0">
                <a:latin typeface="+mn-lt"/>
              </a:endParaRPr>
            </a:p>
            <a:p>
              <a:pPr marL="33825" eaLnBrk="1" fontAlgn="auto" hangingPunct="1">
                <a:lnSpc>
                  <a:spcPts val="2091"/>
                </a:lnSpc>
                <a:spcBef>
                  <a:spcPts val="0"/>
                </a:spcBef>
                <a:spcAft>
                  <a:spcPts val="0"/>
                </a:spcAft>
                <a:defRPr/>
              </a:pPr>
              <a:r>
                <a:rPr sz="2000" b="1" spc="93" dirty="0">
                  <a:solidFill>
                    <a:srgbClr val="FFFFFF"/>
                  </a:solidFill>
                  <a:latin typeface="+mn-lt"/>
                </a:rPr>
                <a:t>RESPON</a:t>
              </a:r>
              <a:r>
                <a:rPr sz="2000" b="1" spc="40" dirty="0">
                  <a:solidFill>
                    <a:srgbClr val="FFFFFF"/>
                  </a:solidFill>
                  <a:latin typeface="+mn-lt"/>
                </a:rPr>
                <a:t>S</a:t>
              </a:r>
              <a:r>
                <a:rPr sz="2000" b="1" spc="93" dirty="0">
                  <a:solidFill>
                    <a:srgbClr val="FFFFFF"/>
                  </a:solidFill>
                  <a:latin typeface="+mn-lt"/>
                </a:rPr>
                <a:t>ABLE</a:t>
              </a:r>
              <a:endParaRPr sz="2000" dirty="0">
                <a:latin typeface="+mn-lt"/>
              </a:endParaRPr>
            </a:p>
          </p:txBody>
        </p:sp>
        <p:sp>
          <p:nvSpPr>
            <p:cNvPr id="18" name="object 301"/>
            <p:cNvSpPr/>
            <p:nvPr/>
          </p:nvSpPr>
          <p:spPr>
            <a:xfrm>
              <a:off x="2159585" y="2605156"/>
              <a:ext cx="1047336" cy="1464127"/>
            </a:xfrm>
            <a:prstGeom prst="rect">
              <a:avLst/>
            </a:prstGeom>
            <a:blipFill>
              <a:blip r:embed="rId7" cstate="print"/>
              <a:stretch>
                <a:fillRect/>
              </a:stretch>
            </a:blipFill>
          </p:spPr>
          <p:txBody>
            <a:bodyPr lIns="0" tIns="0" rIns="0" bIns="0"/>
            <a:lstStyle/>
            <a:p>
              <a:pPr eaLnBrk="1" fontAlgn="auto" hangingPunct="1">
                <a:spcBef>
                  <a:spcPts val="0"/>
                </a:spcBef>
                <a:spcAft>
                  <a:spcPts val="0"/>
                </a:spcAft>
                <a:defRPr/>
              </a:pPr>
              <a:endParaRPr sz="4794">
                <a:latin typeface="+mn-lt"/>
              </a:endParaRPr>
            </a:p>
          </p:txBody>
        </p:sp>
      </p:grpSp>
      <p:sp>
        <p:nvSpPr>
          <p:cNvPr id="19" name="CuadroTexto 613"/>
          <p:cNvSpPr txBox="1">
            <a:spLocks noChangeArrowheads="1"/>
          </p:cNvSpPr>
          <p:nvPr/>
        </p:nvSpPr>
        <p:spPr bwMode="auto">
          <a:xfrm>
            <a:off x="3111336" y="3321477"/>
            <a:ext cx="57104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CO" altLang="es-CO" sz="4800" b="1" dirty="0">
                <a:solidFill>
                  <a:srgbClr val="002060"/>
                </a:solidFill>
                <a:latin typeface="Calibri Light" panose="020F0302020204030204" pitchFamily="34" charset="0"/>
                <a:cs typeface="Calibri Light" panose="020F0302020204030204" pitchFamily="34" charset="0"/>
              </a:rPr>
              <a:t>Juegos Nacionales</a:t>
            </a:r>
          </a:p>
        </p:txBody>
      </p:sp>
      <p:sp>
        <p:nvSpPr>
          <p:cNvPr id="20" name="CuadroTexto 614"/>
          <p:cNvSpPr txBox="1">
            <a:spLocks noChangeArrowheads="1"/>
          </p:cNvSpPr>
          <p:nvPr/>
        </p:nvSpPr>
        <p:spPr bwMode="auto">
          <a:xfrm>
            <a:off x="15598776" y="3260355"/>
            <a:ext cx="5211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CO" altLang="es-CO" sz="4800" b="1" dirty="0">
                <a:solidFill>
                  <a:srgbClr val="002060"/>
                </a:solidFill>
                <a:latin typeface="Calibri Light" panose="020F0302020204030204" pitchFamily="34" charset="0"/>
                <a:cs typeface="Calibri Light" panose="020F0302020204030204" pitchFamily="34" charset="0"/>
              </a:rPr>
              <a:t>Juegos Territoriales</a:t>
            </a:r>
          </a:p>
        </p:txBody>
      </p:sp>
      <p:sp>
        <p:nvSpPr>
          <p:cNvPr id="21" name="object 278"/>
          <p:cNvSpPr/>
          <p:nvPr/>
        </p:nvSpPr>
        <p:spPr>
          <a:xfrm>
            <a:off x="9525" y="0"/>
            <a:ext cx="24382413" cy="2317750"/>
          </a:xfrm>
          <a:custGeom>
            <a:avLst/>
            <a:gdLst/>
            <a:ahLst/>
            <a:cxnLst/>
            <a:rect l="l" t="t" r="r" b="b"/>
            <a:pathLst>
              <a:path w="9136380" h="869950">
                <a:moveTo>
                  <a:pt x="0" y="869708"/>
                </a:moveTo>
                <a:lnTo>
                  <a:pt x="9136189" y="869708"/>
                </a:lnTo>
                <a:lnTo>
                  <a:pt x="9136189" y="0"/>
                </a:lnTo>
                <a:lnTo>
                  <a:pt x="0" y="0"/>
                </a:lnTo>
                <a:lnTo>
                  <a:pt x="0" y="869708"/>
                </a:lnTo>
                <a:close/>
              </a:path>
            </a:pathLst>
          </a:custGeom>
          <a:solidFill>
            <a:srgbClr val="3366CB"/>
          </a:solidFill>
        </p:spPr>
        <p:txBody>
          <a:bodyPr lIns="0" tIns="0" rIns="0" bIns="0"/>
          <a:lstStyle/>
          <a:p>
            <a:pPr eaLnBrk="1" fontAlgn="auto" hangingPunct="1">
              <a:spcBef>
                <a:spcPts val="0"/>
              </a:spcBef>
              <a:spcAft>
                <a:spcPts val="0"/>
              </a:spcAft>
              <a:defRPr/>
            </a:pPr>
            <a:endParaRPr sz="4794">
              <a:latin typeface="+mn-lt"/>
            </a:endParaRPr>
          </a:p>
        </p:txBody>
      </p:sp>
      <p:pic>
        <p:nvPicPr>
          <p:cNvPr id="22" name="Imagen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7761" y="676275"/>
            <a:ext cx="481806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89850" y="11768930"/>
            <a:ext cx="3440112"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821738" y="385763"/>
            <a:ext cx="6719887"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069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49385" y="11890922"/>
            <a:ext cx="3440112"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278"/>
          <p:cNvSpPr/>
          <p:nvPr/>
        </p:nvSpPr>
        <p:spPr>
          <a:xfrm>
            <a:off x="0" y="0"/>
            <a:ext cx="24391938" cy="2317750"/>
          </a:xfrm>
          <a:custGeom>
            <a:avLst/>
            <a:gdLst/>
            <a:ahLst/>
            <a:cxnLst/>
            <a:rect l="l" t="t" r="r" b="b"/>
            <a:pathLst>
              <a:path w="9136380" h="869950">
                <a:moveTo>
                  <a:pt x="0" y="869708"/>
                </a:moveTo>
                <a:lnTo>
                  <a:pt x="9136189" y="869708"/>
                </a:lnTo>
                <a:lnTo>
                  <a:pt x="9136189" y="0"/>
                </a:lnTo>
                <a:lnTo>
                  <a:pt x="0" y="0"/>
                </a:lnTo>
                <a:lnTo>
                  <a:pt x="0" y="869708"/>
                </a:lnTo>
                <a:close/>
              </a:path>
            </a:pathLst>
          </a:custGeom>
          <a:solidFill>
            <a:srgbClr val="3366CB"/>
          </a:solidFill>
        </p:spPr>
        <p:txBody>
          <a:bodyPr lIns="0" tIns="0" rIns="0" bIns="0"/>
          <a:lstStyle/>
          <a:p>
            <a:pPr eaLnBrk="1" fontAlgn="auto" hangingPunct="1">
              <a:spcBef>
                <a:spcPts val="0"/>
              </a:spcBef>
              <a:spcAft>
                <a:spcPts val="0"/>
              </a:spcAft>
              <a:defRPr/>
            </a:pPr>
            <a:endParaRPr sz="4794">
              <a:latin typeface="+mn-lt"/>
            </a:endParaRPr>
          </a:p>
        </p:txBody>
      </p:sp>
      <p:pic>
        <p:nvPicPr>
          <p:cNvPr id="4" name="Imagen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359" y="680709"/>
            <a:ext cx="481806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280"/>
          <p:cNvSpPr txBox="1">
            <a:spLocks/>
          </p:cNvSpPr>
          <p:nvPr/>
        </p:nvSpPr>
        <p:spPr>
          <a:xfrm>
            <a:off x="4925958" y="680709"/>
            <a:ext cx="15167139" cy="1125220"/>
          </a:xfrm>
          <a:prstGeom prst="rect">
            <a:avLst/>
          </a:prstGeom>
        </p:spPr>
        <p:txBody>
          <a:bodyPr vert="horz" wrap="square" lIns="0" tIns="33822" rIns="0" bIns="0" rtlCol="0" anchor="b">
            <a:spAutoFit/>
          </a:bodyPr>
          <a:lstStyle>
            <a:lvl1pPr algn="ctr" defTabSz="1828709" rtl="0" eaLnBrk="1" latinLnBrk="0" hangingPunct="1">
              <a:lnSpc>
                <a:spcPct val="90000"/>
              </a:lnSpc>
              <a:spcBef>
                <a:spcPct val="0"/>
              </a:spcBef>
              <a:buNone/>
              <a:defRPr sz="11999" kern="1200">
                <a:solidFill>
                  <a:schemeClr val="tx1"/>
                </a:solidFill>
                <a:latin typeface="+mj-lt"/>
                <a:ea typeface="+mj-ea"/>
                <a:cs typeface="+mj-cs"/>
              </a:defRPr>
            </a:lvl1pPr>
          </a:lstStyle>
          <a:p>
            <a:pPr marL="33825">
              <a:spcBef>
                <a:spcPts val="267"/>
              </a:spcBef>
              <a:defRPr/>
            </a:pPr>
            <a:r>
              <a:rPr lang="es-MX" sz="4400" dirty="0">
                <a:solidFill>
                  <a:schemeClr val="bg1"/>
                </a:solidFill>
                <a:latin typeface="Arial Black" panose="020B0A04020102020204" pitchFamily="34" charset="0"/>
              </a:rPr>
              <a:t>RECAUDO DERECHOS DE EXPLOTACIÓN</a:t>
            </a:r>
          </a:p>
          <a:p>
            <a:pPr marL="33825">
              <a:spcBef>
                <a:spcPts val="267"/>
              </a:spcBef>
              <a:defRPr/>
            </a:pPr>
            <a:r>
              <a:rPr lang="es-MX" sz="3200" spc="387"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(Cifras </a:t>
            </a:r>
            <a:r>
              <a:rPr lang="es-MX" sz="3200" spc="373"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en </a:t>
            </a:r>
            <a:r>
              <a:rPr lang="es-MX" sz="3200" spc="387"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millones de</a:t>
            </a:r>
            <a:r>
              <a:rPr lang="es-MX" sz="3200" spc="373"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s-MX" sz="3200" spc="413"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pesos)</a:t>
            </a:r>
            <a:endParaRPr lang="es-MX" sz="32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6" name="Group 5"/>
          <p:cNvGrpSpPr>
            <a:grpSpLocks/>
          </p:cNvGrpSpPr>
          <p:nvPr/>
        </p:nvGrpSpPr>
        <p:grpSpPr bwMode="auto">
          <a:xfrm>
            <a:off x="1460796" y="4167735"/>
            <a:ext cx="16340137" cy="7723187"/>
            <a:chOff x="909703" y="2067879"/>
            <a:chExt cx="10076033" cy="4180338"/>
          </a:xfrm>
        </p:grpSpPr>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9703" y="2067879"/>
              <a:ext cx="10076033" cy="418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96743" y="3950246"/>
              <a:ext cx="3682623" cy="157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9"/>
            <p:cNvSpPr txBox="1">
              <a:spLocks noChangeArrowheads="1"/>
            </p:cNvSpPr>
            <p:nvPr/>
          </p:nvSpPr>
          <p:spPr bwMode="auto">
            <a:xfrm>
              <a:off x="7366407" y="4274688"/>
              <a:ext cx="3143294" cy="91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s-CO" sz="4800">
                  <a:solidFill>
                    <a:srgbClr val="00396D"/>
                  </a:solidFill>
                  <a:latin typeface="Futura BdCn BT" panose="020B0706020204020204" pitchFamily="34" charset="0"/>
                  <a:ea typeface="Gotham Medium" panose="02000603030000020004" pitchFamily="2" charset="0"/>
                  <a:cs typeface="Gotham Medium" panose="02000603030000020004" pitchFamily="2" charset="0"/>
                </a:rPr>
                <a:t>Incremento del 75% en los últimos 4 años</a:t>
              </a:r>
              <a:endParaRPr lang="es-CO" altLang="es-CO" sz="4800">
                <a:solidFill>
                  <a:srgbClr val="00396D"/>
                </a:solidFill>
                <a:latin typeface="Futura BdCn BT" panose="020B0706020204020204" pitchFamily="34" charset="0"/>
                <a:ea typeface="Gotham Medium" panose="02000603030000020004" pitchFamily="2" charset="0"/>
                <a:cs typeface="Gotham Medium" panose="02000603030000020004" pitchFamily="2" charset="0"/>
              </a:endParaRPr>
            </a:p>
          </p:txBody>
        </p:sp>
      </p:grpSp>
      <p:pic>
        <p:nvPicPr>
          <p:cNvPr id="10" name="Imagen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393542" y="2835275"/>
            <a:ext cx="47339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423352" y="660128"/>
            <a:ext cx="3499566" cy="81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23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81791" y="11793165"/>
            <a:ext cx="3440112"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278"/>
          <p:cNvSpPr/>
          <p:nvPr/>
        </p:nvSpPr>
        <p:spPr>
          <a:xfrm>
            <a:off x="0" y="0"/>
            <a:ext cx="24391938" cy="2317750"/>
          </a:xfrm>
          <a:custGeom>
            <a:avLst/>
            <a:gdLst/>
            <a:ahLst/>
            <a:cxnLst/>
            <a:rect l="l" t="t" r="r" b="b"/>
            <a:pathLst>
              <a:path w="9136380" h="869950">
                <a:moveTo>
                  <a:pt x="0" y="869708"/>
                </a:moveTo>
                <a:lnTo>
                  <a:pt x="9136189" y="869708"/>
                </a:lnTo>
                <a:lnTo>
                  <a:pt x="9136189" y="0"/>
                </a:lnTo>
                <a:lnTo>
                  <a:pt x="0" y="0"/>
                </a:lnTo>
                <a:lnTo>
                  <a:pt x="0" y="869708"/>
                </a:lnTo>
                <a:close/>
              </a:path>
            </a:pathLst>
          </a:custGeom>
          <a:solidFill>
            <a:srgbClr val="3366CB"/>
          </a:solidFill>
          <a:ln>
            <a:solidFill>
              <a:srgbClr val="3366CB"/>
            </a:solidFill>
          </a:ln>
        </p:spPr>
        <p:txBody>
          <a:bodyPr lIns="0" tIns="0" rIns="0" bIns="0"/>
          <a:lstStyle/>
          <a:p>
            <a:pPr eaLnBrk="1" fontAlgn="auto" hangingPunct="1">
              <a:spcBef>
                <a:spcPts val="0"/>
              </a:spcBef>
              <a:spcAft>
                <a:spcPts val="0"/>
              </a:spcAft>
              <a:defRPr/>
            </a:pPr>
            <a:endParaRPr sz="4794">
              <a:latin typeface="+mn-lt"/>
            </a:endParaRPr>
          </a:p>
        </p:txBody>
      </p:sp>
      <p:pic>
        <p:nvPicPr>
          <p:cNvPr id="4" name="Imagen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625" y="650048"/>
            <a:ext cx="481806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280"/>
          <p:cNvSpPr txBox="1">
            <a:spLocks/>
          </p:cNvSpPr>
          <p:nvPr/>
        </p:nvSpPr>
        <p:spPr>
          <a:xfrm>
            <a:off x="4516960" y="705448"/>
            <a:ext cx="15875000" cy="1086748"/>
          </a:xfrm>
          <a:prstGeom prst="rect">
            <a:avLst/>
          </a:prstGeom>
        </p:spPr>
        <p:txBody>
          <a:bodyPr vert="horz" lIns="0" tIns="33822" rIns="0" bIns="0" rtlCol="0" anchor="b">
            <a:spAutoFit/>
          </a:bodyPr>
          <a:lstStyle>
            <a:lvl1pPr algn="ctr" defTabSz="1828709" rtl="0" eaLnBrk="1" latinLnBrk="0" hangingPunct="1">
              <a:lnSpc>
                <a:spcPct val="90000"/>
              </a:lnSpc>
              <a:spcBef>
                <a:spcPct val="0"/>
              </a:spcBef>
              <a:buNone/>
              <a:defRPr sz="11999" kern="1200">
                <a:solidFill>
                  <a:schemeClr val="tx1"/>
                </a:solidFill>
                <a:latin typeface="+mj-lt"/>
                <a:ea typeface="+mj-ea"/>
                <a:cs typeface="+mj-cs"/>
              </a:defRPr>
            </a:lvl1pPr>
          </a:lstStyle>
          <a:p>
            <a:pPr marL="33825">
              <a:spcBef>
                <a:spcPts val="267"/>
              </a:spcBef>
              <a:defRPr/>
            </a:pPr>
            <a:r>
              <a:rPr lang="es-MX" sz="4400" dirty="0">
                <a:solidFill>
                  <a:schemeClr val="bg1"/>
                </a:solidFill>
                <a:latin typeface="Arial Black" panose="020B0A04020102020204" pitchFamily="34" charset="0"/>
              </a:rPr>
              <a:t>SIPLAFT Y SARLAFT</a:t>
            </a:r>
            <a:br>
              <a:rPr lang="es-MX" sz="4000" b="1" dirty="0">
                <a:solidFill>
                  <a:schemeClr val="bg1"/>
                </a:solidFill>
              </a:rPr>
            </a:br>
            <a:r>
              <a:rPr lang="es-MX" sz="3200" spc="387"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Sector Juegos de Suerte y Azar</a:t>
            </a:r>
            <a:endParaRPr lang="es-MX" sz="32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10" name="Grupo 2"/>
          <p:cNvGrpSpPr>
            <a:grpSpLocks/>
          </p:cNvGrpSpPr>
          <p:nvPr/>
        </p:nvGrpSpPr>
        <p:grpSpPr bwMode="auto">
          <a:xfrm>
            <a:off x="2596984" y="3513558"/>
            <a:ext cx="18719785" cy="4742936"/>
            <a:chOff x="1369735" y="1157153"/>
            <a:chExt cx="6408000" cy="1368008"/>
          </a:xfrm>
        </p:grpSpPr>
        <p:sp>
          <p:nvSpPr>
            <p:cNvPr id="11" name="Shape 3452"/>
            <p:cNvSpPr/>
            <p:nvPr/>
          </p:nvSpPr>
          <p:spPr>
            <a:xfrm flipV="1">
              <a:off x="1369735" y="1309546"/>
              <a:ext cx="6408000" cy="0"/>
            </a:xfrm>
            <a:prstGeom prst="line">
              <a:avLst/>
            </a:prstGeom>
            <a:ln w="76200">
              <a:solidFill>
                <a:schemeClr val="bg1">
                  <a:lumMod val="75000"/>
                </a:schemeClr>
              </a:solidFill>
              <a:miter lim="400000"/>
            </a:ln>
          </p:spPr>
          <p:txBody>
            <a:bodyPr lIns="0" tIns="0" rIns="0" bIns="0" anchor="ctr"/>
            <a:lstStyle/>
            <a:p>
              <a:pPr eaLnBrk="1" fontAlgn="auto" hangingPunct="1">
                <a:spcBef>
                  <a:spcPts val="0"/>
                </a:spcBef>
                <a:spcAft>
                  <a:spcPts val="0"/>
                </a:spcAft>
                <a:defRPr sz="3200"/>
              </a:pPr>
              <a:endParaRPr sz="8000">
                <a:solidFill>
                  <a:schemeClr val="tx1">
                    <a:lumMod val="75000"/>
                    <a:lumOff val="25000"/>
                  </a:schemeClr>
                </a:solidFill>
                <a:latin typeface="+mj-lt"/>
              </a:endParaRPr>
            </a:p>
          </p:txBody>
        </p:sp>
        <p:sp>
          <p:nvSpPr>
            <p:cNvPr id="12" name="Oval 2"/>
            <p:cNvSpPr/>
            <p:nvPr/>
          </p:nvSpPr>
          <p:spPr>
            <a:xfrm>
              <a:off x="1968680" y="1157153"/>
              <a:ext cx="323287" cy="327406"/>
            </a:xfrm>
            <a:prstGeom prst="ellipse">
              <a:avLst/>
            </a:prstGeom>
            <a:solidFill>
              <a:srgbClr val="3366CB"/>
            </a:solidFill>
            <a:ln>
              <a:solidFill>
                <a:srgbClr val="3366C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a:cs typeface="Calibri" panose="020F0502020204030204" pitchFamily="34" charset="0"/>
                </a:rPr>
                <a:t>2011</a:t>
              </a:r>
            </a:p>
          </p:txBody>
        </p:sp>
        <p:sp>
          <p:nvSpPr>
            <p:cNvPr id="13" name="Oval 3"/>
            <p:cNvSpPr/>
            <p:nvPr/>
          </p:nvSpPr>
          <p:spPr>
            <a:xfrm>
              <a:off x="3615481" y="1157153"/>
              <a:ext cx="322692" cy="327406"/>
            </a:xfrm>
            <a:prstGeom prst="ellipse">
              <a:avLst/>
            </a:prstGeom>
            <a:solidFill>
              <a:srgbClr val="3366CB"/>
            </a:solidFill>
            <a:ln>
              <a:solidFill>
                <a:srgbClr val="3366C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a:cs typeface="Calibri" panose="020F0502020204030204" pitchFamily="34" charset="0"/>
                </a:rPr>
                <a:t>2013</a:t>
              </a:r>
            </a:p>
          </p:txBody>
        </p:sp>
        <p:sp>
          <p:nvSpPr>
            <p:cNvPr id="14" name="Oval 4"/>
            <p:cNvSpPr/>
            <p:nvPr/>
          </p:nvSpPr>
          <p:spPr>
            <a:xfrm>
              <a:off x="5262879" y="1157153"/>
              <a:ext cx="323288" cy="327406"/>
            </a:xfrm>
            <a:prstGeom prst="ellipse">
              <a:avLst/>
            </a:prstGeom>
            <a:solidFill>
              <a:srgbClr val="3366CB"/>
            </a:solidFill>
            <a:ln>
              <a:solidFill>
                <a:srgbClr val="3366C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a:cs typeface="Calibri" panose="020F0502020204030204" pitchFamily="34" charset="0"/>
                </a:rPr>
                <a:t>2016</a:t>
              </a:r>
            </a:p>
          </p:txBody>
        </p:sp>
        <p:sp>
          <p:nvSpPr>
            <p:cNvPr id="15" name="Oval 5"/>
            <p:cNvSpPr/>
            <p:nvPr/>
          </p:nvSpPr>
          <p:spPr>
            <a:xfrm>
              <a:off x="6909681" y="1157153"/>
              <a:ext cx="323288" cy="327406"/>
            </a:xfrm>
            <a:prstGeom prst="ellipse">
              <a:avLst/>
            </a:prstGeom>
            <a:solidFill>
              <a:srgbClr val="3366CB"/>
            </a:solidFill>
            <a:ln>
              <a:solidFill>
                <a:srgbClr val="3366C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a:cs typeface="Calibri" panose="020F0502020204030204" pitchFamily="34" charset="0"/>
                </a:rPr>
                <a:t>2019</a:t>
              </a:r>
            </a:p>
          </p:txBody>
        </p:sp>
        <p:sp>
          <p:nvSpPr>
            <p:cNvPr id="16" name="Rectángulo 15"/>
            <p:cNvSpPr/>
            <p:nvPr/>
          </p:nvSpPr>
          <p:spPr>
            <a:xfrm>
              <a:off x="1441776" y="1817964"/>
              <a:ext cx="1409843" cy="707197"/>
            </a:xfrm>
            <a:prstGeom prst="rect">
              <a:avLst/>
            </a:prstGeom>
            <a:noFill/>
            <a:ln w="3175">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2800" dirty="0">
                  <a:solidFill>
                    <a:schemeClr val="accent1">
                      <a:lumMod val="50000"/>
                    </a:schemeClr>
                  </a:solidFill>
                  <a:latin typeface="+mj-lt"/>
                  <a:cs typeface="Calibri" panose="020F0502020204030204" pitchFamily="34" charset="0"/>
                </a:rPr>
                <a:t>Un sector comprometido con mejorar sus estándares y prevenir la entrada de recursos producto de LA/FT</a:t>
              </a:r>
              <a:endParaRPr lang="es-CO" sz="2800" dirty="0">
                <a:solidFill>
                  <a:schemeClr val="accent1">
                    <a:lumMod val="50000"/>
                  </a:schemeClr>
                </a:solidFill>
                <a:latin typeface="+mj-lt"/>
                <a:cs typeface="Calibri" panose="020F0502020204030204" pitchFamily="34" charset="0"/>
              </a:endParaRPr>
            </a:p>
          </p:txBody>
        </p:sp>
        <p:sp>
          <p:nvSpPr>
            <p:cNvPr id="17" name="Rectángulo 16"/>
            <p:cNvSpPr/>
            <p:nvPr/>
          </p:nvSpPr>
          <p:spPr>
            <a:xfrm>
              <a:off x="3083814" y="1817964"/>
              <a:ext cx="1409843" cy="707197"/>
            </a:xfrm>
            <a:prstGeom prst="rect">
              <a:avLst/>
            </a:prstGeom>
            <a:noFill/>
            <a:ln w="3175">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2800" dirty="0">
                  <a:solidFill>
                    <a:schemeClr val="accent1">
                      <a:lumMod val="50000"/>
                    </a:schemeClr>
                  </a:solidFill>
                  <a:latin typeface="+mj-lt"/>
                  <a:cs typeface="Calibri" panose="020F0502020204030204" pitchFamily="34" charset="0"/>
                </a:rPr>
                <a:t>Adopta Siplaft en 2013 en juegos nacionales y territoriales</a:t>
              </a:r>
              <a:endParaRPr lang="es-CO" sz="2800" dirty="0">
                <a:solidFill>
                  <a:schemeClr val="accent1">
                    <a:lumMod val="50000"/>
                  </a:schemeClr>
                </a:solidFill>
                <a:latin typeface="+mj-lt"/>
                <a:cs typeface="Calibri" panose="020F0502020204030204" pitchFamily="34" charset="0"/>
              </a:endParaRPr>
            </a:p>
          </p:txBody>
        </p:sp>
        <p:sp>
          <p:nvSpPr>
            <p:cNvPr id="18" name="Rectángulo 17"/>
            <p:cNvSpPr/>
            <p:nvPr/>
          </p:nvSpPr>
          <p:spPr>
            <a:xfrm>
              <a:off x="4725853" y="1817964"/>
              <a:ext cx="1409843" cy="707197"/>
            </a:xfrm>
            <a:prstGeom prst="rect">
              <a:avLst/>
            </a:prstGeom>
            <a:noFill/>
            <a:ln w="3175">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2800" dirty="0">
                  <a:solidFill>
                    <a:schemeClr val="accent1">
                      <a:lumMod val="50000"/>
                    </a:schemeClr>
                  </a:solidFill>
                  <a:latin typeface="+mj-lt"/>
                  <a:cs typeface="Calibri" panose="020F0502020204030204" pitchFamily="34" charset="0"/>
                </a:rPr>
                <a:t>Mejora estándares de oficial de cumplimiento y adiciona sanciones financieras dirigidas</a:t>
              </a:r>
            </a:p>
          </p:txBody>
        </p:sp>
        <p:sp>
          <p:nvSpPr>
            <p:cNvPr id="19" name="Rectángulo 18"/>
            <p:cNvSpPr/>
            <p:nvPr/>
          </p:nvSpPr>
          <p:spPr>
            <a:xfrm>
              <a:off x="6367892" y="1817964"/>
              <a:ext cx="1409843" cy="707197"/>
            </a:xfrm>
            <a:prstGeom prst="rect">
              <a:avLst/>
            </a:prstGeom>
            <a:noFill/>
            <a:ln w="3175">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2800" dirty="0">
                  <a:solidFill>
                    <a:schemeClr val="accent1">
                      <a:lumMod val="50000"/>
                    </a:schemeClr>
                  </a:solidFill>
                  <a:latin typeface="+mj-lt"/>
                  <a:cs typeface="Calibri" panose="020F0502020204030204" pitchFamily="34" charset="0"/>
                </a:rPr>
                <a:t>Adiciona medidas para prevenir delito de proliferación de armas de destrucción masiva</a:t>
              </a:r>
              <a:endParaRPr lang="es-CO" sz="2800" dirty="0">
                <a:solidFill>
                  <a:schemeClr val="accent1">
                    <a:lumMod val="50000"/>
                  </a:schemeClr>
                </a:solidFill>
                <a:latin typeface="+mj-lt"/>
                <a:cs typeface="Calibri" panose="020F0502020204030204" pitchFamily="34" charset="0"/>
              </a:endParaRPr>
            </a:p>
          </p:txBody>
        </p:sp>
      </p:grpSp>
      <p:pic>
        <p:nvPicPr>
          <p:cNvPr id="25" name="Imagen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423352" y="660128"/>
            <a:ext cx="3499566" cy="81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Fondo Monetario Internacional- FMI – ON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1866" y="8811092"/>
            <a:ext cx="2282519" cy="246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uadroTexto 27"/>
          <p:cNvSpPr txBox="1"/>
          <p:nvPr/>
        </p:nvSpPr>
        <p:spPr>
          <a:xfrm>
            <a:off x="5271500" y="9225715"/>
            <a:ext cx="16045269" cy="1569660"/>
          </a:xfrm>
          <a:prstGeom prst="rect">
            <a:avLst/>
          </a:prstGeom>
          <a:noFill/>
        </p:spPr>
        <p:txBody>
          <a:bodyPr wrap="square" rtlCol="0">
            <a:spAutoFit/>
          </a:bodyPr>
          <a:lstStyle/>
          <a:p>
            <a:r>
              <a:rPr lang="es-CO" sz="3200" dirty="0"/>
              <a:t>En 2017 de presentó el informe y gracias al compromiso de los operadores, en la evaluación de pares del FMI se concluyó que el sector de JSA en Colombia fue el de mayores avances en prevención de LA/FT, siendo solo superado por el sector financiero.</a:t>
            </a:r>
          </a:p>
        </p:txBody>
      </p:sp>
    </p:spTree>
    <p:extLst>
      <p:ext uri="{BB962C8B-B14F-4D97-AF65-F5344CB8AC3E}">
        <p14:creationId xmlns:p14="http://schemas.microsoft.com/office/powerpoint/2010/main" val="313828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141" y="11768137"/>
            <a:ext cx="3440112"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278"/>
          <p:cNvSpPr/>
          <p:nvPr/>
        </p:nvSpPr>
        <p:spPr>
          <a:xfrm>
            <a:off x="0" y="0"/>
            <a:ext cx="24391938" cy="2317750"/>
          </a:xfrm>
          <a:custGeom>
            <a:avLst/>
            <a:gdLst/>
            <a:ahLst/>
            <a:cxnLst/>
            <a:rect l="l" t="t" r="r" b="b"/>
            <a:pathLst>
              <a:path w="9136380" h="869950">
                <a:moveTo>
                  <a:pt x="0" y="869708"/>
                </a:moveTo>
                <a:lnTo>
                  <a:pt x="9136189" y="869708"/>
                </a:lnTo>
                <a:lnTo>
                  <a:pt x="9136189" y="0"/>
                </a:lnTo>
                <a:lnTo>
                  <a:pt x="0" y="0"/>
                </a:lnTo>
                <a:lnTo>
                  <a:pt x="0" y="869708"/>
                </a:lnTo>
                <a:close/>
              </a:path>
            </a:pathLst>
          </a:custGeom>
          <a:solidFill>
            <a:srgbClr val="3366CB"/>
          </a:solidFill>
        </p:spPr>
        <p:txBody>
          <a:bodyPr lIns="0" tIns="0" rIns="0" bIns="0"/>
          <a:lstStyle/>
          <a:p>
            <a:pPr eaLnBrk="1" fontAlgn="auto" hangingPunct="1">
              <a:spcBef>
                <a:spcPts val="0"/>
              </a:spcBef>
              <a:spcAft>
                <a:spcPts val="0"/>
              </a:spcAft>
              <a:defRPr/>
            </a:pPr>
            <a:endParaRPr sz="4794">
              <a:latin typeface="+mn-lt"/>
            </a:endParaRPr>
          </a:p>
        </p:txBody>
      </p:sp>
      <p:pic>
        <p:nvPicPr>
          <p:cNvPr id="4" name="Imagen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834" y="648453"/>
            <a:ext cx="481806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7255051" y="477311"/>
            <a:ext cx="9694512" cy="1261884"/>
          </a:xfrm>
          <a:prstGeom prst="rect">
            <a:avLst/>
          </a:prstGeom>
        </p:spPr>
        <p:txBody>
          <a:bodyPr wrap="none">
            <a:spAutoFit/>
          </a:bodyPr>
          <a:lstStyle/>
          <a:p>
            <a:pPr algn="ctr" eaLnBrk="1" fontAlgn="auto" hangingPunct="1">
              <a:spcBef>
                <a:spcPts val="0"/>
              </a:spcBef>
              <a:spcAft>
                <a:spcPts val="0"/>
              </a:spcAft>
              <a:defRPr/>
            </a:pPr>
            <a:r>
              <a:rPr lang="es-CO" sz="4400" dirty="0">
                <a:solidFill>
                  <a:schemeClr val="bg1"/>
                </a:solidFill>
                <a:latin typeface="Arial Black" panose="020B0A04020102020204" pitchFamily="34" charset="0"/>
              </a:rPr>
              <a:t>IMPLEMENTACIÓN SIPLAFT</a:t>
            </a:r>
          </a:p>
          <a:p>
            <a:pPr algn="ctr" eaLnBrk="1" fontAlgn="auto" hangingPunct="1">
              <a:spcBef>
                <a:spcPts val="0"/>
              </a:spcBef>
              <a:spcAft>
                <a:spcPts val="0"/>
              </a:spcAft>
              <a:defRPr/>
            </a:pPr>
            <a:r>
              <a:rPr lang="es-ES" sz="3200" spc="387"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Resolución No 20195100044514 de 2019 </a:t>
            </a:r>
            <a:endParaRPr lang="es-CO" sz="3200" spc="387"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Rectángulo 5"/>
          <p:cNvSpPr/>
          <p:nvPr/>
        </p:nvSpPr>
        <p:spPr>
          <a:xfrm>
            <a:off x="1193800" y="2994025"/>
            <a:ext cx="21817013" cy="1200329"/>
          </a:xfrm>
          <a:prstGeom prst="rect">
            <a:avLst/>
          </a:prstGeom>
        </p:spPr>
        <p:txBody>
          <a:bodyPr>
            <a:spAutoFit/>
          </a:bodyPr>
          <a:lstStyle/>
          <a:p>
            <a:pPr lvl="1" algn="just" eaLnBrk="1" fontAlgn="auto" hangingPunct="1">
              <a:spcBef>
                <a:spcPts val="0"/>
              </a:spcBef>
              <a:spcAft>
                <a:spcPts val="0"/>
              </a:spcAft>
              <a:defRPr/>
            </a:pPr>
            <a:r>
              <a:rPr lang="es-CO" sz="3600" u="sng" dirty="0">
                <a:solidFill>
                  <a:schemeClr val="accent1">
                    <a:lumMod val="50000"/>
                  </a:schemeClr>
                </a:solidFill>
                <a:latin typeface="+mn-lt"/>
              </a:rPr>
              <a:t>Adopción e Implementación</a:t>
            </a:r>
            <a:r>
              <a:rPr lang="es-CO" sz="3600" dirty="0">
                <a:solidFill>
                  <a:schemeClr val="accent1">
                    <a:lumMod val="50000"/>
                  </a:schemeClr>
                </a:solidFill>
                <a:latin typeface="+mn-lt"/>
              </a:rPr>
              <a:t> del </a:t>
            </a:r>
            <a:r>
              <a:rPr lang="es-CO" sz="3600" b="1" dirty="0">
                <a:solidFill>
                  <a:schemeClr val="accent1">
                    <a:lumMod val="50000"/>
                  </a:schemeClr>
                </a:solidFill>
                <a:latin typeface="+mn-lt"/>
              </a:rPr>
              <a:t>Sistema de Prevención y Control del Lavado de Activos y de la Financiación del Terrorismo </a:t>
            </a:r>
            <a:r>
              <a:rPr lang="es-CO" sz="3600" dirty="0">
                <a:solidFill>
                  <a:schemeClr val="accent1">
                    <a:lumMod val="50000"/>
                  </a:schemeClr>
                </a:solidFill>
                <a:latin typeface="+mn-lt"/>
              </a:rPr>
              <a:t>- SIPLAFT - en empresas del sector de juegos de suerte y azar autorizados por Coljuegos.</a:t>
            </a:r>
          </a:p>
        </p:txBody>
      </p:sp>
      <p:grpSp>
        <p:nvGrpSpPr>
          <p:cNvPr id="7" name="Grupo 10"/>
          <p:cNvGrpSpPr>
            <a:grpSpLocks/>
          </p:cNvGrpSpPr>
          <p:nvPr/>
        </p:nvGrpSpPr>
        <p:grpSpPr bwMode="auto">
          <a:xfrm>
            <a:off x="1753639" y="5803193"/>
            <a:ext cx="7864475" cy="5451475"/>
            <a:chOff x="413679" y="1994053"/>
            <a:chExt cx="2949763" cy="2044547"/>
          </a:xfrm>
        </p:grpSpPr>
        <p:sp>
          <p:nvSpPr>
            <p:cNvPr id="8" name="Rectángulo 7"/>
            <p:cNvSpPr/>
            <p:nvPr/>
          </p:nvSpPr>
          <p:spPr>
            <a:xfrm>
              <a:off x="735212" y="1994053"/>
              <a:ext cx="2628230" cy="100024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07000"/>
                </a:lnSpc>
                <a:spcBef>
                  <a:spcPts val="0"/>
                </a:spcBef>
                <a:spcAft>
                  <a:spcPts val="0"/>
                </a:spcAft>
                <a:defRPr/>
              </a:pPr>
              <a:r>
                <a:rPr lang="es-ES" sz="3200" b="1" dirty="0">
                  <a:solidFill>
                    <a:schemeClr val="accent1">
                      <a:lumMod val="50000"/>
                    </a:schemeClr>
                  </a:solidFill>
                  <a:latin typeface="+mj-lt"/>
                  <a:ea typeface="Calibri" panose="020F0502020204030204" pitchFamily="34" charset="0"/>
                  <a:cs typeface="Times New Roman" panose="02020603050405020304" pitchFamily="18" charset="0"/>
                </a:rPr>
                <a:t>Fase de Prevención</a:t>
              </a:r>
            </a:p>
            <a:p>
              <a:pPr algn="just" eaLnBrk="1" fontAlgn="auto" hangingPunct="1">
                <a:lnSpc>
                  <a:spcPct val="107000"/>
                </a:lnSpc>
                <a:spcBef>
                  <a:spcPts val="0"/>
                </a:spcBef>
                <a:spcAft>
                  <a:spcPts val="0"/>
                </a:spcAft>
                <a:defRPr/>
              </a:pPr>
              <a:endParaRPr lang="es-ES" sz="400" b="1" u="sng" dirty="0">
                <a:solidFill>
                  <a:schemeClr val="accent1">
                    <a:lumMod val="50000"/>
                  </a:schemeClr>
                </a:solidFill>
                <a:latin typeface="+mj-lt"/>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0"/>
                </a:spcAft>
                <a:defRPr/>
              </a:pPr>
              <a:r>
                <a:rPr lang="es-ES" sz="2800" dirty="0">
                  <a:solidFill>
                    <a:schemeClr val="accent1">
                      <a:lumMod val="50000"/>
                    </a:schemeClr>
                  </a:solidFill>
                  <a:latin typeface="+mj-lt"/>
                  <a:ea typeface="Calibri" panose="020F0502020204030204" pitchFamily="34" charset="0"/>
                  <a:cs typeface="Times New Roman" panose="02020603050405020304" pitchFamily="18" charset="0"/>
                </a:rPr>
                <a:t>Prevenir que se introduzcan recursos provenientes de actividades relacionadas con LA/FT/FPADM</a:t>
              </a:r>
              <a:endParaRPr lang="es-CO" sz="2800" dirty="0">
                <a:solidFill>
                  <a:schemeClr val="accent1">
                    <a:lumMod val="50000"/>
                  </a:schemeClr>
                </a:solidFill>
                <a:latin typeface="+mj-lt"/>
                <a:ea typeface="Calibri" panose="020F0502020204030204" pitchFamily="34" charset="0"/>
                <a:cs typeface="Times New Roman" panose="02020603050405020304" pitchFamily="18" charset="0"/>
              </a:endParaRPr>
            </a:p>
          </p:txBody>
        </p:sp>
        <p:sp>
          <p:nvSpPr>
            <p:cNvPr id="9" name="Rectángulo 8"/>
            <p:cNvSpPr/>
            <p:nvPr/>
          </p:nvSpPr>
          <p:spPr>
            <a:xfrm>
              <a:off x="735212" y="3038356"/>
              <a:ext cx="2628230" cy="100024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07000"/>
                </a:lnSpc>
                <a:spcBef>
                  <a:spcPts val="0"/>
                </a:spcBef>
                <a:spcAft>
                  <a:spcPts val="0"/>
                </a:spcAft>
                <a:defRPr/>
              </a:pPr>
              <a:r>
                <a:rPr lang="es-ES" sz="3200" b="1" dirty="0">
                  <a:solidFill>
                    <a:schemeClr val="accent1">
                      <a:lumMod val="50000"/>
                    </a:schemeClr>
                  </a:solidFill>
                  <a:latin typeface="+mj-lt"/>
                  <a:ea typeface="Calibri" panose="020F0502020204030204" pitchFamily="34" charset="0"/>
                  <a:cs typeface="Times New Roman" panose="02020603050405020304" pitchFamily="18" charset="0"/>
                </a:rPr>
                <a:t>Fase de Control</a:t>
              </a:r>
              <a:endParaRPr lang="es-ES" sz="3200" dirty="0">
                <a:solidFill>
                  <a:schemeClr val="accent1">
                    <a:lumMod val="50000"/>
                  </a:schemeClr>
                </a:solidFill>
                <a:latin typeface="+mj-lt"/>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0"/>
                </a:spcAft>
                <a:defRPr/>
              </a:pPr>
              <a:endParaRPr lang="es-ES" sz="400" dirty="0">
                <a:solidFill>
                  <a:schemeClr val="accent1">
                    <a:lumMod val="50000"/>
                  </a:schemeClr>
                </a:solidFill>
                <a:latin typeface="+mj-lt"/>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0"/>
                </a:spcAft>
                <a:defRPr/>
              </a:pPr>
              <a:r>
                <a:rPr lang="es-ES" sz="2800" dirty="0">
                  <a:solidFill>
                    <a:schemeClr val="accent1">
                      <a:lumMod val="50000"/>
                    </a:schemeClr>
                  </a:solidFill>
                  <a:latin typeface="+mj-lt"/>
                  <a:ea typeface="Calibri" panose="020F0502020204030204" pitchFamily="34" charset="0"/>
                  <a:cs typeface="Times New Roman" panose="02020603050405020304" pitchFamily="18" charset="0"/>
                </a:rPr>
                <a:t>Detectar y reportar las operaciones que se pretendan realizar o se hayan realizado para intentar dar apariencia de legalidad a operaciones vinculadas a LA/FT/FPADM</a:t>
              </a:r>
              <a:endParaRPr lang="es-CO" sz="2800" dirty="0">
                <a:solidFill>
                  <a:schemeClr val="accent1">
                    <a:lumMod val="50000"/>
                  </a:schemeClr>
                </a:solidFill>
                <a:latin typeface="+mj-lt"/>
                <a:ea typeface="Calibri" panose="020F0502020204030204" pitchFamily="34" charset="0"/>
                <a:cs typeface="Times New Roman" panose="02020603050405020304" pitchFamily="18" charset="0"/>
              </a:endParaRPr>
            </a:p>
          </p:txBody>
        </p:sp>
        <p:sp>
          <p:nvSpPr>
            <p:cNvPr id="10" name="Content Placeholder 15"/>
            <p:cNvSpPr txBox="1">
              <a:spLocks/>
            </p:cNvSpPr>
            <p:nvPr/>
          </p:nvSpPr>
          <p:spPr>
            <a:xfrm>
              <a:off x="413679" y="1994053"/>
              <a:ext cx="289330" cy="2044547"/>
            </a:xfrm>
            <a:prstGeom prst="rect">
              <a:avLst/>
            </a:prstGeom>
            <a:solidFill>
              <a:schemeClr val="bg1">
                <a:lumMod val="95000"/>
              </a:schemeClr>
            </a:solidFill>
            <a:ln w="12700">
              <a:noFill/>
            </a:ln>
          </p:spPr>
          <p:txBody>
            <a:bodyPr vert="vert27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eaLnBrk="1" fontAlgn="auto" hangingPunct="1">
                <a:defRPr/>
              </a:pPr>
              <a:r>
                <a:rPr lang="en-US" sz="3600" b="1" dirty="0">
                  <a:solidFill>
                    <a:srgbClr val="3366CB"/>
                  </a:solidFill>
                  <a:latin typeface="+mj-lt"/>
                  <a:cs typeface="Calibri" panose="020F0502020204030204" pitchFamily="34" charset="0"/>
                </a:rPr>
                <a:t>Fases del SIPLAFT</a:t>
              </a:r>
            </a:p>
          </p:txBody>
        </p:sp>
      </p:grpSp>
      <p:grpSp>
        <p:nvGrpSpPr>
          <p:cNvPr id="11" name="Grupo 9"/>
          <p:cNvGrpSpPr>
            <a:grpSpLocks/>
          </p:cNvGrpSpPr>
          <p:nvPr/>
        </p:nvGrpSpPr>
        <p:grpSpPr bwMode="auto">
          <a:xfrm>
            <a:off x="10688954" y="4692807"/>
            <a:ext cx="10301288" cy="8180388"/>
            <a:chOff x="3884857" y="1866827"/>
            <a:chExt cx="3863169" cy="3067468"/>
          </a:xfrm>
        </p:grpSpPr>
        <p:grpSp>
          <p:nvGrpSpPr>
            <p:cNvPr id="12" name="Grupo 1"/>
            <p:cNvGrpSpPr>
              <a:grpSpLocks/>
            </p:cNvGrpSpPr>
            <p:nvPr/>
          </p:nvGrpSpPr>
          <p:grpSpPr bwMode="auto">
            <a:xfrm>
              <a:off x="3884857" y="1866827"/>
              <a:ext cx="3863169" cy="3067468"/>
              <a:chOff x="-45386" y="1788717"/>
              <a:chExt cx="3863169" cy="3202854"/>
            </a:xfrm>
          </p:grpSpPr>
          <p:sp>
            <p:nvSpPr>
              <p:cNvPr id="33" name="Rectángulo 32"/>
              <p:cNvSpPr/>
              <p:nvPr/>
            </p:nvSpPr>
            <p:spPr>
              <a:xfrm>
                <a:off x="-45386" y="1788717"/>
                <a:ext cx="1928310" cy="641441"/>
              </a:xfrm>
              <a:prstGeom prst="rect">
                <a:avLst/>
              </a:prstGeom>
              <a:solidFill>
                <a:schemeClr val="bg1">
                  <a:lumMod val="95000"/>
                </a:schemeClr>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4800"/>
              </a:p>
            </p:txBody>
          </p:sp>
          <p:sp>
            <p:nvSpPr>
              <p:cNvPr id="34" name="Rectángulo 33"/>
              <p:cNvSpPr/>
              <p:nvPr/>
            </p:nvSpPr>
            <p:spPr>
              <a:xfrm>
                <a:off x="1889473" y="1788717"/>
                <a:ext cx="1928310" cy="641441"/>
              </a:xfrm>
              <a:prstGeom prst="rect">
                <a:avLst/>
              </a:prstGeom>
              <a:solidFill>
                <a:schemeClr val="bg1">
                  <a:lumMod val="95000"/>
                </a:schemeClr>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4800"/>
              </a:p>
            </p:txBody>
          </p:sp>
          <p:sp>
            <p:nvSpPr>
              <p:cNvPr id="35" name="Rectángulo 34"/>
              <p:cNvSpPr/>
              <p:nvPr/>
            </p:nvSpPr>
            <p:spPr>
              <a:xfrm>
                <a:off x="-45386" y="2432023"/>
                <a:ext cx="1928310" cy="641441"/>
              </a:xfrm>
              <a:prstGeom prst="rect">
                <a:avLst/>
              </a:prstGeom>
              <a:solidFill>
                <a:schemeClr val="bg1">
                  <a:lumMod val="95000"/>
                </a:schemeClr>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4800"/>
              </a:p>
            </p:txBody>
          </p:sp>
          <p:sp>
            <p:nvSpPr>
              <p:cNvPr id="36" name="Rectángulo 35"/>
              <p:cNvSpPr/>
              <p:nvPr/>
            </p:nvSpPr>
            <p:spPr>
              <a:xfrm>
                <a:off x="1889473" y="2432023"/>
                <a:ext cx="1928310" cy="641441"/>
              </a:xfrm>
              <a:prstGeom prst="rect">
                <a:avLst/>
              </a:prstGeom>
              <a:solidFill>
                <a:schemeClr val="bg1">
                  <a:lumMod val="95000"/>
                </a:schemeClr>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4800"/>
              </a:p>
            </p:txBody>
          </p:sp>
          <p:sp>
            <p:nvSpPr>
              <p:cNvPr id="37" name="Rectángulo 36"/>
              <p:cNvSpPr/>
              <p:nvPr/>
            </p:nvSpPr>
            <p:spPr>
              <a:xfrm>
                <a:off x="-45386" y="3069734"/>
                <a:ext cx="1928310" cy="642062"/>
              </a:xfrm>
              <a:prstGeom prst="rect">
                <a:avLst/>
              </a:prstGeom>
              <a:solidFill>
                <a:schemeClr val="bg1">
                  <a:lumMod val="95000"/>
                </a:schemeClr>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4800"/>
              </a:p>
            </p:txBody>
          </p:sp>
          <p:sp>
            <p:nvSpPr>
              <p:cNvPr id="38" name="Rectángulo 37"/>
              <p:cNvSpPr/>
              <p:nvPr/>
            </p:nvSpPr>
            <p:spPr>
              <a:xfrm>
                <a:off x="1889473" y="3069734"/>
                <a:ext cx="1928310" cy="642062"/>
              </a:xfrm>
              <a:prstGeom prst="rect">
                <a:avLst/>
              </a:prstGeom>
              <a:solidFill>
                <a:schemeClr val="bg1">
                  <a:lumMod val="95000"/>
                </a:schemeClr>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4800"/>
              </a:p>
            </p:txBody>
          </p:sp>
          <p:sp>
            <p:nvSpPr>
              <p:cNvPr id="39" name="Rectángulo 38"/>
              <p:cNvSpPr/>
              <p:nvPr/>
            </p:nvSpPr>
            <p:spPr>
              <a:xfrm>
                <a:off x="-45386" y="3713662"/>
                <a:ext cx="1928310" cy="641441"/>
              </a:xfrm>
              <a:prstGeom prst="rect">
                <a:avLst/>
              </a:prstGeom>
              <a:solidFill>
                <a:schemeClr val="bg1">
                  <a:lumMod val="95000"/>
                </a:schemeClr>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4800"/>
              </a:p>
            </p:txBody>
          </p:sp>
          <p:sp>
            <p:nvSpPr>
              <p:cNvPr id="40" name="Rectángulo 39"/>
              <p:cNvSpPr/>
              <p:nvPr/>
            </p:nvSpPr>
            <p:spPr>
              <a:xfrm>
                <a:off x="1889473" y="3713662"/>
                <a:ext cx="1928310" cy="641441"/>
              </a:xfrm>
              <a:prstGeom prst="rect">
                <a:avLst/>
              </a:prstGeom>
              <a:solidFill>
                <a:schemeClr val="bg1">
                  <a:lumMod val="95000"/>
                </a:schemeClr>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4800"/>
              </a:p>
            </p:txBody>
          </p:sp>
          <p:sp>
            <p:nvSpPr>
              <p:cNvPr id="41" name="Rectángulo 40"/>
              <p:cNvSpPr/>
              <p:nvPr/>
            </p:nvSpPr>
            <p:spPr>
              <a:xfrm>
                <a:off x="-45386" y="4350130"/>
                <a:ext cx="1928310" cy="641441"/>
              </a:xfrm>
              <a:prstGeom prst="rect">
                <a:avLst/>
              </a:prstGeom>
              <a:solidFill>
                <a:schemeClr val="bg1">
                  <a:lumMod val="95000"/>
                </a:schemeClr>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4800"/>
              </a:p>
            </p:txBody>
          </p:sp>
          <p:sp>
            <p:nvSpPr>
              <p:cNvPr id="42" name="Rectángulo 41"/>
              <p:cNvSpPr/>
              <p:nvPr/>
            </p:nvSpPr>
            <p:spPr>
              <a:xfrm>
                <a:off x="1889473" y="4350130"/>
                <a:ext cx="1928310" cy="641441"/>
              </a:xfrm>
              <a:prstGeom prst="rect">
                <a:avLst/>
              </a:prstGeom>
              <a:solidFill>
                <a:schemeClr val="bg1">
                  <a:lumMod val="95000"/>
                </a:schemeClr>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4800"/>
              </a:p>
            </p:txBody>
          </p:sp>
        </p:grpSp>
        <p:sp>
          <p:nvSpPr>
            <p:cNvPr id="13" name="CuadroTexto 12"/>
            <p:cNvSpPr txBox="1"/>
            <p:nvPr/>
          </p:nvSpPr>
          <p:spPr>
            <a:xfrm>
              <a:off x="4248611" y="2003146"/>
              <a:ext cx="1531217" cy="342285"/>
            </a:xfrm>
            <a:prstGeom prst="rect">
              <a:avLst/>
            </a:prstGeom>
            <a:noFill/>
            <a:ln w="19050">
              <a:noFill/>
            </a:ln>
          </p:spPr>
          <p:txBody>
            <a:bodyPr>
              <a:spAutoFit/>
            </a:bodyPr>
            <a:lstStyle/>
            <a:p>
              <a:pPr eaLnBrk="1" fontAlgn="auto" hangingPunct="1">
                <a:spcBef>
                  <a:spcPts val="0"/>
                </a:spcBef>
                <a:spcAft>
                  <a:spcPts val="0"/>
                </a:spcAft>
                <a:defRPr/>
              </a:pPr>
              <a:r>
                <a:rPr lang="es-ES" sz="2667" dirty="0">
                  <a:solidFill>
                    <a:schemeClr val="accent1">
                      <a:lumMod val="50000"/>
                    </a:schemeClr>
                  </a:solidFill>
                  <a:latin typeface="+mj-lt"/>
                  <a:cs typeface="Calibri" panose="020F0502020204030204" pitchFamily="34" charset="0"/>
                </a:rPr>
                <a:t>Designar un Oficial de Cumplimiento.</a:t>
              </a:r>
              <a:endParaRPr lang="es-CO" sz="2667" dirty="0">
                <a:solidFill>
                  <a:schemeClr val="accent1">
                    <a:lumMod val="50000"/>
                  </a:schemeClr>
                </a:solidFill>
                <a:latin typeface="+mj-lt"/>
                <a:cs typeface="Calibri" panose="020F0502020204030204" pitchFamily="34" charset="0"/>
              </a:endParaRPr>
            </a:p>
          </p:txBody>
        </p:sp>
        <p:sp>
          <p:nvSpPr>
            <p:cNvPr id="14" name="CuadroTexto 13"/>
            <p:cNvSpPr txBox="1"/>
            <p:nvPr/>
          </p:nvSpPr>
          <p:spPr>
            <a:xfrm>
              <a:off x="4248611" y="2594257"/>
              <a:ext cx="1531217" cy="342285"/>
            </a:xfrm>
            <a:prstGeom prst="rect">
              <a:avLst/>
            </a:prstGeom>
            <a:noFill/>
            <a:ln w="19050">
              <a:noFill/>
            </a:ln>
          </p:spPr>
          <p:txBody>
            <a:bodyPr>
              <a:spAutoFit/>
            </a:bodyPr>
            <a:lstStyle/>
            <a:p>
              <a:pPr eaLnBrk="1" fontAlgn="auto" hangingPunct="1">
                <a:spcBef>
                  <a:spcPts val="0"/>
                </a:spcBef>
                <a:spcAft>
                  <a:spcPts val="0"/>
                </a:spcAft>
                <a:defRPr/>
              </a:pPr>
              <a:r>
                <a:rPr lang="es-ES" sz="2667" dirty="0">
                  <a:solidFill>
                    <a:schemeClr val="accent1">
                      <a:lumMod val="50000"/>
                    </a:schemeClr>
                  </a:solidFill>
                  <a:latin typeface="+mj-lt"/>
                  <a:cs typeface="Calibri" panose="020F0502020204030204" pitchFamily="34" charset="0"/>
                </a:rPr>
                <a:t>identificar cliente y debida diligencia de contraparte.</a:t>
              </a:r>
              <a:endParaRPr lang="es-CO" sz="2667" dirty="0">
                <a:solidFill>
                  <a:schemeClr val="accent1">
                    <a:lumMod val="50000"/>
                  </a:schemeClr>
                </a:solidFill>
                <a:latin typeface="+mj-lt"/>
                <a:cs typeface="Calibri" panose="020F0502020204030204" pitchFamily="34" charset="0"/>
              </a:endParaRPr>
            </a:p>
          </p:txBody>
        </p:sp>
        <p:sp>
          <p:nvSpPr>
            <p:cNvPr id="15" name="CuadroTexto 14"/>
            <p:cNvSpPr txBox="1"/>
            <p:nvPr/>
          </p:nvSpPr>
          <p:spPr>
            <a:xfrm>
              <a:off x="4248611" y="3195488"/>
              <a:ext cx="1531217" cy="342285"/>
            </a:xfrm>
            <a:prstGeom prst="rect">
              <a:avLst/>
            </a:prstGeom>
            <a:noFill/>
            <a:ln w="19050">
              <a:noFill/>
            </a:ln>
          </p:spPr>
          <p:txBody>
            <a:bodyPr>
              <a:spAutoFit/>
            </a:bodyPr>
            <a:lstStyle/>
            <a:p>
              <a:pPr eaLnBrk="1" fontAlgn="auto" hangingPunct="1">
                <a:spcBef>
                  <a:spcPts val="0"/>
                </a:spcBef>
                <a:spcAft>
                  <a:spcPts val="0"/>
                </a:spcAft>
                <a:defRPr/>
              </a:pPr>
              <a:r>
                <a:rPr lang="es-ES" sz="2667" dirty="0">
                  <a:solidFill>
                    <a:schemeClr val="accent1">
                      <a:lumMod val="50000"/>
                    </a:schemeClr>
                  </a:solidFill>
                  <a:latin typeface="+mj-lt"/>
                  <a:cs typeface="Calibri" panose="020F0502020204030204" pitchFamily="34" charset="0"/>
                </a:rPr>
                <a:t>Diseñar un Código de conducta.</a:t>
              </a:r>
              <a:endParaRPr lang="es-CO" sz="2667" dirty="0">
                <a:solidFill>
                  <a:schemeClr val="accent1">
                    <a:lumMod val="50000"/>
                  </a:schemeClr>
                </a:solidFill>
                <a:latin typeface="+mj-lt"/>
                <a:cs typeface="Calibri" panose="020F0502020204030204" pitchFamily="34" charset="0"/>
              </a:endParaRPr>
            </a:p>
          </p:txBody>
        </p:sp>
        <p:sp>
          <p:nvSpPr>
            <p:cNvPr id="16" name="CuadroTexto 15"/>
            <p:cNvSpPr txBox="1"/>
            <p:nvPr/>
          </p:nvSpPr>
          <p:spPr>
            <a:xfrm>
              <a:off x="4248611" y="3759811"/>
              <a:ext cx="1531217" cy="496462"/>
            </a:xfrm>
            <a:prstGeom prst="rect">
              <a:avLst/>
            </a:prstGeom>
            <a:noFill/>
            <a:ln w="19050">
              <a:noFill/>
            </a:ln>
          </p:spPr>
          <p:txBody>
            <a:bodyPr>
              <a:spAutoFit/>
            </a:bodyPr>
            <a:lstStyle/>
            <a:p>
              <a:pPr eaLnBrk="1" fontAlgn="auto" hangingPunct="1">
                <a:spcBef>
                  <a:spcPts val="0"/>
                </a:spcBef>
                <a:spcAft>
                  <a:spcPts val="0"/>
                </a:spcAft>
                <a:defRPr/>
              </a:pPr>
              <a:r>
                <a:rPr lang="es-ES" sz="2667" dirty="0">
                  <a:solidFill>
                    <a:schemeClr val="accent1">
                      <a:lumMod val="50000"/>
                    </a:schemeClr>
                  </a:solidFill>
                  <a:latin typeface="+mj-lt"/>
                  <a:cs typeface="Calibri" panose="020F0502020204030204" pitchFamily="34" charset="0"/>
                </a:rPr>
                <a:t>Manuel de Procedimientos para cumplimiento de las políticas.</a:t>
              </a:r>
              <a:endParaRPr lang="es-CO" sz="2667" dirty="0">
                <a:solidFill>
                  <a:schemeClr val="accent1">
                    <a:lumMod val="50000"/>
                  </a:schemeClr>
                </a:solidFill>
                <a:latin typeface="+mj-lt"/>
                <a:cs typeface="Calibri" panose="020F0502020204030204" pitchFamily="34" charset="0"/>
              </a:endParaRPr>
            </a:p>
          </p:txBody>
        </p:sp>
        <p:sp>
          <p:nvSpPr>
            <p:cNvPr id="17" name="CuadroTexto 16"/>
            <p:cNvSpPr txBox="1"/>
            <p:nvPr/>
          </p:nvSpPr>
          <p:spPr>
            <a:xfrm>
              <a:off x="4248611" y="4381346"/>
              <a:ext cx="1531217" cy="496333"/>
            </a:xfrm>
            <a:prstGeom prst="rect">
              <a:avLst/>
            </a:prstGeom>
            <a:noFill/>
            <a:ln w="19050">
              <a:noFill/>
            </a:ln>
          </p:spPr>
          <p:txBody>
            <a:bodyPr>
              <a:spAutoFit/>
            </a:bodyPr>
            <a:lstStyle/>
            <a:p>
              <a:pPr>
                <a:defRPr/>
              </a:pPr>
              <a:r>
                <a:rPr lang="es-ES" sz="2667" dirty="0">
                  <a:solidFill>
                    <a:schemeClr val="accent1">
                      <a:lumMod val="50000"/>
                    </a:schemeClr>
                  </a:solidFill>
                  <a:cs typeface="Calibri" panose="020F0502020204030204" pitchFamily="34" charset="0"/>
                </a:rPr>
                <a:t>Organizar archivo para adecuada conservación y reserva documental.</a:t>
              </a:r>
              <a:endParaRPr lang="es-CO" sz="2667" dirty="0">
                <a:solidFill>
                  <a:schemeClr val="accent1">
                    <a:lumMod val="50000"/>
                  </a:schemeClr>
                </a:solidFill>
                <a:cs typeface="Calibri" panose="020F0502020204030204" pitchFamily="34" charset="0"/>
              </a:endParaRPr>
            </a:p>
          </p:txBody>
        </p:sp>
        <p:sp>
          <p:nvSpPr>
            <p:cNvPr id="18" name="CuadroTexto 17"/>
            <p:cNvSpPr txBox="1"/>
            <p:nvPr/>
          </p:nvSpPr>
          <p:spPr>
            <a:xfrm>
              <a:off x="6194781" y="1987669"/>
              <a:ext cx="1531813" cy="342430"/>
            </a:xfrm>
            <a:prstGeom prst="rect">
              <a:avLst/>
            </a:prstGeom>
            <a:noFill/>
            <a:ln w="19050">
              <a:noFill/>
            </a:ln>
          </p:spPr>
          <p:txBody>
            <a:bodyPr>
              <a:spAutoFit/>
            </a:bodyPr>
            <a:lstStyle/>
            <a:p>
              <a:pPr eaLnBrk="1" fontAlgn="auto" hangingPunct="1">
                <a:spcBef>
                  <a:spcPts val="0"/>
                </a:spcBef>
                <a:spcAft>
                  <a:spcPts val="0"/>
                </a:spcAft>
                <a:defRPr/>
              </a:pPr>
              <a:r>
                <a:rPr lang="es-ES" sz="2667" dirty="0">
                  <a:solidFill>
                    <a:schemeClr val="accent1">
                      <a:lumMod val="50000"/>
                    </a:schemeClr>
                  </a:solidFill>
                  <a:latin typeface="+mj-lt"/>
                  <a:cs typeface="Calibri" panose="020F0502020204030204" pitchFamily="34" charset="0"/>
                </a:rPr>
                <a:t>Realizar reportes según límites definidos.</a:t>
              </a:r>
              <a:endParaRPr lang="es-CO" sz="2667" dirty="0">
                <a:solidFill>
                  <a:schemeClr val="accent1">
                    <a:lumMod val="50000"/>
                  </a:schemeClr>
                </a:solidFill>
                <a:latin typeface="+mj-lt"/>
                <a:cs typeface="Calibri" panose="020F0502020204030204" pitchFamily="34" charset="0"/>
              </a:endParaRPr>
            </a:p>
          </p:txBody>
        </p:sp>
        <p:sp>
          <p:nvSpPr>
            <p:cNvPr id="19" name="CuadroTexto 18"/>
            <p:cNvSpPr txBox="1"/>
            <p:nvPr/>
          </p:nvSpPr>
          <p:spPr>
            <a:xfrm>
              <a:off x="6194781" y="2606546"/>
              <a:ext cx="1531813" cy="342880"/>
            </a:xfrm>
            <a:prstGeom prst="rect">
              <a:avLst/>
            </a:prstGeom>
            <a:noFill/>
            <a:ln w="19050">
              <a:noFill/>
            </a:ln>
          </p:spPr>
          <p:txBody>
            <a:bodyPr>
              <a:spAutoFit/>
            </a:bodyPr>
            <a:lstStyle/>
            <a:p>
              <a:pPr eaLnBrk="1" fontAlgn="auto" hangingPunct="1">
                <a:spcBef>
                  <a:spcPts val="0"/>
                </a:spcBef>
                <a:spcAft>
                  <a:spcPts val="0"/>
                </a:spcAft>
                <a:defRPr/>
              </a:pPr>
              <a:r>
                <a:rPr lang="es-ES" sz="2667" dirty="0">
                  <a:solidFill>
                    <a:schemeClr val="accent1">
                      <a:lumMod val="50000"/>
                    </a:schemeClr>
                  </a:solidFill>
                  <a:latin typeface="+mj-lt"/>
                  <a:cs typeface="Calibri" panose="020F0502020204030204" pitchFamily="34" charset="0"/>
                </a:rPr>
                <a:t>Observar señales de alerta para reportes ROS a la UIAF.</a:t>
              </a:r>
              <a:endParaRPr lang="es-CO" sz="2667" dirty="0">
                <a:solidFill>
                  <a:schemeClr val="accent1">
                    <a:lumMod val="50000"/>
                  </a:schemeClr>
                </a:solidFill>
                <a:latin typeface="+mj-lt"/>
                <a:cs typeface="Calibri" panose="020F0502020204030204" pitchFamily="34" charset="0"/>
              </a:endParaRPr>
            </a:p>
          </p:txBody>
        </p:sp>
        <p:sp>
          <p:nvSpPr>
            <p:cNvPr id="20" name="CuadroTexto 19"/>
            <p:cNvSpPr txBox="1"/>
            <p:nvPr/>
          </p:nvSpPr>
          <p:spPr>
            <a:xfrm>
              <a:off x="6194781" y="3136555"/>
              <a:ext cx="1531813" cy="496462"/>
            </a:xfrm>
            <a:prstGeom prst="rect">
              <a:avLst/>
            </a:prstGeom>
            <a:noFill/>
            <a:ln w="19050">
              <a:noFill/>
            </a:ln>
          </p:spPr>
          <p:txBody>
            <a:bodyPr>
              <a:spAutoFit/>
            </a:bodyPr>
            <a:lstStyle/>
            <a:p>
              <a:pPr eaLnBrk="1" fontAlgn="auto" hangingPunct="1">
                <a:spcBef>
                  <a:spcPts val="0"/>
                </a:spcBef>
                <a:spcAft>
                  <a:spcPts val="0"/>
                </a:spcAft>
                <a:defRPr/>
              </a:pPr>
              <a:r>
                <a:rPr lang="es-ES" sz="2667" dirty="0">
                  <a:solidFill>
                    <a:schemeClr val="accent1">
                      <a:lumMod val="50000"/>
                    </a:schemeClr>
                  </a:solidFill>
                  <a:latin typeface="+mj-lt"/>
                  <a:cs typeface="Calibri" panose="020F0502020204030204" pitchFamily="34" charset="0"/>
                </a:rPr>
                <a:t>Establecer una infraestructura tecnológica mínima.</a:t>
              </a:r>
              <a:endParaRPr lang="es-CO" sz="2667" dirty="0">
                <a:solidFill>
                  <a:schemeClr val="accent1">
                    <a:lumMod val="50000"/>
                  </a:schemeClr>
                </a:solidFill>
                <a:latin typeface="+mj-lt"/>
                <a:cs typeface="Calibri" panose="020F0502020204030204" pitchFamily="34" charset="0"/>
              </a:endParaRPr>
            </a:p>
          </p:txBody>
        </p:sp>
        <p:sp>
          <p:nvSpPr>
            <p:cNvPr id="21" name="CuadroTexto 20"/>
            <p:cNvSpPr txBox="1"/>
            <p:nvPr/>
          </p:nvSpPr>
          <p:spPr>
            <a:xfrm>
              <a:off x="6194781" y="3721713"/>
              <a:ext cx="1531813" cy="496462"/>
            </a:xfrm>
            <a:prstGeom prst="rect">
              <a:avLst/>
            </a:prstGeom>
            <a:noFill/>
            <a:ln w="19050">
              <a:noFill/>
            </a:ln>
          </p:spPr>
          <p:txBody>
            <a:bodyPr>
              <a:spAutoFit/>
            </a:bodyPr>
            <a:lstStyle/>
            <a:p>
              <a:pPr eaLnBrk="1" fontAlgn="auto" hangingPunct="1">
                <a:spcBef>
                  <a:spcPts val="0"/>
                </a:spcBef>
                <a:spcAft>
                  <a:spcPts val="0"/>
                </a:spcAft>
                <a:defRPr/>
              </a:pPr>
              <a:r>
                <a:rPr lang="es-ES" sz="2667" dirty="0">
                  <a:solidFill>
                    <a:schemeClr val="accent1">
                      <a:lumMod val="50000"/>
                    </a:schemeClr>
                  </a:solidFill>
                  <a:latin typeface="+mj-lt"/>
                  <a:cs typeface="Calibri" panose="020F0502020204030204" pitchFamily="34" charset="0"/>
                </a:rPr>
                <a:t>Ejecutar programas de capacitación a empleados y directivos.</a:t>
              </a:r>
              <a:endParaRPr lang="es-CO" sz="2667" dirty="0">
                <a:solidFill>
                  <a:schemeClr val="accent1">
                    <a:lumMod val="50000"/>
                  </a:schemeClr>
                </a:solidFill>
                <a:latin typeface="+mj-lt"/>
                <a:cs typeface="Calibri" panose="020F0502020204030204" pitchFamily="34" charset="0"/>
              </a:endParaRPr>
            </a:p>
          </p:txBody>
        </p:sp>
        <p:sp>
          <p:nvSpPr>
            <p:cNvPr id="22" name="CuadroTexto 21"/>
            <p:cNvSpPr txBox="1"/>
            <p:nvPr/>
          </p:nvSpPr>
          <p:spPr>
            <a:xfrm>
              <a:off x="6194781" y="4385962"/>
              <a:ext cx="1531813" cy="496333"/>
            </a:xfrm>
            <a:prstGeom prst="rect">
              <a:avLst/>
            </a:prstGeom>
            <a:noFill/>
            <a:ln w="19050">
              <a:noFill/>
            </a:ln>
          </p:spPr>
          <p:txBody>
            <a:bodyPr>
              <a:spAutoFit/>
            </a:bodyPr>
            <a:lstStyle/>
            <a:p>
              <a:pPr eaLnBrk="1" fontAlgn="auto" hangingPunct="1">
                <a:spcBef>
                  <a:spcPts val="0"/>
                </a:spcBef>
                <a:spcAft>
                  <a:spcPts val="0"/>
                </a:spcAft>
                <a:defRPr/>
              </a:pPr>
              <a:r>
                <a:rPr lang="es-ES" sz="2667" dirty="0">
                  <a:solidFill>
                    <a:schemeClr val="accent1">
                      <a:lumMod val="50000"/>
                    </a:schemeClr>
                  </a:solidFill>
                  <a:latin typeface="+mj-lt"/>
                  <a:cs typeface="Calibri" panose="020F0502020204030204" pitchFamily="34" charset="0"/>
                </a:rPr>
                <a:t>No pagar premios a quienes estén en listas y denunciar ante FGN</a:t>
              </a:r>
              <a:endParaRPr lang="es-CO" sz="2667" dirty="0">
                <a:solidFill>
                  <a:schemeClr val="accent1">
                    <a:lumMod val="50000"/>
                  </a:schemeClr>
                </a:solidFill>
                <a:latin typeface="+mj-lt"/>
                <a:cs typeface="Calibri" panose="020F0502020204030204" pitchFamily="34" charset="0"/>
              </a:endParaRPr>
            </a:p>
          </p:txBody>
        </p:sp>
        <p:sp>
          <p:nvSpPr>
            <p:cNvPr id="23" name="Rectángulo 22"/>
            <p:cNvSpPr/>
            <p:nvPr/>
          </p:nvSpPr>
          <p:spPr>
            <a:xfrm>
              <a:off x="3988446" y="2001360"/>
              <a:ext cx="198844" cy="342285"/>
            </a:xfrm>
            <a:prstGeom prst="rect">
              <a:avLst/>
            </a:prstGeom>
          </p:spPr>
          <p:txBody>
            <a:bodyPr wrap="none">
              <a:spAutoFit/>
            </a:bodyPr>
            <a:lstStyle/>
            <a:p>
              <a:pPr algn="r" eaLnBrk="1" fontAlgn="auto" hangingPunct="1">
                <a:spcBef>
                  <a:spcPts val="0"/>
                </a:spcBef>
                <a:spcAft>
                  <a:spcPts val="0"/>
                </a:spcAft>
                <a:defRPr/>
              </a:pPr>
              <a:r>
                <a:rPr lang="es-ES" sz="5333" b="1" dirty="0">
                  <a:solidFill>
                    <a:srgbClr val="3366CB"/>
                  </a:solidFill>
                  <a:cs typeface="Calibri" panose="020F0502020204030204" pitchFamily="34" charset="0"/>
                </a:rPr>
                <a:t>1</a:t>
              </a:r>
            </a:p>
          </p:txBody>
        </p:sp>
        <p:sp>
          <p:nvSpPr>
            <p:cNvPr id="24" name="Rectángulo 23"/>
            <p:cNvSpPr/>
            <p:nvPr/>
          </p:nvSpPr>
          <p:spPr>
            <a:xfrm>
              <a:off x="5929259" y="2001360"/>
              <a:ext cx="198844" cy="342285"/>
            </a:xfrm>
            <a:prstGeom prst="rect">
              <a:avLst/>
            </a:prstGeom>
          </p:spPr>
          <p:txBody>
            <a:bodyPr wrap="none">
              <a:spAutoFit/>
            </a:bodyPr>
            <a:lstStyle/>
            <a:p>
              <a:pPr algn="r" eaLnBrk="1" fontAlgn="auto" hangingPunct="1">
                <a:spcBef>
                  <a:spcPts val="0"/>
                </a:spcBef>
                <a:spcAft>
                  <a:spcPts val="0"/>
                </a:spcAft>
                <a:defRPr/>
              </a:pPr>
              <a:r>
                <a:rPr lang="es-ES" sz="5333" b="1" dirty="0">
                  <a:solidFill>
                    <a:srgbClr val="3366CB"/>
                  </a:solidFill>
                  <a:cs typeface="Calibri" panose="020F0502020204030204" pitchFamily="34" charset="0"/>
                </a:rPr>
                <a:t>2</a:t>
              </a:r>
            </a:p>
          </p:txBody>
        </p:sp>
        <p:sp>
          <p:nvSpPr>
            <p:cNvPr id="25" name="Rectángulo 24"/>
            <p:cNvSpPr/>
            <p:nvPr/>
          </p:nvSpPr>
          <p:spPr>
            <a:xfrm>
              <a:off x="3988446" y="2590090"/>
              <a:ext cx="198844" cy="342285"/>
            </a:xfrm>
            <a:prstGeom prst="rect">
              <a:avLst/>
            </a:prstGeom>
          </p:spPr>
          <p:txBody>
            <a:bodyPr wrap="none">
              <a:spAutoFit/>
            </a:bodyPr>
            <a:lstStyle/>
            <a:p>
              <a:pPr algn="r" eaLnBrk="1" fontAlgn="auto" hangingPunct="1">
                <a:spcBef>
                  <a:spcPts val="0"/>
                </a:spcBef>
                <a:spcAft>
                  <a:spcPts val="0"/>
                </a:spcAft>
                <a:defRPr/>
              </a:pPr>
              <a:r>
                <a:rPr lang="es-ES" sz="5333" b="1" dirty="0">
                  <a:solidFill>
                    <a:srgbClr val="3366CB"/>
                  </a:solidFill>
                  <a:cs typeface="Calibri" panose="020F0502020204030204" pitchFamily="34" charset="0"/>
                </a:rPr>
                <a:t>3</a:t>
              </a:r>
            </a:p>
          </p:txBody>
        </p:sp>
        <p:sp>
          <p:nvSpPr>
            <p:cNvPr id="26" name="Rectángulo 25"/>
            <p:cNvSpPr/>
            <p:nvPr/>
          </p:nvSpPr>
          <p:spPr>
            <a:xfrm>
              <a:off x="5929259" y="2590090"/>
              <a:ext cx="198844" cy="342285"/>
            </a:xfrm>
            <a:prstGeom prst="rect">
              <a:avLst/>
            </a:prstGeom>
          </p:spPr>
          <p:txBody>
            <a:bodyPr wrap="none">
              <a:spAutoFit/>
            </a:bodyPr>
            <a:lstStyle/>
            <a:p>
              <a:pPr algn="r" eaLnBrk="1" fontAlgn="auto" hangingPunct="1">
                <a:spcBef>
                  <a:spcPts val="0"/>
                </a:spcBef>
                <a:spcAft>
                  <a:spcPts val="0"/>
                </a:spcAft>
                <a:defRPr/>
              </a:pPr>
              <a:r>
                <a:rPr lang="es-ES" sz="5333" b="1" dirty="0">
                  <a:solidFill>
                    <a:srgbClr val="3366CB"/>
                  </a:solidFill>
                  <a:cs typeface="Calibri" panose="020F0502020204030204" pitchFamily="34" charset="0"/>
                </a:rPr>
                <a:t>4</a:t>
              </a:r>
            </a:p>
          </p:txBody>
        </p:sp>
        <p:sp>
          <p:nvSpPr>
            <p:cNvPr id="27" name="Rectángulo 26"/>
            <p:cNvSpPr/>
            <p:nvPr/>
          </p:nvSpPr>
          <p:spPr>
            <a:xfrm>
              <a:off x="3988446" y="3193107"/>
              <a:ext cx="198844" cy="342285"/>
            </a:xfrm>
            <a:prstGeom prst="rect">
              <a:avLst/>
            </a:prstGeom>
          </p:spPr>
          <p:txBody>
            <a:bodyPr wrap="none">
              <a:spAutoFit/>
            </a:bodyPr>
            <a:lstStyle/>
            <a:p>
              <a:pPr algn="r" eaLnBrk="1" fontAlgn="auto" hangingPunct="1">
                <a:spcBef>
                  <a:spcPts val="0"/>
                </a:spcBef>
                <a:spcAft>
                  <a:spcPts val="0"/>
                </a:spcAft>
                <a:defRPr/>
              </a:pPr>
              <a:r>
                <a:rPr lang="es-ES" sz="5333" b="1" dirty="0">
                  <a:solidFill>
                    <a:srgbClr val="3366CB"/>
                  </a:solidFill>
                  <a:cs typeface="Calibri" panose="020F0502020204030204" pitchFamily="34" charset="0"/>
                </a:rPr>
                <a:t>5</a:t>
              </a:r>
            </a:p>
          </p:txBody>
        </p:sp>
        <p:sp>
          <p:nvSpPr>
            <p:cNvPr id="28" name="Rectángulo 27"/>
            <p:cNvSpPr/>
            <p:nvPr/>
          </p:nvSpPr>
          <p:spPr>
            <a:xfrm>
              <a:off x="5929259" y="3193107"/>
              <a:ext cx="198844" cy="342285"/>
            </a:xfrm>
            <a:prstGeom prst="rect">
              <a:avLst/>
            </a:prstGeom>
          </p:spPr>
          <p:txBody>
            <a:bodyPr wrap="none">
              <a:spAutoFit/>
            </a:bodyPr>
            <a:lstStyle/>
            <a:p>
              <a:pPr algn="r" eaLnBrk="1" fontAlgn="auto" hangingPunct="1">
                <a:spcBef>
                  <a:spcPts val="0"/>
                </a:spcBef>
                <a:spcAft>
                  <a:spcPts val="0"/>
                </a:spcAft>
                <a:defRPr/>
              </a:pPr>
              <a:r>
                <a:rPr lang="es-ES" sz="5333" b="1" dirty="0">
                  <a:solidFill>
                    <a:srgbClr val="3366CB"/>
                  </a:solidFill>
                  <a:cs typeface="Calibri" panose="020F0502020204030204" pitchFamily="34" charset="0"/>
                </a:rPr>
                <a:t>6</a:t>
              </a:r>
            </a:p>
          </p:txBody>
        </p:sp>
        <p:sp>
          <p:nvSpPr>
            <p:cNvPr id="29" name="Rectángulo 28"/>
            <p:cNvSpPr/>
            <p:nvPr/>
          </p:nvSpPr>
          <p:spPr>
            <a:xfrm>
              <a:off x="3988446" y="3791956"/>
              <a:ext cx="198844" cy="342285"/>
            </a:xfrm>
            <a:prstGeom prst="rect">
              <a:avLst/>
            </a:prstGeom>
          </p:spPr>
          <p:txBody>
            <a:bodyPr wrap="none">
              <a:spAutoFit/>
            </a:bodyPr>
            <a:lstStyle/>
            <a:p>
              <a:pPr algn="r" eaLnBrk="1" fontAlgn="auto" hangingPunct="1">
                <a:spcBef>
                  <a:spcPts val="0"/>
                </a:spcBef>
                <a:spcAft>
                  <a:spcPts val="0"/>
                </a:spcAft>
                <a:defRPr/>
              </a:pPr>
              <a:r>
                <a:rPr lang="es-ES" sz="5333" b="1" dirty="0">
                  <a:solidFill>
                    <a:srgbClr val="3366CB"/>
                  </a:solidFill>
                  <a:cs typeface="Calibri" panose="020F0502020204030204" pitchFamily="34" charset="0"/>
                </a:rPr>
                <a:t>7</a:t>
              </a:r>
            </a:p>
          </p:txBody>
        </p:sp>
        <p:sp>
          <p:nvSpPr>
            <p:cNvPr id="30" name="Rectángulo 29"/>
            <p:cNvSpPr/>
            <p:nvPr/>
          </p:nvSpPr>
          <p:spPr>
            <a:xfrm>
              <a:off x="5929259" y="3791956"/>
              <a:ext cx="198844" cy="342285"/>
            </a:xfrm>
            <a:prstGeom prst="rect">
              <a:avLst/>
            </a:prstGeom>
          </p:spPr>
          <p:txBody>
            <a:bodyPr wrap="none">
              <a:spAutoFit/>
            </a:bodyPr>
            <a:lstStyle/>
            <a:p>
              <a:pPr algn="r" eaLnBrk="1" fontAlgn="auto" hangingPunct="1">
                <a:spcBef>
                  <a:spcPts val="0"/>
                </a:spcBef>
                <a:spcAft>
                  <a:spcPts val="0"/>
                </a:spcAft>
                <a:defRPr/>
              </a:pPr>
              <a:r>
                <a:rPr lang="es-ES" sz="5333" b="1" dirty="0">
                  <a:solidFill>
                    <a:srgbClr val="3366CB"/>
                  </a:solidFill>
                  <a:cs typeface="Calibri" panose="020F0502020204030204" pitchFamily="34" charset="0"/>
                </a:rPr>
                <a:t>8</a:t>
              </a:r>
            </a:p>
          </p:txBody>
        </p:sp>
        <p:sp>
          <p:nvSpPr>
            <p:cNvPr id="31" name="Rectángulo 30"/>
            <p:cNvSpPr/>
            <p:nvPr/>
          </p:nvSpPr>
          <p:spPr>
            <a:xfrm>
              <a:off x="3988446" y="4393187"/>
              <a:ext cx="198844" cy="342285"/>
            </a:xfrm>
            <a:prstGeom prst="rect">
              <a:avLst/>
            </a:prstGeom>
          </p:spPr>
          <p:txBody>
            <a:bodyPr wrap="none">
              <a:spAutoFit/>
            </a:bodyPr>
            <a:lstStyle/>
            <a:p>
              <a:pPr algn="r" eaLnBrk="1" fontAlgn="auto" hangingPunct="1">
                <a:spcBef>
                  <a:spcPts val="0"/>
                </a:spcBef>
                <a:spcAft>
                  <a:spcPts val="0"/>
                </a:spcAft>
                <a:defRPr/>
              </a:pPr>
              <a:r>
                <a:rPr lang="es-ES" sz="5333" b="1" dirty="0">
                  <a:solidFill>
                    <a:srgbClr val="3366CB"/>
                  </a:solidFill>
                  <a:cs typeface="Calibri" panose="020F0502020204030204" pitchFamily="34" charset="0"/>
                </a:rPr>
                <a:t>9</a:t>
              </a:r>
            </a:p>
          </p:txBody>
        </p:sp>
        <p:sp>
          <p:nvSpPr>
            <p:cNvPr id="32" name="Rectángulo 31"/>
            <p:cNvSpPr/>
            <p:nvPr/>
          </p:nvSpPr>
          <p:spPr>
            <a:xfrm>
              <a:off x="5847101" y="4393187"/>
              <a:ext cx="328628" cy="342285"/>
            </a:xfrm>
            <a:prstGeom prst="rect">
              <a:avLst/>
            </a:prstGeom>
          </p:spPr>
          <p:txBody>
            <a:bodyPr wrap="none">
              <a:spAutoFit/>
            </a:bodyPr>
            <a:lstStyle/>
            <a:p>
              <a:pPr algn="r" eaLnBrk="1" fontAlgn="auto" hangingPunct="1">
                <a:spcBef>
                  <a:spcPts val="0"/>
                </a:spcBef>
                <a:spcAft>
                  <a:spcPts val="0"/>
                </a:spcAft>
                <a:defRPr/>
              </a:pPr>
              <a:r>
                <a:rPr lang="es-ES" sz="5333" b="1" dirty="0">
                  <a:solidFill>
                    <a:srgbClr val="3366CB"/>
                  </a:solidFill>
                  <a:cs typeface="Calibri" panose="020F0502020204030204" pitchFamily="34" charset="0"/>
                </a:rPr>
                <a:t>10</a:t>
              </a:r>
            </a:p>
          </p:txBody>
        </p:sp>
      </p:grpSp>
      <p:pic>
        <p:nvPicPr>
          <p:cNvPr id="44" name="Imagen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423352" y="660128"/>
            <a:ext cx="3499566" cy="81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094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p:cNvPicPr>
            <a:picLocks noChangeAspect="1"/>
          </p:cNvPicPr>
          <p:nvPr/>
        </p:nvPicPr>
        <p:blipFill rotWithShape="1">
          <a:blip r:embed="rId2"/>
          <a:srcRect l="8485" t="7829" r="4626"/>
          <a:stretch/>
        </p:blipFill>
        <p:spPr>
          <a:xfrm>
            <a:off x="9967534" y="4246889"/>
            <a:ext cx="5707733" cy="5504291"/>
          </a:xfrm>
          <a:prstGeom prst="rect">
            <a:avLst/>
          </a:prstGeom>
        </p:spPr>
      </p:pic>
      <p:pic>
        <p:nvPicPr>
          <p:cNvPr id="27" name="Imagen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8410">
            <a:off x="12844492" y="4218813"/>
            <a:ext cx="1970881" cy="2313641"/>
          </a:xfrm>
          <a:prstGeom prst="rect">
            <a:avLst/>
          </a:prstGeom>
        </p:spPr>
      </p:pic>
      <p:sp>
        <p:nvSpPr>
          <p:cNvPr id="2" name="object 302"/>
          <p:cNvSpPr/>
          <p:nvPr/>
        </p:nvSpPr>
        <p:spPr>
          <a:xfrm>
            <a:off x="-11113" y="0"/>
            <a:ext cx="24382413" cy="1919288"/>
          </a:xfrm>
          <a:custGeom>
            <a:avLst/>
            <a:gdLst/>
            <a:ahLst/>
            <a:cxnLst/>
            <a:rect l="l" t="t" r="r" b="b"/>
            <a:pathLst>
              <a:path w="9144000" h="720725">
                <a:moveTo>
                  <a:pt x="9144000" y="720559"/>
                </a:moveTo>
                <a:lnTo>
                  <a:pt x="0" y="720559"/>
                </a:lnTo>
                <a:lnTo>
                  <a:pt x="0" y="0"/>
                </a:lnTo>
                <a:lnTo>
                  <a:pt x="9144000" y="0"/>
                </a:lnTo>
                <a:lnTo>
                  <a:pt x="9144000" y="720559"/>
                </a:lnTo>
                <a:close/>
              </a:path>
            </a:pathLst>
          </a:custGeom>
          <a:solidFill>
            <a:srgbClr val="3366CB"/>
          </a:solidFill>
        </p:spPr>
        <p:txBody>
          <a:bodyPr lIns="0" tIns="0" rIns="0" bIns="0"/>
          <a:lstStyle/>
          <a:p>
            <a:pPr eaLnBrk="1" fontAlgn="auto" hangingPunct="1">
              <a:spcBef>
                <a:spcPts val="0"/>
              </a:spcBef>
              <a:spcAft>
                <a:spcPts val="0"/>
              </a:spcAft>
              <a:defRPr/>
            </a:pPr>
            <a:endParaRPr sz="4794" dirty="0">
              <a:latin typeface="+mn-lt"/>
            </a:endParaRPr>
          </a:p>
        </p:txBody>
      </p:sp>
      <p:sp>
        <p:nvSpPr>
          <p:cNvPr id="3" name="Rectángulo 2"/>
          <p:cNvSpPr/>
          <p:nvPr/>
        </p:nvSpPr>
        <p:spPr>
          <a:xfrm>
            <a:off x="7737475" y="595044"/>
            <a:ext cx="10055766" cy="769441"/>
          </a:xfrm>
          <a:prstGeom prst="rect">
            <a:avLst/>
          </a:prstGeom>
        </p:spPr>
        <p:txBody>
          <a:bodyPr wrap="none">
            <a:spAutoFit/>
          </a:bodyPr>
          <a:lstStyle/>
          <a:p>
            <a:pPr eaLnBrk="1" fontAlgn="auto" hangingPunct="1">
              <a:spcBef>
                <a:spcPts val="0"/>
              </a:spcBef>
              <a:spcAft>
                <a:spcPts val="0"/>
              </a:spcAft>
              <a:defRPr/>
            </a:pPr>
            <a:r>
              <a:rPr lang="es-419" sz="4400" b="1" dirty="0">
                <a:solidFill>
                  <a:schemeClr val="bg1"/>
                </a:solidFill>
                <a:latin typeface="Arial Black" panose="020B0A04020102020204" pitchFamily="34" charset="0"/>
              </a:rPr>
              <a:t>SUPERVISIDADOS Y VIGILADOS</a:t>
            </a:r>
            <a:endParaRPr lang="es-CO" sz="4400" b="1" dirty="0">
              <a:solidFill>
                <a:schemeClr val="bg1"/>
              </a:solidFill>
              <a:latin typeface="Arial Black" panose="020B0A04020102020204" pitchFamily="34" charset="0"/>
            </a:endParaRPr>
          </a:p>
        </p:txBody>
      </p:sp>
      <p:sp>
        <p:nvSpPr>
          <p:cNvPr id="4" name="CuadroTexto 3"/>
          <p:cNvSpPr txBox="1"/>
          <p:nvPr/>
        </p:nvSpPr>
        <p:spPr>
          <a:xfrm>
            <a:off x="698690" y="4200419"/>
            <a:ext cx="9295692" cy="6247864"/>
          </a:xfrm>
          <a:prstGeom prst="rect">
            <a:avLst/>
          </a:prstGeom>
          <a:noFill/>
        </p:spPr>
        <p:txBody>
          <a:bodyPr wrap="square">
            <a:spAutoFit/>
          </a:bodyPr>
          <a:lstStyle/>
          <a:p>
            <a:pPr algn="ctr" eaLnBrk="1" fontAlgn="auto" hangingPunct="1">
              <a:spcBef>
                <a:spcPts val="0"/>
              </a:spcBef>
              <a:spcAft>
                <a:spcPts val="0"/>
              </a:spcAft>
              <a:defRPr/>
            </a:pPr>
            <a:r>
              <a:rPr lang="es-ES" sz="4000" dirty="0">
                <a:solidFill>
                  <a:schemeClr val="accent1">
                    <a:lumMod val="50000"/>
                  </a:schemeClr>
                </a:solidFill>
                <a:latin typeface="+mj-lt"/>
                <a:cs typeface="Calibri" panose="020F0502020204030204" pitchFamily="34" charset="0"/>
              </a:rPr>
              <a:t>Coljuegos en calidad de supervisor de los operadores del Sector de Juegos de Suerte y Azar, garantiza el cumplimiento de las normas, vigila y sanciona.</a:t>
            </a:r>
          </a:p>
          <a:p>
            <a:pPr algn="ctr" eaLnBrk="1" fontAlgn="auto" hangingPunct="1">
              <a:spcBef>
                <a:spcPts val="0"/>
              </a:spcBef>
              <a:spcAft>
                <a:spcPts val="0"/>
              </a:spcAft>
              <a:defRPr/>
            </a:pPr>
            <a:endParaRPr lang="es-ES" sz="4000" dirty="0">
              <a:solidFill>
                <a:schemeClr val="accent1">
                  <a:lumMod val="50000"/>
                </a:schemeClr>
              </a:solidFill>
              <a:latin typeface="+mj-lt"/>
              <a:cs typeface="Calibri" panose="020F0502020204030204" pitchFamily="34" charset="0"/>
            </a:endParaRPr>
          </a:p>
          <a:p>
            <a:pPr algn="ctr" eaLnBrk="1" fontAlgn="auto" hangingPunct="1">
              <a:spcBef>
                <a:spcPts val="0"/>
              </a:spcBef>
              <a:spcAft>
                <a:spcPts val="0"/>
              </a:spcAft>
              <a:defRPr/>
            </a:pPr>
            <a:r>
              <a:rPr lang="es-ES" sz="4000" dirty="0">
                <a:solidFill>
                  <a:schemeClr val="accent1">
                    <a:lumMod val="50000"/>
                  </a:schemeClr>
                </a:solidFill>
                <a:latin typeface="+mj-lt"/>
                <a:cs typeface="Calibri" panose="020F0502020204030204" pitchFamily="34" charset="0"/>
              </a:rPr>
              <a:t>Realiza inspecciones, visitas y requerimientos con el objeto de verificar el cumplimiento de las acciones de prevención y control de LA/FT/FPADM.</a:t>
            </a:r>
          </a:p>
          <a:p>
            <a:pPr algn="ctr" eaLnBrk="1" fontAlgn="auto" hangingPunct="1">
              <a:spcBef>
                <a:spcPts val="0"/>
              </a:spcBef>
              <a:spcAft>
                <a:spcPts val="0"/>
              </a:spcAft>
              <a:defRPr/>
            </a:pPr>
            <a:endParaRPr lang="es-ES" sz="4000" dirty="0">
              <a:latin typeface="+mj-lt"/>
              <a:cs typeface="Calibri" panose="020F0502020204030204" pitchFamily="34" charset="0"/>
            </a:endParaRPr>
          </a:p>
        </p:txBody>
      </p:sp>
      <p:sp>
        <p:nvSpPr>
          <p:cNvPr id="7" name="CuadroTexto 6"/>
          <p:cNvSpPr txBox="1"/>
          <p:nvPr/>
        </p:nvSpPr>
        <p:spPr bwMode="auto">
          <a:xfrm>
            <a:off x="11651743" y="10076109"/>
            <a:ext cx="2908299" cy="419099"/>
          </a:xfrm>
          <a:prstGeom prst="rect">
            <a:avLst/>
          </a:prstGeom>
          <a:noFill/>
        </p:spPr>
        <p:txBody>
          <a:bodyPr>
            <a:spAutoFit/>
          </a:bodyPr>
          <a:lstStyle/>
          <a:p>
            <a:pPr eaLnBrk="1" fontAlgn="auto" hangingPunct="1">
              <a:spcBef>
                <a:spcPts val="0"/>
              </a:spcBef>
              <a:spcAft>
                <a:spcPts val="0"/>
              </a:spcAft>
              <a:defRPr/>
            </a:pPr>
            <a:r>
              <a:rPr lang="es-ES" sz="2133" dirty="0">
                <a:solidFill>
                  <a:schemeClr val="tx1">
                    <a:lumMod val="50000"/>
                    <a:lumOff val="50000"/>
                  </a:schemeClr>
                </a:solidFill>
                <a:latin typeface="+mn-lt"/>
              </a:rPr>
              <a:t>Cierre año 2019</a:t>
            </a:r>
            <a:endParaRPr lang="es-CO" sz="2133" dirty="0">
              <a:solidFill>
                <a:schemeClr val="tx1">
                  <a:lumMod val="50000"/>
                  <a:lumOff val="50000"/>
                </a:schemeClr>
              </a:solidFill>
              <a:latin typeface="+mn-lt"/>
            </a:endParaRPr>
          </a:p>
        </p:txBody>
      </p:sp>
      <p:pic>
        <p:nvPicPr>
          <p:cNvPr id="14" name="Imagen 29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76511" y="11257209"/>
            <a:ext cx="3440112"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uadroTexto 18"/>
          <p:cNvSpPr txBox="1">
            <a:spLocks noChangeArrowheads="1"/>
          </p:cNvSpPr>
          <p:nvPr/>
        </p:nvSpPr>
        <p:spPr bwMode="auto">
          <a:xfrm>
            <a:off x="6801821" y="10858919"/>
            <a:ext cx="114061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CO" altLang="es-CO" sz="6000" b="1" dirty="0">
                <a:solidFill>
                  <a:srgbClr val="3366CB"/>
                </a:solidFill>
              </a:rPr>
              <a:t>408 </a:t>
            </a:r>
          </a:p>
          <a:p>
            <a:pPr algn="ctr" eaLnBrk="1" hangingPunct="1"/>
            <a:r>
              <a:rPr lang="es-CO" altLang="es-CO" sz="4000" dirty="0">
                <a:solidFill>
                  <a:srgbClr val="3366CB"/>
                </a:solidFill>
              </a:rPr>
              <a:t>Operadores Autorizados de </a:t>
            </a:r>
            <a:r>
              <a:rPr lang="es-ES" altLang="es-CO" sz="4000" dirty="0">
                <a:solidFill>
                  <a:srgbClr val="3366CB"/>
                </a:solidFill>
              </a:rPr>
              <a:t>Juegos de Suerte y Azar</a:t>
            </a:r>
            <a:endParaRPr lang="es-CO" altLang="es-CO" sz="4000" dirty="0">
              <a:solidFill>
                <a:srgbClr val="3366CB"/>
              </a:solidFill>
            </a:endParaRPr>
          </a:p>
        </p:txBody>
      </p:sp>
      <p:pic>
        <p:nvPicPr>
          <p:cNvPr id="20" name="Imagen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6920" y="485858"/>
            <a:ext cx="481806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423352" y="597066"/>
            <a:ext cx="3499566" cy="81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uadroTexto 21"/>
          <p:cNvSpPr txBox="1"/>
          <p:nvPr/>
        </p:nvSpPr>
        <p:spPr bwMode="auto">
          <a:xfrm>
            <a:off x="18376901" y="5226865"/>
            <a:ext cx="5994399" cy="4524315"/>
          </a:xfrm>
          <a:prstGeom prst="rect">
            <a:avLst/>
          </a:prstGeom>
          <a:noFill/>
        </p:spPr>
        <p:txBody>
          <a:bodyPr>
            <a:spAutoFit/>
          </a:bodyPr>
          <a:lstStyle/>
          <a:p>
            <a:pPr eaLnBrk="1" fontAlgn="auto" hangingPunct="1">
              <a:spcBef>
                <a:spcPts val="0"/>
              </a:spcBef>
              <a:spcAft>
                <a:spcPts val="0"/>
              </a:spcAft>
              <a:defRPr/>
            </a:pPr>
            <a:r>
              <a:rPr lang="es-ES" sz="2800" dirty="0">
                <a:solidFill>
                  <a:schemeClr val="accent1">
                    <a:lumMod val="50000"/>
                  </a:schemeClr>
                </a:solidFill>
                <a:latin typeface="+mj-lt"/>
                <a:cs typeface="Calibri" panose="020F0502020204030204" pitchFamily="34" charset="0"/>
              </a:rPr>
              <a:t>Operadores Juegos Novedosos</a:t>
            </a:r>
          </a:p>
          <a:p>
            <a:pPr eaLnBrk="1" fontAlgn="auto" hangingPunct="1">
              <a:spcBef>
                <a:spcPts val="0"/>
              </a:spcBef>
              <a:spcAft>
                <a:spcPts val="0"/>
              </a:spcAft>
              <a:defRPr/>
            </a:pPr>
            <a:endParaRPr lang="es-ES" sz="2000" dirty="0">
              <a:solidFill>
                <a:schemeClr val="accent1">
                  <a:lumMod val="50000"/>
                </a:schemeClr>
              </a:solidFill>
              <a:latin typeface="+mj-lt"/>
              <a:cs typeface="Calibri" panose="020F0502020204030204" pitchFamily="34" charset="0"/>
            </a:endParaRPr>
          </a:p>
          <a:p>
            <a:pPr eaLnBrk="1" fontAlgn="auto" hangingPunct="1">
              <a:spcBef>
                <a:spcPts val="0"/>
              </a:spcBef>
              <a:spcAft>
                <a:spcPts val="0"/>
              </a:spcAft>
              <a:defRPr/>
            </a:pPr>
            <a:r>
              <a:rPr lang="es-ES" sz="2800" dirty="0">
                <a:solidFill>
                  <a:schemeClr val="accent1">
                    <a:lumMod val="50000"/>
                  </a:schemeClr>
                </a:solidFill>
                <a:latin typeface="+mj-lt"/>
                <a:cs typeface="Calibri" panose="020F0502020204030204" pitchFamily="34" charset="0"/>
              </a:rPr>
              <a:t>Operadores por internet</a:t>
            </a:r>
          </a:p>
          <a:p>
            <a:pPr eaLnBrk="1" fontAlgn="auto" hangingPunct="1">
              <a:spcBef>
                <a:spcPts val="0"/>
              </a:spcBef>
              <a:spcAft>
                <a:spcPts val="0"/>
              </a:spcAft>
              <a:defRPr/>
            </a:pPr>
            <a:endParaRPr lang="es-ES" sz="2400" dirty="0">
              <a:solidFill>
                <a:schemeClr val="accent1">
                  <a:lumMod val="50000"/>
                </a:schemeClr>
              </a:solidFill>
              <a:latin typeface="+mj-lt"/>
              <a:cs typeface="Calibri" panose="020F0502020204030204" pitchFamily="34" charset="0"/>
            </a:endParaRPr>
          </a:p>
          <a:p>
            <a:pPr eaLnBrk="1" fontAlgn="auto" hangingPunct="1">
              <a:spcBef>
                <a:spcPts val="0"/>
              </a:spcBef>
              <a:spcAft>
                <a:spcPts val="0"/>
              </a:spcAft>
              <a:defRPr/>
            </a:pPr>
            <a:r>
              <a:rPr lang="es-ES" sz="2800" dirty="0">
                <a:solidFill>
                  <a:schemeClr val="accent1">
                    <a:lumMod val="50000"/>
                  </a:schemeClr>
                </a:solidFill>
                <a:latin typeface="+mj-lt"/>
                <a:cs typeface="Calibri" panose="020F0502020204030204" pitchFamily="34" charset="0"/>
              </a:rPr>
              <a:t>Operadores Juegos Localizados</a:t>
            </a:r>
          </a:p>
          <a:p>
            <a:pPr eaLnBrk="1" fontAlgn="auto" hangingPunct="1">
              <a:spcBef>
                <a:spcPts val="0"/>
              </a:spcBef>
              <a:spcAft>
                <a:spcPts val="0"/>
              </a:spcAft>
              <a:defRPr/>
            </a:pPr>
            <a:endParaRPr lang="es-ES" sz="2400" dirty="0">
              <a:solidFill>
                <a:schemeClr val="accent1">
                  <a:lumMod val="50000"/>
                </a:schemeClr>
              </a:solidFill>
              <a:latin typeface="+mj-lt"/>
              <a:cs typeface="Calibri" panose="020F0502020204030204" pitchFamily="34" charset="0"/>
            </a:endParaRPr>
          </a:p>
          <a:p>
            <a:pPr eaLnBrk="1" fontAlgn="auto" hangingPunct="1">
              <a:spcBef>
                <a:spcPts val="0"/>
              </a:spcBef>
              <a:spcAft>
                <a:spcPts val="0"/>
              </a:spcAft>
              <a:defRPr/>
            </a:pPr>
            <a:r>
              <a:rPr lang="es-ES" sz="2800" dirty="0">
                <a:solidFill>
                  <a:schemeClr val="accent1">
                    <a:lumMod val="50000"/>
                  </a:schemeClr>
                </a:solidFill>
                <a:latin typeface="+mj-lt"/>
                <a:cs typeface="Calibri" panose="020F0502020204030204" pitchFamily="34" charset="0"/>
              </a:rPr>
              <a:t>Loterías</a:t>
            </a:r>
          </a:p>
          <a:p>
            <a:pPr eaLnBrk="1" fontAlgn="auto" hangingPunct="1">
              <a:spcBef>
                <a:spcPts val="0"/>
              </a:spcBef>
              <a:spcAft>
                <a:spcPts val="0"/>
              </a:spcAft>
              <a:defRPr/>
            </a:pPr>
            <a:endParaRPr lang="es-ES" sz="2000" dirty="0">
              <a:solidFill>
                <a:schemeClr val="accent1">
                  <a:lumMod val="50000"/>
                </a:schemeClr>
              </a:solidFill>
              <a:latin typeface="+mj-lt"/>
              <a:cs typeface="Calibri" panose="020F0502020204030204" pitchFamily="34" charset="0"/>
            </a:endParaRPr>
          </a:p>
          <a:p>
            <a:pPr eaLnBrk="1" fontAlgn="auto" hangingPunct="1">
              <a:spcBef>
                <a:spcPts val="0"/>
              </a:spcBef>
              <a:spcAft>
                <a:spcPts val="0"/>
              </a:spcAft>
              <a:defRPr/>
            </a:pPr>
            <a:r>
              <a:rPr lang="es-ES" sz="2800" dirty="0">
                <a:solidFill>
                  <a:schemeClr val="accent1">
                    <a:lumMod val="50000"/>
                  </a:schemeClr>
                </a:solidFill>
                <a:latin typeface="+mj-lt"/>
                <a:cs typeface="Calibri" panose="020F0502020204030204" pitchFamily="34" charset="0"/>
              </a:rPr>
              <a:t>Operadores autorizados de Chance</a:t>
            </a:r>
          </a:p>
          <a:p>
            <a:pPr eaLnBrk="1" fontAlgn="auto" hangingPunct="1">
              <a:spcBef>
                <a:spcPts val="0"/>
              </a:spcBef>
              <a:spcAft>
                <a:spcPts val="0"/>
              </a:spcAft>
              <a:defRPr/>
            </a:pPr>
            <a:endParaRPr lang="es-ES" sz="2800" dirty="0">
              <a:latin typeface="+mj-lt"/>
              <a:cs typeface="Calibri" panose="020F0502020204030204" pitchFamily="34" charset="0"/>
            </a:endParaRPr>
          </a:p>
          <a:p>
            <a:pPr eaLnBrk="1" fontAlgn="auto" hangingPunct="1">
              <a:spcBef>
                <a:spcPts val="0"/>
              </a:spcBef>
              <a:spcAft>
                <a:spcPts val="0"/>
              </a:spcAft>
              <a:defRPr/>
            </a:pPr>
            <a:endParaRPr lang="es-CO" sz="3200" dirty="0">
              <a:latin typeface="+mj-lt"/>
              <a:cs typeface="Calibri" panose="020F0502020204030204" pitchFamily="34" charset="0"/>
            </a:endParaRPr>
          </a:p>
        </p:txBody>
      </p:sp>
      <p:sp>
        <p:nvSpPr>
          <p:cNvPr id="23" name="Rectángulo 297"/>
          <p:cNvSpPr>
            <a:spLocks noChangeArrowheads="1"/>
          </p:cNvSpPr>
          <p:nvPr/>
        </p:nvSpPr>
        <p:spPr bwMode="auto">
          <a:xfrm>
            <a:off x="17089913" y="5118802"/>
            <a:ext cx="1122617" cy="452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s-ES" altLang="es-CO" sz="4800" dirty="0">
                <a:solidFill>
                  <a:srgbClr val="0070C0"/>
                </a:solidFill>
                <a:cs typeface="Calibri" panose="020F0502020204030204" pitchFamily="34" charset="0"/>
              </a:rPr>
              <a:t>2</a:t>
            </a:r>
          </a:p>
          <a:p>
            <a:pPr algn="r" eaLnBrk="1" hangingPunct="1"/>
            <a:r>
              <a:rPr lang="es-ES" altLang="es-CO" sz="4800" dirty="0">
                <a:solidFill>
                  <a:srgbClr val="0070C0"/>
                </a:solidFill>
                <a:cs typeface="Calibri" panose="020F0502020204030204" pitchFamily="34" charset="0"/>
              </a:rPr>
              <a:t>16</a:t>
            </a:r>
          </a:p>
          <a:p>
            <a:pPr algn="r" eaLnBrk="1" hangingPunct="1"/>
            <a:r>
              <a:rPr lang="es-ES" altLang="es-CO" sz="4800" dirty="0">
                <a:solidFill>
                  <a:srgbClr val="0070C0"/>
                </a:solidFill>
                <a:cs typeface="Calibri" panose="020F0502020204030204" pitchFamily="34" charset="0"/>
              </a:rPr>
              <a:t>348</a:t>
            </a:r>
          </a:p>
          <a:p>
            <a:pPr algn="r" eaLnBrk="1" hangingPunct="1"/>
            <a:r>
              <a:rPr lang="es-ES" altLang="es-CO" sz="4800" dirty="0">
                <a:solidFill>
                  <a:srgbClr val="0070C0"/>
                </a:solidFill>
                <a:cs typeface="Calibri" panose="020F0502020204030204" pitchFamily="34" charset="0"/>
              </a:rPr>
              <a:t>15</a:t>
            </a:r>
          </a:p>
          <a:p>
            <a:pPr algn="r" eaLnBrk="1" hangingPunct="1"/>
            <a:r>
              <a:rPr lang="es-ES" altLang="es-CO" sz="4800" dirty="0">
                <a:solidFill>
                  <a:srgbClr val="0070C0"/>
                </a:solidFill>
                <a:cs typeface="Calibri" panose="020F0502020204030204" pitchFamily="34" charset="0"/>
              </a:rPr>
              <a:t>27</a:t>
            </a:r>
          </a:p>
          <a:p>
            <a:pPr algn="r" eaLnBrk="1" hangingPunct="1"/>
            <a:endParaRPr lang="es-CO" altLang="es-CO" sz="4800" dirty="0">
              <a:solidFill>
                <a:srgbClr val="0070C0"/>
              </a:solidFill>
              <a:cs typeface="Calibri" panose="020F0502020204030204" pitchFamily="34" charset="0"/>
            </a:endParaRPr>
          </a:p>
        </p:txBody>
      </p:sp>
      <p:pic>
        <p:nvPicPr>
          <p:cNvPr id="25" name="Imagen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2453" y="5290917"/>
            <a:ext cx="444522" cy="521830"/>
          </a:xfrm>
          <a:prstGeom prst="rect">
            <a:avLst/>
          </a:prstGeom>
        </p:spPr>
      </p:pic>
      <p:pic>
        <p:nvPicPr>
          <p:cNvPr id="26" name="Imagen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3272" y="6012043"/>
            <a:ext cx="444522" cy="521830"/>
          </a:xfrm>
          <a:prstGeom prst="rect">
            <a:avLst/>
          </a:prstGeom>
        </p:spPr>
      </p:pic>
      <p:pic>
        <p:nvPicPr>
          <p:cNvPr id="28" name="Imagen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3984" y="6717415"/>
            <a:ext cx="444522" cy="521830"/>
          </a:xfrm>
          <a:prstGeom prst="rect">
            <a:avLst/>
          </a:prstGeom>
        </p:spPr>
      </p:pic>
      <p:pic>
        <p:nvPicPr>
          <p:cNvPr id="29" name="Imagen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4803" y="7501155"/>
            <a:ext cx="444522" cy="521830"/>
          </a:xfrm>
          <a:prstGeom prst="rect">
            <a:avLst/>
          </a:prstGeom>
        </p:spPr>
      </p:pic>
      <p:pic>
        <p:nvPicPr>
          <p:cNvPr id="30" name="Imagen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5458" y="8234755"/>
            <a:ext cx="444522" cy="521830"/>
          </a:xfrm>
          <a:prstGeom prst="rect">
            <a:avLst/>
          </a:prstGeom>
        </p:spPr>
      </p:pic>
    </p:spTree>
    <p:extLst>
      <p:ext uri="{BB962C8B-B14F-4D97-AF65-F5344CB8AC3E}">
        <p14:creationId xmlns:p14="http://schemas.microsoft.com/office/powerpoint/2010/main" val="4174143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82806" y="11822115"/>
            <a:ext cx="3440112"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278"/>
          <p:cNvSpPr/>
          <p:nvPr/>
        </p:nvSpPr>
        <p:spPr>
          <a:xfrm>
            <a:off x="0" y="0"/>
            <a:ext cx="24391938" cy="2317750"/>
          </a:xfrm>
          <a:custGeom>
            <a:avLst/>
            <a:gdLst/>
            <a:ahLst/>
            <a:cxnLst/>
            <a:rect l="l" t="t" r="r" b="b"/>
            <a:pathLst>
              <a:path w="9136380" h="869950">
                <a:moveTo>
                  <a:pt x="0" y="869708"/>
                </a:moveTo>
                <a:lnTo>
                  <a:pt x="9136189" y="869708"/>
                </a:lnTo>
                <a:lnTo>
                  <a:pt x="9136189" y="0"/>
                </a:lnTo>
                <a:lnTo>
                  <a:pt x="0" y="0"/>
                </a:lnTo>
                <a:lnTo>
                  <a:pt x="0" y="869708"/>
                </a:lnTo>
                <a:close/>
              </a:path>
            </a:pathLst>
          </a:custGeom>
          <a:solidFill>
            <a:srgbClr val="3366CB"/>
          </a:solidFill>
        </p:spPr>
        <p:txBody>
          <a:bodyPr lIns="0" tIns="0" rIns="0" bIns="0"/>
          <a:lstStyle/>
          <a:p>
            <a:pPr eaLnBrk="1" fontAlgn="auto" hangingPunct="1">
              <a:spcBef>
                <a:spcPts val="0"/>
              </a:spcBef>
              <a:spcAft>
                <a:spcPts val="0"/>
              </a:spcAft>
              <a:defRPr/>
            </a:pPr>
            <a:endParaRPr sz="4794">
              <a:latin typeface="+mn-lt"/>
            </a:endParaRPr>
          </a:p>
        </p:txBody>
      </p:sp>
      <p:pic>
        <p:nvPicPr>
          <p:cNvPr id="4" name="Imagen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777" y="734877"/>
            <a:ext cx="481806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8574774" y="756198"/>
            <a:ext cx="7812460" cy="769441"/>
          </a:xfrm>
          <a:prstGeom prst="rect">
            <a:avLst/>
          </a:prstGeom>
        </p:spPr>
        <p:txBody>
          <a:bodyPr wrap="none">
            <a:spAutoFit/>
          </a:bodyPr>
          <a:lstStyle/>
          <a:p>
            <a:pPr eaLnBrk="1" fontAlgn="auto" hangingPunct="1">
              <a:spcBef>
                <a:spcPts val="0"/>
              </a:spcBef>
              <a:spcAft>
                <a:spcPts val="0"/>
              </a:spcAft>
              <a:defRPr/>
            </a:pPr>
            <a:r>
              <a:rPr lang="es-419" sz="4400" b="1" dirty="0">
                <a:solidFill>
                  <a:schemeClr val="bg1"/>
                </a:solidFill>
                <a:latin typeface="Arial Black" panose="020B0A04020102020204" pitchFamily="34" charset="0"/>
              </a:rPr>
              <a:t>INCLUSIÓN FINANCIERA</a:t>
            </a:r>
            <a:endParaRPr lang="es-CO" sz="4400" b="1" dirty="0">
              <a:solidFill>
                <a:schemeClr val="bg1"/>
              </a:solidFill>
              <a:latin typeface="Arial Black" panose="020B0A04020102020204" pitchFamily="34" charset="0"/>
            </a:endParaRPr>
          </a:p>
        </p:txBody>
      </p:sp>
      <p:sp>
        <p:nvSpPr>
          <p:cNvPr id="6" name="Rectángulo 25"/>
          <p:cNvSpPr>
            <a:spLocks noChangeArrowheads="1"/>
          </p:cNvSpPr>
          <p:nvPr/>
        </p:nvSpPr>
        <p:spPr bwMode="auto">
          <a:xfrm>
            <a:off x="2912416" y="2700338"/>
            <a:ext cx="60680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s-ES" altLang="es-CO" sz="4800" b="1" dirty="0">
                <a:solidFill>
                  <a:schemeClr val="accent1">
                    <a:lumMod val="50000"/>
                  </a:schemeClr>
                </a:solidFill>
                <a:latin typeface="+mn-lt"/>
                <a:ea typeface="Arial Unicode MS" panose="020B0604020202020204" pitchFamily="34" charset="-128"/>
                <a:cs typeface="Arial Unicode MS" panose="020B0604020202020204" pitchFamily="34" charset="-128"/>
              </a:rPr>
              <a:t>Necesidades del Sector</a:t>
            </a:r>
          </a:p>
        </p:txBody>
      </p:sp>
      <p:grpSp>
        <p:nvGrpSpPr>
          <p:cNvPr id="7" name="Grupo 26"/>
          <p:cNvGrpSpPr>
            <a:grpSpLocks/>
          </p:cNvGrpSpPr>
          <p:nvPr/>
        </p:nvGrpSpPr>
        <p:grpSpPr bwMode="auto">
          <a:xfrm>
            <a:off x="920750" y="3643313"/>
            <a:ext cx="8447088" cy="7924800"/>
            <a:chOff x="271460" y="2154346"/>
            <a:chExt cx="4224135" cy="4332849"/>
          </a:xfrm>
        </p:grpSpPr>
        <p:sp>
          <p:nvSpPr>
            <p:cNvPr id="9" name="Rectángulo 8"/>
            <p:cNvSpPr/>
            <p:nvPr/>
          </p:nvSpPr>
          <p:spPr>
            <a:xfrm>
              <a:off x="499298" y="2938112"/>
              <a:ext cx="360413" cy="52078"/>
            </a:xfrm>
            <a:prstGeom prst="rect">
              <a:avLst/>
            </a:prstGeom>
            <a:solidFill>
              <a:srgbClr val="F0B11B"/>
            </a:solidFill>
            <a:ln>
              <a:solidFill>
                <a:srgbClr val="F0B1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3200" dirty="0"/>
            </a:p>
          </p:txBody>
        </p:sp>
        <p:sp>
          <p:nvSpPr>
            <p:cNvPr id="10" name="Rectángulo 9"/>
            <p:cNvSpPr/>
            <p:nvPr/>
          </p:nvSpPr>
          <p:spPr>
            <a:xfrm>
              <a:off x="489772" y="4268693"/>
              <a:ext cx="360413" cy="52078"/>
            </a:xfrm>
            <a:prstGeom prst="rect">
              <a:avLst/>
            </a:prstGeom>
            <a:solidFill>
              <a:srgbClr val="F0B11B"/>
            </a:solidFill>
            <a:ln>
              <a:solidFill>
                <a:srgbClr val="F0B1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3200"/>
            </a:p>
          </p:txBody>
        </p:sp>
        <p:sp>
          <p:nvSpPr>
            <p:cNvPr id="11" name="Rectángulo 10"/>
            <p:cNvSpPr/>
            <p:nvPr/>
          </p:nvSpPr>
          <p:spPr>
            <a:xfrm>
              <a:off x="509618" y="5685201"/>
              <a:ext cx="360413" cy="52078"/>
            </a:xfrm>
            <a:prstGeom prst="rect">
              <a:avLst/>
            </a:prstGeom>
            <a:solidFill>
              <a:srgbClr val="F0B11B"/>
            </a:solidFill>
            <a:ln>
              <a:solidFill>
                <a:srgbClr val="F0B1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3200"/>
            </a:p>
          </p:txBody>
        </p:sp>
        <p:grpSp>
          <p:nvGrpSpPr>
            <p:cNvPr id="14" name="Grupo 31"/>
            <p:cNvGrpSpPr>
              <a:grpSpLocks/>
            </p:cNvGrpSpPr>
            <p:nvPr/>
          </p:nvGrpSpPr>
          <p:grpSpPr bwMode="auto">
            <a:xfrm>
              <a:off x="963707" y="2154346"/>
              <a:ext cx="3531888" cy="4332849"/>
              <a:chOff x="2412665" y="2169548"/>
              <a:chExt cx="3531888" cy="4332849"/>
            </a:xfrm>
          </p:grpSpPr>
          <p:sp>
            <p:nvSpPr>
              <p:cNvPr id="23" name="Terminador 22"/>
              <p:cNvSpPr/>
              <p:nvPr/>
            </p:nvSpPr>
            <p:spPr>
              <a:xfrm>
                <a:off x="3855904" y="5231706"/>
                <a:ext cx="2088649" cy="1054569"/>
              </a:xfrm>
              <a:prstGeom prst="flowChartTerminator">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s-CO" sz="3200" dirty="0">
                    <a:solidFill>
                      <a:schemeClr val="tx1"/>
                    </a:solidFill>
                  </a:rPr>
                  <a:t> </a:t>
                </a:r>
              </a:p>
            </p:txBody>
          </p:sp>
          <p:sp>
            <p:nvSpPr>
              <p:cNvPr id="24" name="Terminador 23"/>
              <p:cNvSpPr/>
              <p:nvPr/>
            </p:nvSpPr>
            <p:spPr>
              <a:xfrm>
                <a:off x="3855904" y="3831688"/>
                <a:ext cx="2088649" cy="1054570"/>
              </a:xfrm>
              <a:prstGeom prst="flowChartTerminator">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s-CO" sz="3200" dirty="0"/>
              </a:p>
            </p:txBody>
          </p:sp>
          <p:sp>
            <p:nvSpPr>
              <p:cNvPr id="25" name="Terminador 24"/>
              <p:cNvSpPr/>
              <p:nvPr/>
            </p:nvSpPr>
            <p:spPr>
              <a:xfrm>
                <a:off x="3855904" y="2431671"/>
                <a:ext cx="2088649" cy="1055438"/>
              </a:xfrm>
              <a:prstGeom prst="flowChartTerminator">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s-CO" sz="3200" dirty="0"/>
              </a:p>
            </p:txBody>
          </p:sp>
          <p:sp>
            <p:nvSpPr>
              <p:cNvPr id="26" name="Terminador 25"/>
              <p:cNvSpPr/>
              <p:nvPr/>
            </p:nvSpPr>
            <p:spPr>
              <a:xfrm>
                <a:off x="2412665" y="2431671"/>
                <a:ext cx="2016407" cy="1055438"/>
              </a:xfrm>
              <a:prstGeom prst="flowChartTerminator">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s-CO" sz="3200" dirty="0">
                  <a:solidFill>
                    <a:schemeClr val="tx1"/>
                  </a:solidFill>
                </a:endParaRPr>
              </a:p>
            </p:txBody>
          </p:sp>
          <p:sp>
            <p:nvSpPr>
              <p:cNvPr id="27" name="Terminador 26"/>
              <p:cNvSpPr/>
              <p:nvPr/>
            </p:nvSpPr>
            <p:spPr>
              <a:xfrm>
                <a:off x="2412665" y="3831688"/>
                <a:ext cx="2016407" cy="1054570"/>
              </a:xfrm>
              <a:prstGeom prst="flowChartTerminator">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s-CO" sz="3200" dirty="0">
                  <a:solidFill>
                    <a:schemeClr val="tx1"/>
                  </a:solidFill>
                </a:endParaRPr>
              </a:p>
            </p:txBody>
          </p:sp>
          <p:sp>
            <p:nvSpPr>
              <p:cNvPr id="28" name="Terminador 27"/>
              <p:cNvSpPr/>
              <p:nvPr/>
            </p:nvSpPr>
            <p:spPr>
              <a:xfrm>
                <a:off x="2412665" y="5231706"/>
                <a:ext cx="2016407" cy="1054569"/>
              </a:xfrm>
              <a:prstGeom prst="flowChartTerminator">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s-CO" sz="3200" dirty="0">
                  <a:solidFill>
                    <a:schemeClr val="tx1"/>
                  </a:solidFill>
                </a:endParaRPr>
              </a:p>
            </p:txBody>
          </p:sp>
          <p:sp>
            <p:nvSpPr>
              <p:cNvPr id="29" name="CuadroTexto 28"/>
              <p:cNvSpPr txBox="1"/>
              <p:nvPr/>
            </p:nvSpPr>
            <p:spPr>
              <a:xfrm>
                <a:off x="2791544" y="2713587"/>
                <a:ext cx="1393226" cy="499287"/>
              </a:xfrm>
              <a:prstGeom prst="rect">
                <a:avLst/>
              </a:prstGeom>
              <a:noFill/>
            </p:spPr>
            <p:txBody>
              <a:bodyPr>
                <a:spAutoFit/>
              </a:bodyPr>
              <a:lstStyle/>
              <a:p>
                <a:pPr eaLnBrk="1" fontAlgn="auto" hangingPunct="1">
                  <a:spcBef>
                    <a:spcPts val="0"/>
                  </a:spcBef>
                  <a:spcAft>
                    <a:spcPts val="0"/>
                  </a:spcAft>
                  <a:defRPr/>
                </a:pPr>
                <a:r>
                  <a:rPr lang="es-CO" sz="2667" dirty="0">
                    <a:solidFill>
                      <a:schemeClr val="accent1">
                        <a:lumMod val="50000"/>
                      </a:schemeClr>
                    </a:solidFill>
                    <a:latin typeface="+mn-lt"/>
                  </a:rPr>
                  <a:t>Pilar de la legalidad</a:t>
                </a:r>
              </a:p>
            </p:txBody>
          </p:sp>
          <p:sp>
            <p:nvSpPr>
              <p:cNvPr id="30" name="CuadroTexto 29"/>
              <p:cNvSpPr txBox="1"/>
              <p:nvPr/>
            </p:nvSpPr>
            <p:spPr>
              <a:xfrm>
                <a:off x="2795306" y="3912409"/>
                <a:ext cx="1422599" cy="723690"/>
              </a:xfrm>
              <a:prstGeom prst="rect">
                <a:avLst/>
              </a:prstGeom>
              <a:noFill/>
            </p:spPr>
            <p:txBody>
              <a:bodyPr>
                <a:spAutoFit/>
              </a:bodyPr>
              <a:lstStyle/>
              <a:p>
                <a:pPr>
                  <a:defRPr/>
                </a:pPr>
                <a:r>
                  <a:rPr lang="es-CO" sz="2667" dirty="0">
                    <a:solidFill>
                      <a:schemeClr val="accent1">
                        <a:lumMod val="50000"/>
                      </a:schemeClr>
                    </a:solidFill>
                  </a:rPr>
                  <a:t>Estigmatización por parte del sector financiero</a:t>
                </a:r>
              </a:p>
            </p:txBody>
          </p:sp>
          <p:sp>
            <p:nvSpPr>
              <p:cNvPr id="31" name="CuadroTexto 30"/>
              <p:cNvSpPr txBox="1"/>
              <p:nvPr/>
            </p:nvSpPr>
            <p:spPr>
              <a:xfrm>
                <a:off x="2784192" y="5338183"/>
                <a:ext cx="1444827" cy="948092"/>
              </a:xfrm>
              <a:prstGeom prst="rect">
                <a:avLst/>
              </a:prstGeom>
              <a:noFill/>
            </p:spPr>
            <p:txBody>
              <a:bodyPr>
                <a:spAutoFit/>
              </a:bodyPr>
              <a:lstStyle/>
              <a:p>
                <a:pPr>
                  <a:defRPr/>
                </a:pPr>
                <a:r>
                  <a:rPr lang="es-CO" sz="2667" dirty="0">
                    <a:solidFill>
                      <a:schemeClr val="accent1">
                        <a:lumMod val="50000"/>
                      </a:schemeClr>
                    </a:solidFill>
                  </a:rPr>
                  <a:t>Problemas de acceso a los servicios financieros</a:t>
                </a:r>
              </a:p>
            </p:txBody>
          </p:sp>
          <p:sp>
            <p:nvSpPr>
              <p:cNvPr id="33" name="CuadroTexto 32"/>
              <p:cNvSpPr txBox="1"/>
              <p:nvPr/>
            </p:nvSpPr>
            <p:spPr>
              <a:xfrm>
                <a:off x="4531522" y="5428327"/>
                <a:ext cx="1145541" cy="723690"/>
              </a:xfrm>
              <a:prstGeom prst="rect">
                <a:avLst/>
              </a:prstGeom>
              <a:noFill/>
            </p:spPr>
            <p:txBody>
              <a:bodyPr>
                <a:spAutoFit/>
              </a:bodyPr>
              <a:lstStyle/>
              <a:p>
                <a:pPr>
                  <a:defRPr/>
                </a:pPr>
                <a:r>
                  <a:rPr lang="es-CO" sz="2667" dirty="0">
                    <a:solidFill>
                      <a:schemeClr val="accent1">
                        <a:lumMod val="50000"/>
                      </a:schemeClr>
                    </a:solidFill>
                  </a:rPr>
                  <a:t>Dificultades en la operación y el recaudo</a:t>
                </a:r>
              </a:p>
            </p:txBody>
          </p:sp>
          <p:sp>
            <p:nvSpPr>
              <p:cNvPr id="34" name="Rectángulo 33"/>
              <p:cNvSpPr/>
              <p:nvPr/>
            </p:nvSpPr>
            <p:spPr>
              <a:xfrm>
                <a:off x="4149633" y="2169548"/>
                <a:ext cx="277851" cy="4332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3200"/>
              </a:p>
            </p:txBody>
          </p:sp>
          <p:sp>
            <p:nvSpPr>
              <p:cNvPr id="35" name="CuadroTexto 34"/>
              <p:cNvSpPr txBox="1"/>
              <p:nvPr/>
            </p:nvSpPr>
            <p:spPr>
              <a:xfrm>
                <a:off x="4494963" y="3901125"/>
                <a:ext cx="1265415" cy="948092"/>
              </a:xfrm>
              <a:prstGeom prst="rect">
                <a:avLst/>
              </a:prstGeom>
              <a:noFill/>
            </p:spPr>
            <p:txBody>
              <a:bodyPr>
                <a:spAutoFit/>
              </a:bodyPr>
              <a:lstStyle/>
              <a:p>
                <a:pPr eaLnBrk="1" fontAlgn="auto" hangingPunct="1">
                  <a:spcBef>
                    <a:spcPts val="0"/>
                  </a:spcBef>
                  <a:spcAft>
                    <a:spcPts val="0"/>
                  </a:spcAft>
                  <a:defRPr/>
                </a:pPr>
                <a:r>
                  <a:rPr lang="es-CO" sz="2667" dirty="0">
                    <a:solidFill>
                      <a:schemeClr val="accent1">
                        <a:lumMod val="50000"/>
                      </a:schemeClr>
                    </a:solidFill>
                    <a:latin typeface="+mn-lt"/>
                  </a:rPr>
                  <a:t>No hay causales objetivas de rechazo al cliente</a:t>
                </a:r>
              </a:p>
            </p:txBody>
          </p:sp>
          <p:sp>
            <p:nvSpPr>
              <p:cNvPr id="32" name="CuadroTexto 31"/>
              <p:cNvSpPr txBox="1"/>
              <p:nvPr/>
            </p:nvSpPr>
            <p:spPr>
              <a:xfrm>
                <a:off x="4484642" y="2601385"/>
                <a:ext cx="1360678" cy="723690"/>
              </a:xfrm>
              <a:prstGeom prst="rect">
                <a:avLst/>
              </a:prstGeom>
              <a:noFill/>
            </p:spPr>
            <p:txBody>
              <a:bodyPr>
                <a:spAutoFit/>
              </a:bodyPr>
              <a:lstStyle/>
              <a:p>
                <a:pPr eaLnBrk="1" fontAlgn="auto" hangingPunct="1">
                  <a:spcBef>
                    <a:spcPts val="0"/>
                  </a:spcBef>
                  <a:spcAft>
                    <a:spcPts val="0"/>
                  </a:spcAft>
                  <a:defRPr/>
                </a:pPr>
                <a:r>
                  <a:rPr lang="es-CO" sz="2667" dirty="0">
                    <a:solidFill>
                      <a:schemeClr val="accent1">
                        <a:lumMod val="50000"/>
                      </a:schemeClr>
                    </a:solidFill>
                  </a:rPr>
                  <a:t>Promover el juego legal y responsable</a:t>
                </a:r>
                <a:endParaRPr lang="es-CO" sz="2667" dirty="0">
                  <a:solidFill>
                    <a:schemeClr val="accent1">
                      <a:lumMod val="50000"/>
                    </a:schemeClr>
                  </a:solidFill>
                  <a:latin typeface="+mn-lt"/>
                </a:endParaRPr>
              </a:p>
            </p:txBody>
          </p:sp>
        </p:grpSp>
        <p:sp>
          <p:nvSpPr>
            <p:cNvPr id="15" name="Rectángulo redondeado 14"/>
            <p:cNvSpPr/>
            <p:nvPr/>
          </p:nvSpPr>
          <p:spPr>
            <a:xfrm>
              <a:off x="271460" y="2444269"/>
              <a:ext cx="358214" cy="3854625"/>
            </a:xfrm>
            <a:prstGeom prst="roundRect">
              <a:avLst/>
            </a:prstGeom>
            <a:solidFill>
              <a:srgbClr val="F0B11B"/>
            </a:solidFill>
            <a:ln>
              <a:solidFill>
                <a:srgbClr val="F0B11B"/>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s-ES" sz="4000" dirty="0">
                  <a:solidFill>
                    <a:schemeClr val="bg1"/>
                  </a:solidFill>
                </a:rPr>
                <a:t>¿Por qué?</a:t>
              </a:r>
              <a:endParaRPr lang="es-CO" sz="4000" dirty="0">
                <a:solidFill>
                  <a:schemeClr val="bg1"/>
                </a:solidFill>
              </a:endParaRPr>
            </a:p>
          </p:txBody>
        </p:sp>
        <p:sp>
          <p:nvSpPr>
            <p:cNvPr id="17" name="Oval 2"/>
            <p:cNvSpPr/>
            <p:nvPr/>
          </p:nvSpPr>
          <p:spPr>
            <a:xfrm>
              <a:off x="753334" y="2700292"/>
              <a:ext cx="479492" cy="525115"/>
            </a:xfrm>
            <a:prstGeom prst="ellipse">
              <a:avLst/>
            </a:prstGeom>
            <a:solidFill>
              <a:srgbClr val="F0B11B"/>
            </a:solidFill>
            <a:ln>
              <a:solidFill>
                <a:srgbClr val="F0B1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schemeClr val="bg1"/>
                  </a:solidFill>
                  <a:latin typeface="+mj-lt"/>
                </a:rPr>
                <a:t>1</a:t>
              </a:r>
            </a:p>
          </p:txBody>
        </p:sp>
        <p:sp>
          <p:nvSpPr>
            <p:cNvPr id="18" name="Oval 3"/>
            <p:cNvSpPr/>
            <p:nvPr/>
          </p:nvSpPr>
          <p:spPr>
            <a:xfrm>
              <a:off x="753334" y="4054307"/>
              <a:ext cx="479492" cy="525115"/>
            </a:xfrm>
            <a:prstGeom prst="ellipse">
              <a:avLst/>
            </a:prstGeom>
            <a:solidFill>
              <a:srgbClr val="F0B11B"/>
            </a:solidFill>
            <a:ln>
              <a:solidFill>
                <a:srgbClr val="F0B1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schemeClr val="bg1"/>
                  </a:solidFill>
                  <a:latin typeface="+mj-lt"/>
                </a:rPr>
                <a:t>2</a:t>
              </a:r>
            </a:p>
          </p:txBody>
        </p:sp>
        <p:sp>
          <p:nvSpPr>
            <p:cNvPr id="19" name="Oval 4"/>
            <p:cNvSpPr/>
            <p:nvPr/>
          </p:nvSpPr>
          <p:spPr>
            <a:xfrm>
              <a:off x="753334" y="5454324"/>
              <a:ext cx="479492" cy="525115"/>
            </a:xfrm>
            <a:prstGeom prst="ellipse">
              <a:avLst/>
            </a:prstGeom>
            <a:solidFill>
              <a:srgbClr val="F0B11B"/>
            </a:solidFill>
            <a:ln>
              <a:solidFill>
                <a:srgbClr val="F0B1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schemeClr val="bg1"/>
                  </a:solidFill>
                  <a:latin typeface="+mj-lt"/>
                </a:rPr>
                <a:t>3</a:t>
              </a:r>
            </a:p>
          </p:txBody>
        </p:sp>
      </p:grpSp>
      <p:sp>
        <p:nvSpPr>
          <p:cNvPr id="36" name="Rectángulo 55"/>
          <p:cNvSpPr>
            <a:spLocks noChangeArrowheads="1"/>
          </p:cNvSpPr>
          <p:nvPr/>
        </p:nvSpPr>
        <p:spPr bwMode="auto">
          <a:xfrm>
            <a:off x="15655528" y="2678113"/>
            <a:ext cx="51296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s-ES" altLang="es-CO" sz="4800" b="1" dirty="0">
                <a:solidFill>
                  <a:schemeClr val="accent1">
                    <a:lumMod val="50000"/>
                  </a:schemeClr>
                </a:solidFill>
                <a:latin typeface="+mn-lt"/>
                <a:ea typeface="Arial Unicode MS" panose="020B0604020202020204" pitchFamily="34" charset="-128"/>
                <a:cs typeface="Arial Unicode MS" panose="020B0604020202020204" pitchFamily="34" charset="-128"/>
              </a:rPr>
              <a:t>Acciones realizadas</a:t>
            </a:r>
          </a:p>
        </p:txBody>
      </p:sp>
      <p:grpSp>
        <p:nvGrpSpPr>
          <p:cNvPr id="37" name="Grupo 56"/>
          <p:cNvGrpSpPr>
            <a:grpSpLocks/>
          </p:cNvGrpSpPr>
          <p:nvPr/>
        </p:nvGrpSpPr>
        <p:grpSpPr bwMode="auto">
          <a:xfrm>
            <a:off x="11934825" y="4181475"/>
            <a:ext cx="11728450" cy="7161213"/>
            <a:chOff x="4062170" y="1633197"/>
            <a:chExt cx="4398642" cy="2685848"/>
          </a:xfrm>
        </p:grpSpPr>
        <p:sp>
          <p:nvSpPr>
            <p:cNvPr id="38" name="Rectángulo 37"/>
            <p:cNvSpPr/>
            <p:nvPr/>
          </p:nvSpPr>
          <p:spPr>
            <a:xfrm>
              <a:off x="4432494" y="1633197"/>
              <a:ext cx="4002717" cy="845468"/>
            </a:xfrm>
            <a:prstGeom prst="rect">
              <a:avLst/>
            </a:prstGeom>
            <a:solidFill>
              <a:schemeClr val="bg1"/>
            </a:solidFill>
            <a:ln w="12700">
              <a:solidFill>
                <a:srgbClr val="EFCA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2800"/>
            </a:p>
          </p:txBody>
        </p:sp>
        <p:sp>
          <p:nvSpPr>
            <p:cNvPr id="39" name="Rectángulo 58"/>
            <p:cNvSpPr>
              <a:spLocks noChangeArrowheads="1"/>
            </p:cNvSpPr>
            <p:nvPr/>
          </p:nvSpPr>
          <p:spPr bwMode="auto">
            <a:xfrm>
              <a:off x="4805451" y="1715403"/>
              <a:ext cx="3629632" cy="68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s-CO" altLang="es-CO" sz="2800" dirty="0">
                  <a:solidFill>
                    <a:schemeClr val="accent1">
                      <a:lumMod val="50000"/>
                    </a:schemeClr>
                  </a:solidFill>
                </a:rPr>
                <a:t>Presentación del sector de JSA</a:t>
              </a:r>
            </a:p>
            <a:p>
              <a:pPr eaLnBrk="1" hangingPunct="1">
                <a:buFont typeface="Arial" panose="020B0604020202020204" pitchFamily="34" charset="0"/>
                <a:buChar char="•"/>
              </a:pPr>
              <a:r>
                <a:rPr lang="es-CO" altLang="es-CO" sz="2800" dirty="0">
                  <a:solidFill>
                    <a:schemeClr val="accent1">
                      <a:lumMod val="50000"/>
                    </a:schemeClr>
                  </a:solidFill>
                </a:rPr>
                <a:t>Mesas de trabajo a la </a:t>
              </a:r>
              <a:r>
                <a:rPr lang="es-CO" altLang="es-CO" sz="2800" dirty="0" err="1">
                  <a:solidFill>
                    <a:schemeClr val="accent1">
                      <a:lumMod val="50000"/>
                    </a:schemeClr>
                  </a:solidFill>
                </a:rPr>
                <a:t>Delegatura</a:t>
              </a:r>
              <a:r>
                <a:rPr lang="es-CO" altLang="es-CO" sz="2800" dirty="0">
                  <a:solidFill>
                    <a:schemeClr val="accent1">
                      <a:lumMod val="50000"/>
                    </a:schemeClr>
                  </a:solidFill>
                </a:rPr>
                <a:t> de Riesgos </a:t>
              </a:r>
            </a:p>
            <a:p>
              <a:pPr eaLnBrk="1" hangingPunct="1">
                <a:buFont typeface="Arial" panose="020B0604020202020204" pitchFamily="34" charset="0"/>
                <a:buChar char="•"/>
              </a:pPr>
              <a:r>
                <a:rPr lang="es-CO" altLang="es-CO" sz="2800" dirty="0">
                  <a:solidFill>
                    <a:schemeClr val="accent1">
                      <a:lumMod val="50000"/>
                    </a:schemeClr>
                  </a:solidFill>
                </a:rPr>
                <a:t>Visitas de campo Operadores online </a:t>
              </a:r>
            </a:p>
            <a:p>
              <a:pPr eaLnBrk="1" hangingPunct="1">
                <a:buFont typeface="Arial" panose="020B0604020202020204" pitchFamily="34" charset="0"/>
                <a:buChar char="•"/>
              </a:pPr>
              <a:r>
                <a:rPr lang="es-CO" altLang="es-CO" sz="2800" dirty="0">
                  <a:solidFill>
                    <a:schemeClr val="accent1">
                      <a:lumMod val="50000"/>
                    </a:schemeClr>
                  </a:solidFill>
                </a:rPr>
                <a:t>Desarrollo cartilla JSA y su implementación </a:t>
              </a:r>
              <a:r>
                <a:rPr lang="es-CO" altLang="es-CO" sz="2800" dirty="0" err="1">
                  <a:solidFill>
                    <a:schemeClr val="accent1">
                      <a:lumMod val="50000"/>
                    </a:schemeClr>
                  </a:solidFill>
                </a:rPr>
                <a:t>Siplaf</a:t>
              </a:r>
              <a:r>
                <a:rPr lang="es-CO" altLang="es-CO" sz="2800" dirty="0" err="1"/>
                <a:t>t</a:t>
              </a:r>
              <a:endParaRPr lang="es-CO" altLang="es-CO" sz="2800" dirty="0"/>
            </a:p>
          </p:txBody>
        </p:sp>
        <p:pic>
          <p:nvPicPr>
            <p:cNvPr id="40" name="Imagen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1628" y="1704688"/>
              <a:ext cx="696670" cy="71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ángulo 40"/>
            <p:cNvSpPr/>
            <p:nvPr/>
          </p:nvSpPr>
          <p:spPr>
            <a:xfrm>
              <a:off x="4432494" y="2553090"/>
              <a:ext cx="4002717" cy="846063"/>
            </a:xfrm>
            <a:prstGeom prst="rect">
              <a:avLst/>
            </a:prstGeom>
            <a:solidFill>
              <a:schemeClr val="bg1"/>
            </a:solidFill>
            <a:ln w="12700">
              <a:solidFill>
                <a:srgbClr val="2F68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2800"/>
            </a:p>
          </p:txBody>
        </p:sp>
        <p:sp>
          <p:nvSpPr>
            <p:cNvPr id="42" name="Rectángulo 41"/>
            <p:cNvSpPr/>
            <p:nvPr/>
          </p:nvSpPr>
          <p:spPr>
            <a:xfrm>
              <a:off x="4817703" y="2580478"/>
              <a:ext cx="3629415" cy="842490"/>
            </a:xfrm>
            <a:prstGeom prst="rect">
              <a:avLst/>
            </a:prstGeom>
            <a:noFill/>
          </p:spPr>
          <p:txBody>
            <a:bodyPr>
              <a:spAutoFit/>
            </a:bodyPr>
            <a:lstStyle/>
            <a:p>
              <a:pPr marL="342880" indent="-342880" eaLnBrk="1" fontAlgn="auto" hangingPunct="1">
                <a:spcBef>
                  <a:spcPts val="0"/>
                </a:spcBef>
                <a:spcAft>
                  <a:spcPts val="0"/>
                </a:spcAft>
                <a:buFont typeface="Arial" panose="020B0604020202020204" pitchFamily="34" charset="0"/>
                <a:buChar char="•"/>
                <a:defRPr/>
              </a:pPr>
              <a:r>
                <a:rPr lang="es-CO" sz="2800" dirty="0">
                  <a:solidFill>
                    <a:schemeClr val="accent1">
                      <a:lumMod val="50000"/>
                    </a:schemeClr>
                  </a:solidFill>
                  <a:latin typeface="+mn-lt"/>
                </a:rPr>
                <a:t>Participación en Convención Bancaria </a:t>
              </a:r>
            </a:p>
            <a:p>
              <a:pPr marL="457171" indent="-457171" eaLnBrk="1" fontAlgn="auto" hangingPunct="1">
                <a:spcBef>
                  <a:spcPts val="0"/>
                </a:spcBef>
                <a:spcAft>
                  <a:spcPts val="0"/>
                </a:spcAft>
                <a:buFont typeface="Arial" panose="020B0604020202020204" pitchFamily="34" charset="0"/>
                <a:buChar char="•"/>
                <a:defRPr/>
              </a:pPr>
              <a:r>
                <a:rPr lang="es-ES" sz="2800" dirty="0">
                  <a:solidFill>
                    <a:schemeClr val="accent1">
                      <a:lumMod val="50000"/>
                    </a:schemeClr>
                  </a:solidFill>
                  <a:latin typeface="+mn-lt"/>
                </a:rPr>
                <a:t>Participación Congreso Panamericano de Riesgo de LA/F</a:t>
              </a:r>
            </a:p>
            <a:p>
              <a:pPr marL="457171" indent="-457171" eaLnBrk="1" fontAlgn="auto" hangingPunct="1">
                <a:spcBef>
                  <a:spcPts val="0"/>
                </a:spcBef>
                <a:spcAft>
                  <a:spcPts val="0"/>
                </a:spcAft>
                <a:buFont typeface="Arial" panose="020B0604020202020204" pitchFamily="34" charset="0"/>
                <a:buChar char="•"/>
                <a:defRPr/>
              </a:pPr>
              <a:r>
                <a:rPr lang="es-CO" sz="2800" dirty="0">
                  <a:solidFill>
                    <a:schemeClr val="accent1">
                      <a:lumMod val="50000"/>
                    </a:schemeClr>
                  </a:solidFill>
                  <a:latin typeface="+mn-lt"/>
                </a:rPr>
                <a:t>Presentación de los operadores legales por parte del Regulador.</a:t>
              </a:r>
            </a:p>
            <a:p>
              <a:pPr marL="342880" indent="-342880" eaLnBrk="1" fontAlgn="auto" hangingPunct="1">
                <a:spcBef>
                  <a:spcPts val="0"/>
                </a:spcBef>
                <a:spcAft>
                  <a:spcPts val="0"/>
                </a:spcAft>
                <a:buFont typeface="Arial" panose="020B0604020202020204" pitchFamily="34" charset="0"/>
                <a:buChar char="•"/>
                <a:defRPr/>
              </a:pPr>
              <a:r>
                <a:rPr lang="es-CO" sz="2800" dirty="0">
                  <a:solidFill>
                    <a:schemeClr val="accent1">
                      <a:lumMod val="50000"/>
                    </a:schemeClr>
                  </a:solidFill>
                  <a:latin typeface="+mn-lt"/>
                </a:rPr>
                <a:t>Mesa de trabajo en los comité de oficiales de cumplimiento</a:t>
              </a:r>
              <a:r>
                <a:rPr lang="es-CO" sz="2800" dirty="0">
                  <a:latin typeface="+mn-lt"/>
                </a:rPr>
                <a:t>.</a:t>
              </a:r>
            </a:p>
          </p:txBody>
        </p:sp>
        <p:pic>
          <p:nvPicPr>
            <p:cNvPr id="43" name="Imagen 6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87536" y="2631164"/>
              <a:ext cx="705492" cy="68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ángulo 43"/>
            <p:cNvSpPr/>
            <p:nvPr/>
          </p:nvSpPr>
          <p:spPr>
            <a:xfrm>
              <a:off x="4432494" y="3473577"/>
              <a:ext cx="4002717" cy="845468"/>
            </a:xfrm>
            <a:prstGeom prst="rect">
              <a:avLst/>
            </a:prstGeom>
            <a:noFill/>
            <a:ln w="12700">
              <a:solidFill>
                <a:srgbClr val="2693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2800"/>
            </a:p>
          </p:txBody>
        </p:sp>
        <p:sp>
          <p:nvSpPr>
            <p:cNvPr id="45" name="Rectángulo 64"/>
            <p:cNvSpPr>
              <a:spLocks noChangeArrowheads="1"/>
            </p:cNvSpPr>
            <p:nvPr/>
          </p:nvSpPr>
          <p:spPr bwMode="auto">
            <a:xfrm>
              <a:off x="4806094" y="3643832"/>
              <a:ext cx="3654718" cy="51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s-CO" altLang="es-CO" sz="2800" dirty="0">
                  <a:solidFill>
                    <a:schemeClr val="accent1">
                      <a:lumMod val="50000"/>
                    </a:schemeClr>
                  </a:solidFill>
                </a:rPr>
                <a:t>Participación en la Encuesta Nacional de Riesgo</a:t>
              </a:r>
            </a:p>
            <a:p>
              <a:pPr eaLnBrk="1" hangingPunct="1">
                <a:buFont typeface="Arial" panose="020B0604020202020204" pitchFamily="34" charset="0"/>
                <a:buChar char="•"/>
              </a:pPr>
              <a:r>
                <a:rPr lang="es-CO" altLang="es-CO" sz="2800" dirty="0">
                  <a:solidFill>
                    <a:schemeClr val="accent1">
                      <a:lumMod val="50000"/>
                    </a:schemeClr>
                  </a:solidFill>
                </a:rPr>
                <a:t>Revisión de las tipologías del sector (operadores y regulador)</a:t>
              </a:r>
            </a:p>
            <a:p>
              <a:pPr eaLnBrk="1" hangingPunct="1">
                <a:buFont typeface="Arial" panose="020B0604020202020204" pitchFamily="34" charset="0"/>
                <a:buChar char="•"/>
              </a:pPr>
              <a:r>
                <a:rPr lang="es-CO" altLang="es-CO" sz="2800" dirty="0">
                  <a:solidFill>
                    <a:schemeClr val="accent1">
                      <a:lumMod val="50000"/>
                    </a:schemeClr>
                  </a:solidFill>
                </a:rPr>
                <a:t>Revisión de documentos del </a:t>
              </a:r>
              <a:r>
                <a:rPr lang="es-CO" altLang="es-CO" sz="2800" dirty="0" err="1">
                  <a:solidFill>
                    <a:schemeClr val="accent1">
                      <a:lumMod val="50000"/>
                    </a:schemeClr>
                  </a:solidFill>
                </a:rPr>
                <a:t>Siplaft</a:t>
              </a:r>
              <a:endParaRPr lang="es-CO" altLang="es-CO" sz="2800" dirty="0">
                <a:solidFill>
                  <a:schemeClr val="accent1">
                    <a:lumMod val="50000"/>
                  </a:schemeClr>
                </a:solidFill>
              </a:endParaRPr>
            </a:p>
          </p:txBody>
        </p:sp>
        <p:pic>
          <p:nvPicPr>
            <p:cNvPr id="46" name="Imagen 6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62170" y="3530586"/>
              <a:ext cx="751711" cy="74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 name="Imagen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423352" y="691659"/>
            <a:ext cx="3499566" cy="81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441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82806" y="11687175"/>
            <a:ext cx="3440112"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278"/>
          <p:cNvSpPr/>
          <p:nvPr/>
        </p:nvSpPr>
        <p:spPr>
          <a:xfrm>
            <a:off x="0" y="0"/>
            <a:ext cx="24391938" cy="2317750"/>
          </a:xfrm>
          <a:custGeom>
            <a:avLst/>
            <a:gdLst/>
            <a:ahLst/>
            <a:cxnLst/>
            <a:rect l="l" t="t" r="r" b="b"/>
            <a:pathLst>
              <a:path w="9136380" h="869950">
                <a:moveTo>
                  <a:pt x="0" y="869708"/>
                </a:moveTo>
                <a:lnTo>
                  <a:pt x="9136189" y="869708"/>
                </a:lnTo>
                <a:lnTo>
                  <a:pt x="9136189" y="0"/>
                </a:lnTo>
                <a:lnTo>
                  <a:pt x="0" y="0"/>
                </a:lnTo>
                <a:lnTo>
                  <a:pt x="0" y="869708"/>
                </a:lnTo>
                <a:close/>
              </a:path>
            </a:pathLst>
          </a:custGeom>
          <a:solidFill>
            <a:srgbClr val="3366CB"/>
          </a:solidFill>
        </p:spPr>
        <p:txBody>
          <a:bodyPr lIns="0" tIns="0" rIns="0" bIns="0"/>
          <a:lstStyle/>
          <a:p>
            <a:pPr eaLnBrk="1" fontAlgn="auto" hangingPunct="1">
              <a:spcBef>
                <a:spcPts val="0"/>
              </a:spcBef>
              <a:spcAft>
                <a:spcPts val="0"/>
              </a:spcAft>
              <a:defRPr/>
            </a:pPr>
            <a:endParaRPr sz="4794">
              <a:latin typeface="+mn-lt"/>
            </a:endParaRPr>
          </a:p>
        </p:txBody>
      </p:sp>
      <p:pic>
        <p:nvPicPr>
          <p:cNvPr id="4" name="Imagen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473" y="667544"/>
            <a:ext cx="481806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7045324" y="807740"/>
            <a:ext cx="11024556" cy="769441"/>
          </a:xfrm>
          <a:prstGeom prst="rect">
            <a:avLst/>
          </a:prstGeom>
        </p:spPr>
        <p:txBody>
          <a:bodyPr wrap="none">
            <a:spAutoFit/>
          </a:bodyPr>
          <a:lstStyle/>
          <a:p>
            <a:pPr eaLnBrk="1" fontAlgn="auto" hangingPunct="1">
              <a:spcBef>
                <a:spcPts val="0"/>
              </a:spcBef>
              <a:spcAft>
                <a:spcPts val="0"/>
              </a:spcAft>
              <a:defRPr/>
            </a:pPr>
            <a:r>
              <a:rPr lang="es-CO" sz="4400" b="1" dirty="0">
                <a:solidFill>
                  <a:schemeClr val="bg1"/>
                </a:solidFill>
                <a:latin typeface="Arial Black" panose="020B0A04020102020204" pitchFamily="34" charset="0"/>
              </a:rPr>
              <a:t>RESULTADOS DE JSA DE ENR 2019</a:t>
            </a:r>
          </a:p>
        </p:txBody>
      </p:sp>
      <p:sp>
        <p:nvSpPr>
          <p:cNvPr id="6" name="CuadroTexto 328"/>
          <p:cNvSpPr txBox="1">
            <a:spLocks noChangeArrowheads="1"/>
          </p:cNvSpPr>
          <p:nvPr/>
        </p:nvSpPr>
        <p:spPr bwMode="auto">
          <a:xfrm>
            <a:off x="2949574" y="6955003"/>
            <a:ext cx="1855946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CO" altLang="es-CO" sz="4000" dirty="0">
                <a:solidFill>
                  <a:srgbClr val="C00000"/>
                </a:solidFill>
              </a:rPr>
              <a:t>El juego de apuestas permanentes, que tiene implementado SARLAFT, quedó en el mismo nivel de calificación que el sector financiero</a:t>
            </a:r>
          </a:p>
        </p:txBody>
      </p:sp>
      <p:sp>
        <p:nvSpPr>
          <p:cNvPr id="7" name="CuadroTexto 6"/>
          <p:cNvSpPr txBox="1"/>
          <p:nvPr/>
        </p:nvSpPr>
        <p:spPr>
          <a:xfrm>
            <a:off x="4271963" y="8774113"/>
            <a:ext cx="15417800" cy="3046988"/>
          </a:xfrm>
          <a:prstGeom prst="rect">
            <a:avLst/>
          </a:prstGeom>
          <a:noFill/>
        </p:spPr>
        <p:txBody>
          <a:bodyPr>
            <a:spAutoFit/>
          </a:bodyPr>
          <a:lstStyle/>
          <a:p>
            <a:pPr algn="ctr" eaLnBrk="1" fontAlgn="auto" hangingPunct="1">
              <a:spcBef>
                <a:spcPts val="0"/>
              </a:spcBef>
              <a:spcAft>
                <a:spcPts val="0"/>
              </a:spcAft>
              <a:defRPr/>
            </a:pPr>
            <a:r>
              <a:rPr lang="es-CO" sz="4400" dirty="0">
                <a:solidFill>
                  <a:schemeClr val="accent1">
                    <a:lumMod val="50000"/>
                  </a:schemeClr>
                </a:solidFill>
                <a:latin typeface="+mn-lt"/>
              </a:rPr>
              <a:t>Fortalezas: </a:t>
            </a:r>
          </a:p>
          <a:p>
            <a:pPr algn="just" eaLnBrk="1" fontAlgn="auto" hangingPunct="1">
              <a:spcBef>
                <a:spcPts val="0"/>
              </a:spcBef>
              <a:spcAft>
                <a:spcPts val="0"/>
              </a:spcAft>
              <a:defRPr/>
            </a:pPr>
            <a:endParaRPr lang="es-CO" sz="2000" dirty="0">
              <a:solidFill>
                <a:schemeClr val="accent1">
                  <a:lumMod val="50000"/>
                </a:schemeClr>
              </a:solidFill>
              <a:latin typeface="+mn-lt"/>
            </a:endParaRPr>
          </a:p>
          <a:p>
            <a:pPr marL="457171" indent="-457171" algn="just" eaLnBrk="1" fontAlgn="auto" hangingPunct="1">
              <a:spcBef>
                <a:spcPts val="0"/>
              </a:spcBef>
              <a:spcAft>
                <a:spcPts val="0"/>
              </a:spcAft>
              <a:buFont typeface="Arial" panose="020B0604020202020204" pitchFamily="34" charset="0"/>
              <a:buChar char="•"/>
              <a:defRPr/>
            </a:pPr>
            <a:r>
              <a:rPr lang="es-CO" sz="3200" dirty="0">
                <a:solidFill>
                  <a:schemeClr val="accent1">
                    <a:lumMod val="50000"/>
                  </a:schemeClr>
                </a:solidFill>
                <a:latin typeface="+mn-lt"/>
              </a:rPr>
              <a:t>Sector formal - Personas jurídicas dedicadas a operar JSA</a:t>
            </a:r>
          </a:p>
          <a:p>
            <a:pPr marL="457171" indent="-457171" algn="just" eaLnBrk="1" fontAlgn="auto" hangingPunct="1">
              <a:spcBef>
                <a:spcPts val="0"/>
              </a:spcBef>
              <a:spcAft>
                <a:spcPts val="0"/>
              </a:spcAft>
              <a:buFont typeface="Arial" panose="020B0604020202020204" pitchFamily="34" charset="0"/>
              <a:buChar char="•"/>
              <a:defRPr/>
            </a:pPr>
            <a:r>
              <a:rPr lang="es-CO" sz="3200" dirty="0">
                <a:solidFill>
                  <a:schemeClr val="accent1">
                    <a:lumMod val="50000"/>
                  </a:schemeClr>
                </a:solidFill>
                <a:latin typeface="+mn-lt"/>
              </a:rPr>
              <a:t>Levantamiento voluntario del velo corporativo - Conocemos las personas naturales (Beneficiario Final)</a:t>
            </a:r>
          </a:p>
          <a:p>
            <a:pPr marL="457171" indent="-457171" algn="just" eaLnBrk="1" fontAlgn="auto" hangingPunct="1">
              <a:spcBef>
                <a:spcPts val="0"/>
              </a:spcBef>
              <a:spcAft>
                <a:spcPts val="0"/>
              </a:spcAft>
              <a:buFont typeface="Arial" panose="020B0604020202020204" pitchFamily="34" charset="0"/>
              <a:buChar char="•"/>
              <a:defRPr/>
            </a:pPr>
            <a:r>
              <a:rPr lang="es-CO" sz="3200" dirty="0">
                <a:solidFill>
                  <a:schemeClr val="accent1">
                    <a:lumMod val="50000"/>
                  </a:schemeClr>
                </a:solidFill>
                <a:latin typeface="+mn-lt"/>
              </a:rPr>
              <a:t>Tenemos avances y reconocimiento de actores nacionales e internacionales.</a:t>
            </a:r>
            <a:endParaRPr lang="es-CO" sz="3200" dirty="0">
              <a:latin typeface="+mn-lt"/>
            </a:endParaRPr>
          </a:p>
        </p:txBody>
      </p:sp>
      <p:grpSp>
        <p:nvGrpSpPr>
          <p:cNvPr id="8" name="Grupo 336"/>
          <p:cNvGrpSpPr>
            <a:grpSpLocks/>
          </p:cNvGrpSpPr>
          <p:nvPr/>
        </p:nvGrpSpPr>
        <p:grpSpPr bwMode="auto">
          <a:xfrm>
            <a:off x="4498975" y="3263900"/>
            <a:ext cx="15444788" cy="3068638"/>
            <a:chOff x="1479156" y="1041705"/>
            <a:chExt cx="5791756" cy="1150736"/>
          </a:xfrm>
        </p:grpSpPr>
        <p:sp>
          <p:nvSpPr>
            <p:cNvPr id="9" name="CuadroTexto 327"/>
            <p:cNvSpPr txBox="1">
              <a:spLocks noChangeArrowheads="1"/>
            </p:cNvSpPr>
            <p:nvPr/>
          </p:nvSpPr>
          <p:spPr bwMode="auto">
            <a:xfrm>
              <a:off x="1488681" y="2019305"/>
              <a:ext cx="5782231" cy="17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2400" dirty="0">
                  <a:solidFill>
                    <a:schemeClr val="accent1">
                      <a:lumMod val="50000"/>
                    </a:schemeClr>
                  </a:solidFill>
                </a:rPr>
                <a:t>*Socialización por parte de la UIAF del 18/05/2020</a:t>
              </a:r>
            </a:p>
          </p:txBody>
        </p:sp>
        <p:sp>
          <p:nvSpPr>
            <p:cNvPr id="10" name="Rectángulo 9"/>
            <p:cNvSpPr/>
            <p:nvPr/>
          </p:nvSpPr>
          <p:spPr>
            <a:xfrm>
              <a:off x="1479156" y="1041705"/>
              <a:ext cx="1928799" cy="568522"/>
            </a:xfrm>
            <a:prstGeom prst="rect">
              <a:avLst/>
            </a:prstGeom>
            <a:solidFill>
              <a:schemeClr val="bg1">
                <a:lumMod val="9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5400" b="1" dirty="0">
                  <a:solidFill>
                    <a:schemeClr val="accent1">
                      <a:lumMod val="50000"/>
                    </a:schemeClr>
                  </a:solidFill>
                </a:rPr>
                <a:t>Riesgo</a:t>
              </a:r>
              <a:endParaRPr lang="es-CO" sz="5400" b="1" dirty="0">
                <a:solidFill>
                  <a:schemeClr val="accent1">
                    <a:lumMod val="50000"/>
                  </a:schemeClr>
                </a:solidFill>
              </a:endParaRPr>
            </a:p>
          </p:txBody>
        </p:sp>
        <p:sp>
          <p:nvSpPr>
            <p:cNvPr id="11" name="Rectángulo 10"/>
            <p:cNvSpPr/>
            <p:nvPr/>
          </p:nvSpPr>
          <p:spPr>
            <a:xfrm>
              <a:off x="3413908" y="1041705"/>
              <a:ext cx="1928204" cy="568522"/>
            </a:xfrm>
            <a:prstGeom prst="rect">
              <a:avLst/>
            </a:prstGeom>
            <a:solidFill>
              <a:schemeClr val="bg1">
                <a:lumMod val="9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5400" b="1" dirty="0">
                  <a:solidFill>
                    <a:schemeClr val="accent1">
                      <a:lumMod val="50000"/>
                    </a:schemeClr>
                  </a:solidFill>
                </a:rPr>
                <a:t>Amenaza</a:t>
              </a:r>
              <a:endParaRPr lang="es-CO" sz="5400" b="1" dirty="0">
                <a:solidFill>
                  <a:schemeClr val="accent1">
                    <a:lumMod val="50000"/>
                  </a:schemeClr>
                </a:solidFill>
              </a:endParaRPr>
            </a:p>
          </p:txBody>
        </p:sp>
        <p:sp>
          <p:nvSpPr>
            <p:cNvPr id="12" name="Rectángulo 11"/>
            <p:cNvSpPr/>
            <p:nvPr/>
          </p:nvSpPr>
          <p:spPr>
            <a:xfrm>
              <a:off x="1479156" y="1610227"/>
              <a:ext cx="1928799" cy="398263"/>
            </a:xfrm>
            <a:prstGeom prst="rect">
              <a:avLst/>
            </a:prstGeom>
            <a:solidFill>
              <a:schemeClr val="bg1">
                <a:lumMod val="9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3600" dirty="0">
                  <a:solidFill>
                    <a:schemeClr val="accent1">
                      <a:lumMod val="50000"/>
                    </a:schemeClr>
                  </a:solidFill>
                </a:rPr>
                <a:t>Medio bajo</a:t>
              </a:r>
              <a:endParaRPr lang="es-CO" sz="3600" dirty="0">
                <a:solidFill>
                  <a:schemeClr val="accent1">
                    <a:lumMod val="50000"/>
                  </a:schemeClr>
                </a:solidFill>
              </a:endParaRPr>
            </a:p>
          </p:txBody>
        </p:sp>
        <p:sp>
          <p:nvSpPr>
            <p:cNvPr id="13" name="Rectángulo 12"/>
            <p:cNvSpPr/>
            <p:nvPr/>
          </p:nvSpPr>
          <p:spPr>
            <a:xfrm>
              <a:off x="3413908" y="1610227"/>
              <a:ext cx="1928204" cy="398263"/>
            </a:xfrm>
            <a:prstGeom prst="rect">
              <a:avLst/>
            </a:prstGeom>
            <a:solidFill>
              <a:schemeClr val="bg1">
                <a:lumMod val="9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3600" dirty="0">
                  <a:solidFill>
                    <a:schemeClr val="accent1">
                      <a:lumMod val="50000"/>
                    </a:schemeClr>
                  </a:solidFill>
                </a:rPr>
                <a:t>Baja</a:t>
              </a:r>
              <a:endParaRPr lang="es-CO" sz="3600" dirty="0">
                <a:solidFill>
                  <a:schemeClr val="accent1">
                    <a:lumMod val="50000"/>
                  </a:schemeClr>
                </a:solidFill>
              </a:endParaRPr>
            </a:p>
          </p:txBody>
        </p:sp>
        <p:sp>
          <p:nvSpPr>
            <p:cNvPr id="14" name="Rectángulo 13"/>
            <p:cNvSpPr/>
            <p:nvPr/>
          </p:nvSpPr>
          <p:spPr>
            <a:xfrm>
              <a:off x="5342113" y="1041705"/>
              <a:ext cx="1928799" cy="568522"/>
            </a:xfrm>
            <a:prstGeom prst="rect">
              <a:avLst/>
            </a:prstGeom>
            <a:solidFill>
              <a:schemeClr val="bg1">
                <a:lumMod val="9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5400" b="1" dirty="0">
                  <a:solidFill>
                    <a:schemeClr val="accent1">
                      <a:lumMod val="50000"/>
                    </a:schemeClr>
                  </a:solidFill>
                </a:rPr>
                <a:t>Vulnerabilidad</a:t>
              </a:r>
              <a:endParaRPr lang="es-CO" sz="5400" b="1" dirty="0">
                <a:solidFill>
                  <a:schemeClr val="accent1">
                    <a:lumMod val="50000"/>
                  </a:schemeClr>
                </a:solidFill>
              </a:endParaRPr>
            </a:p>
          </p:txBody>
        </p:sp>
        <p:sp>
          <p:nvSpPr>
            <p:cNvPr id="15" name="Rectángulo 14"/>
            <p:cNvSpPr/>
            <p:nvPr/>
          </p:nvSpPr>
          <p:spPr>
            <a:xfrm>
              <a:off x="5342113" y="1610227"/>
              <a:ext cx="1928799" cy="398263"/>
            </a:xfrm>
            <a:prstGeom prst="rect">
              <a:avLst/>
            </a:prstGeom>
            <a:solidFill>
              <a:schemeClr val="bg1">
                <a:lumMod val="9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3600" dirty="0">
                  <a:solidFill>
                    <a:schemeClr val="accent1">
                      <a:lumMod val="50000"/>
                    </a:schemeClr>
                  </a:solidFill>
                </a:rPr>
                <a:t>Media</a:t>
              </a:r>
              <a:endParaRPr lang="es-CO" sz="3600" dirty="0">
                <a:solidFill>
                  <a:schemeClr val="accent1">
                    <a:lumMod val="50000"/>
                  </a:schemeClr>
                </a:solidFill>
              </a:endParaRPr>
            </a:p>
          </p:txBody>
        </p:sp>
      </p:grpSp>
      <p:pic>
        <p:nvPicPr>
          <p:cNvPr id="16" name="Imagen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423352" y="660128"/>
            <a:ext cx="3499566" cy="81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62969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TotalTime>
  <Words>844</Words>
  <Application>Microsoft Office PowerPoint</Application>
  <PresentationFormat>Personalizado</PresentationFormat>
  <Paragraphs>139</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Arial Black</vt:lpstr>
      <vt:lpstr>Arial Unicode MS</vt:lpstr>
      <vt:lpstr>Calibri</vt:lpstr>
      <vt:lpstr>Calibri Light</vt:lpstr>
      <vt:lpstr>Futura BdCn BT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Juliana Lopez</cp:lastModifiedBy>
  <cp:revision>27</cp:revision>
  <dcterms:created xsi:type="dcterms:W3CDTF">2020-07-28T13:02:10Z</dcterms:created>
  <dcterms:modified xsi:type="dcterms:W3CDTF">2020-08-31T22:36:00Z</dcterms:modified>
</cp:coreProperties>
</file>