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80" r:id="rId6"/>
    <p:sldId id="281" r:id="rId7"/>
    <p:sldId id="282" r:id="rId8"/>
    <p:sldId id="279" r:id="rId9"/>
    <p:sldId id="274" r:id="rId10"/>
    <p:sldId id="275" r:id="rId11"/>
    <p:sldId id="276" r:id="rId12"/>
    <p:sldId id="277" r:id="rId13"/>
    <p:sldId id="278" r:id="rId14"/>
    <p:sldId id="283" r:id="rId15"/>
    <p:sldId id="273" r:id="rId16"/>
    <p:sldId id="284" r:id="rId17"/>
    <p:sldId id="270" r:id="rId18"/>
    <p:sldId id="271" r:id="rId19"/>
    <p:sldId id="264" r:id="rId20"/>
    <p:sldId id="265" r:id="rId21"/>
    <p:sldId id="263" r:id="rId22"/>
    <p:sldId id="268" r:id="rId23"/>
    <p:sldId id="269" r:id="rId24"/>
    <p:sldId id="266" r:id="rId25"/>
    <p:sldId id="261" r:id="rId26"/>
    <p:sldId id="267" r:id="rId27"/>
    <p:sldId id="272" r:id="rId28"/>
    <p:sldId id="285" r:id="rId29"/>
    <p:sldId id="286" r:id="rId30"/>
    <p:sldId id="287" r:id="rId31"/>
    <p:sldId id="288" r:id="rId3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B34"/>
    <a:srgbClr val="FE6B03"/>
    <a:srgbClr val="8F8F95"/>
    <a:srgbClr val="AFCC18"/>
    <a:srgbClr val="FF0681"/>
    <a:srgbClr val="875D3E"/>
    <a:srgbClr val="583A20"/>
    <a:srgbClr val="C5FFBA"/>
    <a:srgbClr val="C7FF6B"/>
    <a:srgbClr val="4B6E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74"/>
    <p:restoredTop sz="96291"/>
  </p:normalViewPr>
  <p:slideViewPr>
    <p:cSldViewPr snapToGrid="0" snapToObjects="1">
      <p:cViewPr varScale="1">
        <p:scale>
          <a:sx n="86" d="100"/>
          <a:sy n="86" d="100"/>
        </p:scale>
        <p:origin x="73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DEF2B9-D052-514E-A297-819A0D0687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BE10CC-89CF-CE4A-B72B-AA1ADAD140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4CC0A7-920C-2348-8C41-5B355987B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2DE8-DF06-EB43-A18C-5E4B6A6D1B83}" type="datetimeFigureOut">
              <a:rPr lang="es-CO" smtClean="0"/>
              <a:t>31/08/2020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9BAF14-CD0E-C749-9AE5-EF1EB46FD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087317-AD19-7C4C-9DA8-DC707C3ED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8CA31-03FD-B845-B85E-5DB26CB658C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8959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6D50D0-0331-7A4A-9F4C-B61D6FBEA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3F5D1F-8D98-9744-927D-CA77DCECA1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F79EAA-89CD-1340-A19F-6FB64BFAF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2DE8-DF06-EB43-A18C-5E4B6A6D1B83}" type="datetimeFigureOut">
              <a:rPr lang="es-CO" smtClean="0"/>
              <a:t>31/08/2020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F521AF-FAD2-154A-B457-CA71F0C11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8D809C-8DFE-5E4D-B087-E249A358C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8CA31-03FD-B845-B85E-5DB26CB658C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5544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95066F5-57B8-314B-B58D-9D8DB2712F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40FA03B-D8D6-8D45-BE02-C869A199C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9649EB-9206-EE44-BD2A-C47BFC054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2DE8-DF06-EB43-A18C-5E4B6A6D1B83}" type="datetimeFigureOut">
              <a:rPr lang="es-CO" smtClean="0"/>
              <a:t>31/08/2020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89B72E-9E4E-4E42-B1C4-34477331C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0DC4F6-B69F-CE48-844F-8FC2778A5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8CA31-03FD-B845-B85E-5DB26CB658C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565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AEB77C-FA6C-1149-A50A-E1AE78B6A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469F20-D06F-0A48-B6A9-56420BD2C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22FB4A-2C98-E246-A93C-F5BF3CC01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2DE8-DF06-EB43-A18C-5E4B6A6D1B83}" type="datetimeFigureOut">
              <a:rPr lang="es-CO" smtClean="0"/>
              <a:t>31/08/2020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644334-958C-F947-9AFA-5B070C8E4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015C51-30E1-8242-B781-FC4E8976B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8CA31-03FD-B845-B85E-5DB26CB658C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6998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418D1E-580B-4347-8CB8-B269CB800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81F861-ECAF-724A-9E24-CAA0E2198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FF97CA-3D82-8C41-8F25-DC4A08775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2DE8-DF06-EB43-A18C-5E4B6A6D1B83}" type="datetimeFigureOut">
              <a:rPr lang="es-CO" smtClean="0"/>
              <a:t>31/08/2020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9625FA-ECF0-7641-9FBC-FE8466F9D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188D92-3165-3540-9CB1-57289F582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8CA31-03FD-B845-B85E-5DB26CB658C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5093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1F2935-B034-4A42-B891-F6497A206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686467-C702-E841-A2BA-5CC329CF65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5E522C6-B319-0C4C-85F8-85847BD0E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1AF28E-31FB-A44E-952A-86822E445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2DE8-DF06-EB43-A18C-5E4B6A6D1B83}" type="datetimeFigureOut">
              <a:rPr lang="es-CO" smtClean="0"/>
              <a:t>31/08/2020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BC8B1A-E3E6-934D-B96D-CD1B7F9E5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E55FB3-5270-8848-83C2-A6914E71F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8CA31-03FD-B845-B85E-5DB26CB658C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2911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1EBFB8-CC8B-F845-92A1-B308908B6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E93263-A6BA-2143-9E0B-27AAA2F2A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2061EC1-06EA-0B48-B606-8FE495BE4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568589C-3226-F242-8526-A3ED5426BB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FB2AE0-D437-3B49-9E09-DEDA3D8B5E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59D70D6-546F-FB4E-A4E1-09250F36B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2DE8-DF06-EB43-A18C-5E4B6A6D1B83}" type="datetimeFigureOut">
              <a:rPr lang="es-CO" smtClean="0"/>
              <a:t>31/08/2020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F5D579D-DE25-F543-A51D-D9932DBF9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BF87E45-08AB-994D-AFBB-D65B5C0E8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8CA31-03FD-B845-B85E-5DB26CB658C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1884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467F6D-CD87-7741-88A3-80B22185B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789FBFF-0EDE-F646-838F-5EF29BF65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2DE8-DF06-EB43-A18C-5E4B6A6D1B83}" type="datetimeFigureOut">
              <a:rPr lang="es-CO" smtClean="0"/>
              <a:t>31/08/2020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B13C688-C612-5749-9AB2-4E149D540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4737EA5-279C-9443-9DA3-3F607DA05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8CA31-03FD-B845-B85E-5DB26CB658C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1335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B984C8-3BFE-9642-8A93-8B455DF01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2DE8-DF06-EB43-A18C-5E4B6A6D1B83}" type="datetimeFigureOut">
              <a:rPr lang="es-CO" smtClean="0"/>
              <a:t>31/08/2020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F0AF48B-1793-CA48-BECB-06B26AB02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3F56E11-5F97-9249-B420-CDFA8F59B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8CA31-03FD-B845-B85E-5DB26CB658C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6268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049EA4-0721-304B-B02E-2A35B3883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4CD348-37D3-9B48-A7AC-EFCDE7EC4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20B4905-5C00-F342-BA24-E49A1079B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2B7F57E-F7BF-DA49-97F2-992702082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2DE8-DF06-EB43-A18C-5E4B6A6D1B83}" type="datetimeFigureOut">
              <a:rPr lang="es-CO" smtClean="0"/>
              <a:t>31/08/2020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356BD9E-40F8-8A46-AF02-C6CA1A410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C438C81-F7C4-5042-97F9-BB5B99D77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8CA31-03FD-B845-B85E-5DB26CB658C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9297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1C186D-DE62-F749-9F4B-8D9A4E8E4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738C19A-789B-1342-A79E-B36E5E9FFC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BD6C6F5-F10F-CD4C-8D46-F868F55F87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B14D589-4C39-1F48-A594-B94E978A9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42DE8-DF06-EB43-A18C-5E4B6A6D1B83}" type="datetimeFigureOut">
              <a:rPr lang="es-CO" smtClean="0"/>
              <a:t>31/08/2020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0A0D33-5856-994D-B51C-F341643F1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55EAE0-A198-5C4B-AB47-2A107A404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8CA31-03FD-B845-B85E-5DB26CB658C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396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3C3DBEA-253F-4948-BDB8-316B62CB0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CD50CD3-BAD0-E644-BEAA-C0953C61A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C0EFD8-A7FF-CD45-8578-5539A65482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42DE8-DF06-EB43-A18C-5E4B6A6D1B83}" type="datetimeFigureOut">
              <a:rPr lang="es-CO" smtClean="0"/>
              <a:t>31/08/2020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16F1D0-501B-2249-B896-014EF679F0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9E2338-B4F2-F54B-A723-8749661106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8CA31-03FD-B845-B85E-5DB26CB658C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729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8.png"/><Relationship Id="rId7" Type="http://schemas.openxmlformats.org/officeDocument/2006/relationships/image" Target="../media/image2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C9587C4-317D-5243-814E-B94E269C4933}"/>
              </a:ext>
            </a:extLst>
          </p:cNvPr>
          <p:cNvSpPr/>
          <p:nvPr/>
        </p:nvSpPr>
        <p:spPr>
          <a:xfrm>
            <a:off x="0" y="5825551"/>
            <a:ext cx="12192000" cy="1032448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C020953-8E34-E64B-9888-DC2374A930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34902"/>
            <a:ext cx="2708476" cy="92309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F1CB8C2-1700-C149-A5F4-87AD84109D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6826" y="5960679"/>
            <a:ext cx="1517288" cy="80998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67BE0534-CE2B-E640-9003-07961C0ED679}"/>
              </a:ext>
            </a:extLst>
          </p:cNvPr>
          <p:cNvSpPr txBox="1"/>
          <p:nvPr/>
        </p:nvSpPr>
        <p:spPr>
          <a:xfrm>
            <a:off x="5786817" y="4348622"/>
            <a:ext cx="61653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Juanita María Ospina Perdomo</a:t>
            </a:r>
          </a:p>
          <a:p>
            <a:pPr algn="ctr"/>
            <a:r>
              <a:rPr lang="es-CO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Gerente de Compliance y Anticorrupción</a:t>
            </a:r>
          </a:p>
          <a:p>
            <a:pPr algn="ctr"/>
            <a:r>
              <a:rPr lang="es-CO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Risk Consulting Global Group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38AE17FD-DE0D-8842-BE32-B7268004864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441" y="6115141"/>
            <a:ext cx="180000" cy="18000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3D4F7F2A-85A8-E548-8FE6-B0B39B7F16D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441" y="6341482"/>
            <a:ext cx="180000" cy="172340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E37F0AC0-6D3B-924D-8149-3A3798ADA0F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441" y="6576673"/>
            <a:ext cx="180000" cy="172340"/>
          </a:xfrm>
          <a:prstGeom prst="rect">
            <a:avLst/>
          </a:prstGeom>
        </p:spPr>
      </p:pic>
      <p:sp>
        <p:nvSpPr>
          <p:cNvPr id="33" name="Rectangle 57">
            <a:extLst>
              <a:ext uri="{FF2B5EF4-FFF2-40B4-BE49-F238E27FC236}">
                <a16:creationId xmlns:a16="http://schemas.microsoft.com/office/drawing/2014/main" id="{4AA0F252-0CBD-FC4D-B572-62B1E214F7BE}"/>
              </a:ext>
            </a:extLst>
          </p:cNvPr>
          <p:cNvSpPr/>
          <p:nvPr/>
        </p:nvSpPr>
        <p:spPr>
          <a:xfrm>
            <a:off x="5152403" y="6017469"/>
            <a:ext cx="4179373" cy="8164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https://</a:t>
            </a:r>
            <a:r>
              <a:rPr lang="en-US" sz="1400" dirty="0" err="1">
                <a:solidFill>
                  <a:schemeClr val="tx1"/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www.linkedin.com</a:t>
            </a: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/in/</a:t>
            </a:r>
            <a:r>
              <a:rPr lang="en-US" sz="1400" dirty="0" err="1">
                <a:solidFill>
                  <a:schemeClr val="tx1"/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juanitaospina</a:t>
            </a: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/</a:t>
            </a:r>
          </a:p>
          <a:p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@juanisospina78</a:t>
            </a:r>
          </a:p>
          <a:p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+57-3138186807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E0DE17E-B571-5E48-836D-BC97187800ED}"/>
              </a:ext>
            </a:extLst>
          </p:cNvPr>
          <p:cNvSpPr txBox="1"/>
          <p:nvPr/>
        </p:nvSpPr>
        <p:spPr>
          <a:xfrm>
            <a:off x="5380588" y="321512"/>
            <a:ext cx="657158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¿Cómo proteger a las organizaciones de los riesgos asociados a los datos personales, la seguridad de la información y LA/FT/PADM en la era digital?</a:t>
            </a:r>
            <a:r>
              <a:rPr lang="es-CO" sz="2800" b="1" dirty="0">
                <a:solidFill>
                  <a:srgbClr val="F57B34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s-CO" sz="2400" b="1" i="1" dirty="0">
              <a:solidFill>
                <a:srgbClr val="F57B34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CO" sz="2400" b="1" i="1" dirty="0">
                <a:solidFill>
                  <a:srgbClr val="F57B34"/>
                </a:solidFill>
                <a:latin typeface="Century Gothic" panose="020B0502020202020204" pitchFamily="34" charset="0"/>
              </a:rPr>
              <a:t>Aspectos prácticos, principales tipologías y controles recomendados</a:t>
            </a:r>
          </a:p>
        </p:txBody>
      </p:sp>
      <p:sp>
        <p:nvSpPr>
          <p:cNvPr id="35" name="Rectángulo redondeado 34">
            <a:extLst>
              <a:ext uri="{FF2B5EF4-FFF2-40B4-BE49-F238E27FC236}">
                <a16:creationId xmlns:a16="http://schemas.microsoft.com/office/drawing/2014/main" id="{F534F5BB-C610-E746-8197-D6D83B0261C9}"/>
              </a:ext>
            </a:extLst>
          </p:cNvPr>
          <p:cNvSpPr/>
          <p:nvPr/>
        </p:nvSpPr>
        <p:spPr>
          <a:xfrm>
            <a:off x="239825" y="494555"/>
            <a:ext cx="3125165" cy="4189939"/>
          </a:xfrm>
          <a:prstGeom prst="roundRect">
            <a:avLst/>
          </a:prstGeom>
          <a:solidFill>
            <a:srgbClr val="F57B3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Rectángulo redondeado 35">
            <a:extLst>
              <a:ext uri="{FF2B5EF4-FFF2-40B4-BE49-F238E27FC236}">
                <a16:creationId xmlns:a16="http://schemas.microsoft.com/office/drawing/2014/main" id="{9CF34BA7-CCC9-0D41-8E0B-D041595E8171}"/>
              </a:ext>
            </a:extLst>
          </p:cNvPr>
          <p:cNvSpPr/>
          <p:nvPr/>
        </p:nvSpPr>
        <p:spPr>
          <a:xfrm>
            <a:off x="1685081" y="1581308"/>
            <a:ext cx="3125165" cy="4189939"/>
          </a:xfrm>
          <a:prstGeom prst="roundRect">
            <a:avLst/>
          </a:prstGeom>
          <a:solidFill>
            <a:srgbClr val="F57B3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" name="Rectángulo redondeado 36">
            <a:extLst>
              <a:ext uri="{FF2B5EF4-FFF2-40B4-BE49-F238E27FC236}">
                <a16:creationId xmlns:a16="http://schemas.microsoft.com/office/drawing/2014/main" id="{8E0BF88A-EC9E-8E47-AB5C-7AB23C25FD44}"/>
              </a:ext>
            </a:extLst>
          </p:cNvPr>
          <p:cNvSpPr/>
          <p:nvPr/>
        </p:nvSpPr>
        <p:spPr>
          <a:xfrm>
            <a:off x="1035934" y="973112"/>
            <a:ext cx="3125165" cy="4189939"/>
          </a:xfrm>
          <a:prstGeom prst="round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7497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C9587C4-317D-5243-814E-B94E269C49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C020953-8E34-E64B-9888-DC2374A930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71247"/>
            <a:ext cx="3029324" cy="108675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F1CB8C2-1700-C149-A5F4-87AD84109D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1791" y="5906535"/>
            <a:ext cx="1649805" cy="880723"/>
          </a:xfrm>
          <a:prstGeom prst="rect">
            <a:avLst/>
          </a:prstGeom>
        </p:spPr>
      </p:pic>
      <p:sp>
        <p:nvSpPr>
          <p:cNvPr id="99" name="TextBox 18">
            <a:extLst>
              <a:ext uri="{FF2B5EF4-FFF2-40B4-BE49-F238E27FC236}">
                <a16:creationId xmlns:a16="http://schemas.microsoft.com/office/drawing/2014/main" id="{07D23F4E-0CD2-4E42-9793-77E32D44A57F}"/>
              </a:ext>
            </a:extLst>
          </p:cNvPr>
          <p:cNvSpPr txBox="1"/>
          <p:nvPr/>
        </p:nvSpPr>
        <p:spPr>
          <a:xfrm>
            <a:off x="1585734" y="226451"/>
            <a:ext cx="3531281" cy="369332"/>
          </a:xfrm>
          <a:prstGeom prst="rect">
            <a:avLst/>
          </a:prstGeom>
          <a:noFill/>
          <a:ln w="28575">
            <a:solidFill>
              <a:srgbClr val="FE6B03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b="1" dirty="0">
                <a:solidFill>
                  <a:srgbClr val="FE6B03"/>
                </a:solidFill>
                <a:latin typeface="Century Gothic" panose="020B0502020202020204" pitchFamily="34" charset="0"/>
              </a:rPr>
              <a:t>Ingeniería Social - Hurtos</a:t>
            </a:r>
          </a:p>
        </p:txBody>
      </p:sp>
      <p:sp>
        <p:nvSpPr>
          <p:cNvPr id="100" name="CuadroTexto 99">
            <a:extLst>
              <a:ext uri="{FF2B5EF4-FFF2-40B4-BE49-F238E27FC236}">
                <a16:creationId xmlns:a16="http://schemas.microsoft.com/office/drawing/2014/main" id="{88488217-A5D1-3D4B-A6B1-B380ED745802}"/>
              </a:ext>
            </a:extLst>
          </p:cNvPr>
          <p:cNvSpPr txBox="1"/>
          <p:nvPr/>
        </p:nvSpPr>
        <p:spPr>
          <a:xfrm>
            <a:off x="1585733" y="550542"/>
            <a:ext cx="3531282" cy="584775"/>
          </a:xfrm>
          <a:prstGeom prst="rect">
            <a:avLst/>
          </a:prstGeom>
          <a:solidFill>
            <a:srgbClr val="FE6B03"/>
          </a:solidFill>
          <a:ln w="38100">
            <a:solidFill>
              <a:srgbClr val="FE6B0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Ataques de </a:t>
            </a:r>
            <a:r>
              <a:rPr lang="es-ES_tradnl" altLang="es-CO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phising</a:t>
            </a:r>
            <a:r>
              <a:rPr lang="es-ES_tradnl" altLang="es-CO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, u otros asociados</a:t>
            </a:r>
            <a:endParaRPr lang="es-ES_tradnl" altLang="es-CO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1" name="Freeform 5">
            <a:extLst>
              <a:ext uri="{FF2B5EF4-FFF2-40B4-BE49-F238E27FC236}">
                <a16:creationId xmlns:a16="http://schemas.microsoft.com/office/drawing/2014/main" id="{798785E7-C21D-694B-9891-9396008F02AD}"/>
              </a:ext>
            </a:extLst>
          </p:cNvPr>
          <p:cNvSpPr>
            <a:spLocks/>
          </p:cNvSpPr>
          <p:nvPr/>
        </p:nvSpPr>
        <p:spPr bwMode="auto">
          <a:xfrm>
            <a:off x="-51741" y="216932"/>
            <a:ext cx="1389062" cy="1069975"/>
          </a:xfrm>
          <a:custGeom>
            <a:avLst/>
            <a:gdLst>
              <a:gd name="T0" fmla="*/ 408 w 408"/>
              <a:gd name="T1" fmla="*/ 0 h 314"/>
              <a:gd name="T2" fmla="*/ 306 w 408"/>
              <a:gd name="T3" fmla="*/ 0 h 314"/>
              <a:gd name="T4" fmla="*/ 315 w 408"/>
              <a:gd name="T5" fmla="*/ 32 h 314"/>
              <a:gd name="T6" fmla="*/ 252 w 408"/>
              <a:gd name="T7" fmla="*/ 94 h 314"/>
              <a:gd name="T8" fmla="*/ 189 w 408"/>
              <a:gd name="T9" fmla="*/ 32 h 314"/>
              <a:gd name="T10" fmla="*/ 197 w 408"/>
              <a:gd name="T11" fmla="*/ 1 h 314"/>
              <a:gd name="T12" fmla="*/ 94 w 408"/>
              <a:gd name="T13" fmla="*/ 1 h 314"/>
              <a:gd name="T14" fmla="*/ 94 w 408"/>
              <a:gd name="T15" fmla="*/ 102 h 314"/>
              <a:gd name="T16" fmla="*/ 63 w 408"/>
              <a:gd name="T17" fmla="*/ 94 h 314"/>
              <a:gd name="T18" fmla="*/ 0 w 408"/>
              <a:gd name="T19" fmla="*/ 157 h 314"/>
              <a:gd name="T20" fmla="*/ 63 w 408"/>
              <a:gd name="T21" fmla="*/ 220 h 314"/>
              <a:gd name="T22" fmla="*/ 94 w 408"/>
              <a:gd name="T23" fmla="*/ 212 h 314"/>
              <a:gd name="T24" fmla="*/ 94 w 408"/>
              <a:gd name="T25" fmla="*/ 314 h 314"/>
              <a:gd name="T26" fmla="*/ 364 w 408"/>
              <a:gd name="T27" fmla="*/ 314 h 314"/>
              <a:gd name="T28" fmla="*/ 408 w 408"/>
              <a:gd name="T29" fmla="*/ 270 h 314"/>
              <a:gd name="T30" fmla="*/ 408 w 408"/>
              <a:gd name="T31" fmla="*/ 45 h 314"/>
              <a:gd name="T32" fmla="*/ 408 w 408"/>
              <a:gd name="T33" fmla="*/ 0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08" h="314">
                <a:moveTo>
                  <a:pt x="408" y="0"/>
                </a:moveTo>
                <a:cubicBezTo>
                  <a:pt x="306" y="0"/>
                  <a:pt x="306" y="0"/>
                  <a:pt x="306" y="0"/>
                </a:cubicBezTo>
                <a:cubicBezTo>
                  <a:pt x="312" y="10"/>
                  <a:pt x="315" y="20"/>
                  <a:pt x="315" y="32"/>
                </a:cubicBezTo>
                <a:cubicBezTo>
                  <a:pt x="315" y="66"/>
                  <a:pt x="287" y="94"/>
                  <a:pt x="252" y="94"/>
                </a:cubicBezTo>
                <a:cubicBezTo>
                  <a:pt x="217" y="94"/>
                  <a:pt x="189" y="66"/>
                  <a:pt x="189" y="32"/>
                </a:cubicBezTo>
                <a:cubicBezTo>
                  <a:pt x="189" y="21"/>
                  <a:pt x="192" y="10"/>
                  <a:pt x="197" y="1"/>
                </a:cubicBezTo>
                <a:cubicBezTo>
                  <a:pt x="94" y="1"/>
                  <a:pt x="94" y="1"/>
                  <a:pt x="94" y="1"/>
                </a:cubicBezTo>
                <a:cubicBezTo>
                  <a:pt x="94" y="102"/>
                  <a:pt x="94" y="102"/>
                  <a:pt x="94" y="102"/>
                </a:cubicBezTo>
                <a:cubicBezTo>
                  <a:pt x="85" y="97"/>
                  <a:pt x="74" y="94"/>
                  <a:pt x="63" y="94"/>
                </a:cubicBezTo>
                <a:cubicBezTo>
                  <a:pt x="28" y="94"/>
                  <a:pt x="0" y="122"/>
                  <a:pt x="0" y="157"/>
                </a:cubicBezTo>
                <a:cubicBezTo>
                  <a:pt x="0" y="192"/>
                  <a:pt x="28" y="220"/>
                  <a:pt x="63" y="220"/>
                </a:cubicBezTo>
                <a:cubicBezTo>
                  <a:pt x="74" y="220"/>
                  <a:pt x="85" y="217"/>
                  <a:pt x="94" y="212"/>
                </a:cubicBezTo>
                <a:cubicBezTo>
                  <a:pt x="94" y="314"/>
                  <a:pt x="94" y="314"/>
                  <a:pt x="94" y="314"/>
                </a:cubicBezTo>
                <a:cubicBezTo>
                  <a:pt x="364" y="314"/>
                  <a:pt x="364" y="314"/>
                  <a:pt x="364" y="314"/>
                </a:cubicBezTo>
                <a:cubicBezTo>
                  <a:pt x="388" y="314"/>
                  <a:pt x="408" y="294"/>
                  <a:pt x="408" y="270"/>
                </a:cubicBezTo>
                <a:cubicBezTo>
                  <a:pt x="408" y="45"/>
                  <a:pt x="408" y="45"/>
                  <a:pt x="408" y="45"/>
                </a:cubicBezTo>
                <a:lnTo>
                  <a:pt x="408" y="0"/>
                </a:lnTo>
                <a:close/>
              </a:path>
            </a:pathLst>
          </a:custGeom>
          <a:solidFill>
            <a:srgbClr val="FE6B03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latin typeface="+mn-lt"/>
            </a:endParaRPr>
          </a:p>
        </p:txBody>
      </p:sp>
      <p:sp>
        <p:nvSpPr>
          <p:cNvPr id="112" name="Freeform 55">
            <a:extLst>
              <a:ext uri="{FF2B5EF4-FFF2-40B4-BE49-F238E27FC236}">
                <a16:creationId xmlns:a16="http://schemas.microsoft.com/office/drawing/2014/main" id="{5FDA99C1-C744-4049-B39C-6586B2600A86}"/>
              </a:ext>
            </a:extLst>
          </p:cNvPr>
          <p:cNvSpPr>
            <a:spLocks noEditPoints="1"/>
          </p:cNvSpPr>
          <p:nvPr/>
        </p:nvSpPr>
        <p:spPr bwMode="auto">
          <a:xfrm>
            <a:off x="538615" y="628409"/>
            <a:ext cx="460276" cy="495333"/>
          </a:xfrm>
          <a:custGeom>
            <a:avLst/>
            <a:gdLst>
              <a:gd name="T0" fmla="*/ 346502 w 104"/>
              <a:gd name="T1" fmla="*/ 62624 h 104"/>
              <a:gd name="T2" fmla="*/ 339572 w 104"/>
              <a:gd name="T3" fmla="*/ 45228 h 104"/>
              <a:gd name="T4" fmla="*/ 263341 w 104"/>
              <a:gd name="T5" fmla="*/ 118290 h 104"/>
              <a:gd name="T6" fmla="*/ 242551 w 104"/>
              <a:gd name="T7" fmla="*/ 97415 h 104"/>
              <a:gd name="T8" fmla="*/ 315317 w 104"/>
              <a:gd name="T9" fmla="*/ 24354 h 104"/>
              <a:gd name="T10" fmla="*/ 297992 w 104"/>
              <a:gd name="T11" fmla="*/ 13916 h 104"/>
              <a:gd name="T12" fmla="*/ 249481 w 104"/>
              <a:gd name="T13" fmla="*/ 0 h 104"/>
              <a:gd name="T14" fmla="*/ 138601 w 104"/>
              <a:gd name="T15" fmla="*/ 111331 h 104"/>
              <a:gd name="T16" fmla="*/ 138601 w 104"/>
              <a:gd name="T17" fmla="*/ 125248 h 104"/>
              <a:gd name="T18" fmla="*/ 20790 w 104"/>
              <a:gd name="T19" fmla="*/ 243537 h 104"/>
              <a:gd name="T20" fmla="*/ 0 w 104"/>
              <a:gd name="T21" fmla="*/ 292245 h 104"/>
              <a:gd name="T22" fmla="*/ 20790 w 104"/>
              <a:gd name="T23" fmla="*/ 344431 h 104"/>
              <a:gd name="T24" fmla="*/ 69300 w 104"/>
              <a:gd name="T25" fmla="*/ 361827 h 104"/>
              <a:gd name="T26" fmla="*/ 117811 w 104"/>
              <a:gd name="T27" fmla="*/ 344431 h 104"/>
              <a:gd name="T28" fmla="*/ 235621 w 104"/>
              <a:gd name="T29" fmla="*/ 222663 h 104"/>
              <a:gd name="T30" fmla="*/ 249481 w 104"/>
              <a:gd name="T31" fmla="*/ 222663 h 104"/>
              <a:gd name="T32" fmla="*/ 360362 w 104"/>
              <a:gd name="T33" fmla="*/ 111331 h 104"/>
              <a:gd name="T34" fmla="*/ 346502 w 104"/>
              <a:gd name="T35" fmla="*/ 62624 h 104"/>
              <a:gd name="T36" fmla="*/ 249481 w 104"/>
              <a:gd name="T37" fmla="*/ 194830 h 104"/>
              <a:gd name="T38" fmla="*/ 232156 w 104"/>
              <a:gd name="T39" fmla="*/ 194830 h 104"/>
              <a:gd name="T40" fmla="*/ 225226 w 104"/>
              <a:gd name="T41" fmla="*/ 194830 h 104"/>
              <a:gd name="T42" fmla="*/ 221761 w 104"/>
              <a:gd name="T43" fmla="*/ 198309 h 104"/>
              <a:gd name="T44" fmla="*/ 97021 w 104"/>
              <a:gd name="T45" fmla="*/ 323557 h 104"/>
              <a:gd name="T46" fmla="*/ 38115 w 104"/>
              <a:gd name="T47" fmla="*/ 323557 h 104"/>
              <a:gd name="T48" fmla="*/ 27720 w 104"/>
              <a:gd name="T49" fmla="*/ 292245 h 104"/>
              <a:gd name="T50" fmla="*/ 38115 w 104"/>
              <a:gd name="T51" fmla="*/ 264412 h 104"/>
              <a:gd name="T52" fmla="*/ 162856 w 104"/>
              <a:gd name="T53" fmla="*/ 139164 h 104"/>
              <a:gd name="T54" fmla="*/ 166321 w 104"/>
              <a:gd name="T55" fmla="*/ 135685 h 104"/>
              <a:gd name="T56" fmla="*/ 166321 w 104"/>
              <a:gd name="T57" fmla="*/ 128727 h 104"/>
              <a:gd name="T58" fmla="*/ 166321 w 104"/>
              <a:gd name="T59" fmla="*/ 111331 h 104"/>
              <a:gd name="T60" fmla="*/ 249481 w 104"/>
              <a:gd name="T61" fmla="*/ 27833 h 104"/>
              <a:gd name="T62" fmla="*/ 266806 w 104"/>
              <a:gd name="T63" fmla="*/ 31312 h 104"/>
              <a:gd name="T64" fmla="*/ 204436 w 104"/>
              <a:gd name="T65" fmla="*/ 97415 h 104"/>
              <a:gd name="T66" fmla="*/ 263341 w 104"/>
              <a:gd name="T67" fmla="*/ 156560 h 104"/>
              <a:gd name="T68" fmla="*/ 329177 w 104"/>
              <a:gd name="T69" fmla="*/ 93936 h 104"/>
              <a:gd name="T70" fmla="*/ 332642 w 104"/>
              <a:gd name="T71" fmla="*/ 111331 h 104"/>
              <a:gd name="T72" fmla="*/ 249481 w 104"/>
              <a:gd name="T73" fmla="*/ 194830 h 10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04" h="104">
                <a:moveTo>
                  <a:pt x="100" y="18"/>
                </a:moveTo>
                <a:cubicBezTo>
                  <a:pt x="98" y="13"/>
                  <a:pt x="98" y="13"/>
                  <a:pt x="98" y="13"/>
                </a:cubicBezTo>
                <a:cubicBezTo>
                  <a:pt x="76" y="34"/>
                  <a:pt x="76" y="34"/>
                  <a:pt x="76" y="34"/>
                </a:cubicBezTo>
                <a:cubicBezTo>
                  <a:pt x="70" y="28"/>
                  <a:pt x="70" y="28"/>
                  <a:pt x="70" y="28"/>
                </a:cubicBezTo>
                <a:cubicBezTo>
                  <a:pt x="91" y="7"/>
                  <a:pt x="91" y="7"/>
                  <a:pt x="91" y="7"/>
                </a:cubicBezTo>
                <a:cubicBezTo>
                  <a:pt x="86" y="4"/>
                  <a:pt x="86" y="4"/>
                  <a:pt x="86" y="4"/>
                </a:cubicBezTo>
                <a:cubicBezTo>
                  <a:pt x="82" y="2"/>
                  <a:pt x="77" y="0"/>
                  <a:pt x="72" y="0"/>
                </a:cubicBezTo>
                <a:cubicBezTo>
                  <a:pt x="54" y="0"/>
                  <a:pt x="40" y="15"/>
                  <a:pt x="40" y="32"/>
                </a:cubicBezTo>
                <a:cubicBezTo>
                  <a:pt x="40" y="34"/>
                  <a:pt x="40" y="35"/>
                  <a:pt x="40" y="36"/>
                </a:cubicBezTo>
                <a:cubicBezTo>
                  <a:pt x="28" y="48"/>
                  <a:pt x="8" y="68"/>
                  <a:pt x="6" y="70"/>
                </a:cubicBezTo>
                <a:cubicBezTo>
                  <a:pt x="2" y="74"/>
                  <a:pt x="0" y="79"/>
                  <a:pt x="0" y="84"/>
                </a:cubicBezTo>
                <a:cubicBezTo>
                  <a:pt x="0" y="90"/>
                  <a:pt x="2" y="95"/>
                  <a:pt x="6" y="99"/>
                </a:cubicBezTo>
                <a:cubicBezTo>
                  <a:pt x="9" y="102"/>
                  <a:pt x="14" y="104"/>
                  <a:pt x="20" y="104"/>
                </a:cubicBezTo>
                <a:cubicBezTo>
                  <a:pt x="25" y="104"/>
                  <a:pt x="30" y="102"/>
                  <a:pt x="34" y="99"/>
                </a:cubicBezTo>
                <a:cubicBezTo>
                  <a:pt x="36" y="96"/>
                  <a:pt x="56" y="76"/>
                  <a:pt x="68" y="64"/>
                </a:cubicBezTo>
                <a:cubicBezTo>
                  <a:pt x="69" y="64"/>
                  <a:pt x="71" y="64"/>
                  <a:pt x="72" y="64"/>
                </a:cubicBezTo>
                <a:cubicBezTo>
                  <a:pt x="89" y="64"/>
                  <a:pt x="104" y="50"/>
                  <a:pt x="104" y="32"/>
                </a:cubicBezTo>
                <a:cubicBezTo>
                  <a:pt x="104" y="27"/>
                  <a:pt x="102" y="22"/>
                  <a:pt x="100" y="18"/>
                </a:cubicBezTo>
                <a:close/>
                <a:moveTo>
                  <a:pt x="72" y="56"/>
                </a:moveTo>
                <a:cubicBezTo>
                  <a:pt x="70" y="56"/>
                  <a:pt x="69" y="56"/>
                  <a:pt x="67" y="56"/>
                </a:cubicBezTo>
                <a:cubicBezTo>
                  <a:pt x="65" y="56"/>
                  <a:pt x="65" y="56"/>
                  <a:pt x="65" y="56"/>
                </a:cubicBezTo>
                <a:cubicBezTo>
                  <a:pt x="64" y="57"/>
                  <a:pt x="64" y="57"/>
                  <a:pt x="64" y="57"/>
                </a:cubicBezTo>
                <a:cubicBezTo>
                  <a:pt x="52" y="69"/>
                  <a:pt x="31" y="91"/>
                  <a:pt x="28" y="93"/>
                </a:cubicBezTo>
                <a:cubicBezTo>
                  <a:pt x="24" y="97"/>
                  <a:pt x="16" y="97"/>
                  <a:pt x="11" y="93"/>
                </a:cubicBezTo>
                <a:cubicBezTo>
                  <a:pt x="9" y="91"/>
                  <a:pt x="8" y="88"/>
                  <a:pt x="8" y="84"/>
                </a:cubicBezTo>
                <a:cubicBezTo>
                  <a:pt x="8" y="81"/>
                  <a:pt x="9" y="78"/>
                  <a:pt x="11" y="76"/>
                </a:cubicBezTo>
                <a:cubicBezTo>
                  <a:pt x="14" y="74"/>
                  <a:pt x="35" y="52"/>
                  <a:pt x="47" y="40"/>
                </a:cubicBezTo>
                <a:cubicBezTo>
                  <a:pt x="48" y="39"/>
                  <a:pt x="48" y="39"/>
                  <a:pt x="48" y="39"/>
                </a:cubicBezTo>
                <a:cubicBezTo>
                  <a:pt x="48" y="37"/>
                  <a:pt x="48" y="37"/>
                  <a:pt x="48" y="37"/>
                </a:cubicBezTo>
                <a:cubicBezTo>
                  <a:pt x="48" y="35"/>
                  <a:pt x="48" y="34"/>
                  <a:pt x="48" y="32"/>
                </a:cubicBezTo>
                <a:cubicBezTo>
                  <a:pt x="48" y="19"/>
                  <a:pt x="58" y="8"/>
                  <a:pt x="72" y="8"/>
                </a:cubicBezTo>
                <a:cubicBezTo>
                  <a:pt x="74" y="8"/>
                  <a:pt x="76" y="9"/>
                  <a:pt x="77" y="9"/>
                </a:cubicBezTo>
                <a:cubicBezTo>
                  <a:pt x="59" y="28"/>
                  <a:pt x="59" y="28"/>
                  <a:pt x="59" y="28"/>
                </a:cubicBezTo>
                <a:cubicBezTo>
                  <a:pt x="76" y="45"/>
                  <a:pt x="76" y="45"/>
                  <a:pt x="76" y="45"/>
                </a:cubicBezTo>
                <a:cubicBezTo>
                  <a:pt x="95" y="27"/>
                  <a:pt x="95" y="27"/>
                  <a:pt x="95" y="27"/>
                </a:cubicBezTo>
                <a:cubicBezTo>
                  <a:pt x="95" y="29"/>
                  <a:pt x="96" y="30"/>
                  <a:pt x="96" y="32"/>
                </a:cubicBezTo>
                <a:cubicBezTo>
                  <a:pt x="96" y="46"/>
                  <a:pt x="85" y="56"/>
                  <a:pt x="72" y="5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dirty="0"/>
          </a:p>
        </p:txBody>
      </p:sp>
      <p:sp>
        <p:nvSpPr>
          <p:cNvPr id="113" name="CuadroTexto 112">
            <a:extLst>
              <a:ext uri="{FF2B5EF4-FFF2-40B4-BE49-F238E27FC236}">
                <a16:creationId xmlns:a16="http://schemas.microsoft.com/office/drawing/2014/main" id="{3BE3EDF0-D565-8C40-9C09-63C6927AB97D}"/>
              </a:ext>
            </a:extLst>
          </p:cNvPr>
          <p:cNvSpPr txBox="1"/>
          <p:nvPr/>
        </p:nvSpPr>
        <p:spPr>
          <a:xfrm>
            <a:off x="5278056" y="226451"/>
            <a:ext cx="6813539" cy="338554"/>
          </a:xfrm>
          <a:prstGeom prst="rect">
            <a:avLst/>
          </a:prstGeom>
          <a:solidFill>
            <a:srgbClr val="FE6B03"/>
          </a:solidFill>
          <a:ln w="38100">
            <a:solidFill>
              <a:srgbClr val="FE6B0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Ataques BEC- Business Email </a:t>
            </a:r>
            <a:r>
              <a:rPr lang="es-ES_tradnl" altLang="es-CO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Compromise</a:t>
            </a:r>
            <a:endParaRPr lang="es-ES_tradnl" altLang="es-CO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4" name="Rectángulo redondeado 113">
            <a:extLst>
              <a:ext uri="{FF2B5EF4-FFF2-40B4-BE49-F238E27FC236}">
                <a16:creationId xmlns:a16="http://schemas.microsoft.com/office/drawing/2014/main" id="{6316E721-9347-8048-AB35-5D0DA73B7FC0}"/>
              </a:ext>
            </a:extLst>
          </p:cNvPr>
          <p:cNvSpPr/>
          <p:nvPr/>
        </p:nvSpPr>
        <p:spPr>
          <a:xfrm>
            <a:off x="377526" y="1429718"/>
            <a:ext cx="3125165" cy="4189939"/>
          </a:xfrm>
          <a:prstGeom prst="roundRect">
            <a:avLst/>
          </a:prstGeom>
          <a:solidFill>
            <a:srgbClr val="F57B3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5" name="Rectángulo redondeado 114">
            <a:extLst>
              <a:ext uri="{FF2B5EF4-FFF2-40B4-BE49-F238E27FC236}">
                <a16:creationId xmlns:a16="http://schemas.microsoft.com/office/drawing/2014/main" id="{C448F073-FC90-3942-9E66-9FC747082C6D}"/>
              </a:ext>
            </a:extLst>
          </p:cNvPr>
          <p:cNvSpPr/>
          <p:nvPr/>
        </p:nvSpPr>
        <p:spPr>
          <a:xfrm>
            <a:off x="8689309" y="1429718"/>
            <a:ext cx="3125165" cy="4189939"/>
          </a:xfrm>
          <a:prstGeom prst="roundRect">
            <a:avLst/>
          </a:prstGeom>
          <a:solidFill>
            <a:srgbClr val="F57B3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EB1EF70-F821-D945-A59C-E30C2E64F3E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728" y="1233798"/>
            <a:ext cx="7325328" cy="4724306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C17976F-8592-1F44-B33A-E8126F47BDB3}"/>
              </a:ext>
            </a:extLst>
          </p:cNvPr>
          <p:cNvSpPr txBox="1"/>
          <p:nvPr/>
        </p:nvSpPr>
        <p:spPr>
          <a:xfrm>
            <a:off x="3735690" y="5968387"/>
            <a:ext cx="4728142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FE6B0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1200" dirty="0">
                <a:latin typeface="Century Gothic" panose="020B0502020202020204" pitchFamily="34" charset="0"/>
              </a:rPr>
              <a:t>“Tendencias del </a:t>
            </a:r>
            <a:r>
              <a:rPr lang="es-ES_tradnl" altLang="es-CO" sz="1200" dirty="0" err="1">
                <a:latin typeface="Century Gothic" panose="020B0502020202020204" pitchFamily="34" charset="0"/>
              </a:rPr>
              <a:t>Cibercrimen</a:t>
            </a:r>
            <a:r>
              <a:rPr lang="es-ES_tradnl" altLang="es-CO" sz="1200" dirty="0">
                <a:latin typeface="Century Gothic" panose="020B0502020202020204" pitchFamily="34" charset="0"/>
              </a:rPr>
              <a:t> 2019-2020” presentado por el Tanque de Análisis y Creatividad de las TIC - </a:t>
            </a:r>
            <a:r>
              <a:rPr lang="es-ES_tradnl" altLang="es-CO" sz="1200" dirty="0" err="1">
                <a:latin typeface="Century Gothic" panose="020B0502020202020204" pitchFamily="34" charset="0"/>
              </a:rPr>
              <a:t>TicTac</a:t>
            </a:r>
            <a:r>
              <a:rPr lang="es-ES_tradnl" altLang="es-CO" sz="1200" dirty="0">
                <a:latin typeface="Century Gothic" panose="020B0502020202020204" pitchFamily="34" charset="0"/>
              </a:rPr>
              <a:t> de la CCIT y su programa SAFE en asocio con la Policía Nacional - Centro Cibernético Policial</a:t>
            </a:r>
          </a:p>
        </p:txBody>
      </p:sp>
    </p:spTree>
    <p:extLst>
      <p:ext uri="{BB962C8B-B14F-4D97-AF65-F5344CB8AC3E}">
        <p14:creationId xmlns:p14="http://schemas.microsoft.com/office/powerpoint/2010/main" val="197379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C9587C4-317D-5243-814E-B94E269C49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C020953-8E34-E64B-9888-DC2374A930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71247"/>
            <a:ext cx="3029324" cy="108675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F1CB8C2-1700-C149-A5F4-87AD84109D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1791" y="5906535"/>
            <a:ext cx="1649805" cy="880723"/>
          </a:xfrm>
          <a:prstGeom prst="rect">
            <a:avLst/>
          </a:prstGeom>
        </p:spPr>
      </p:pic>
      <p:sp>
        <p:nvSpPr>
          <p:cNvPr id="99" name="TextBox 18">
            <a:extLst>
              <a:ext uri="{FF2B5EF4-FFF2-40B4-BE49-F238E27FC236}">
                <a16:creationId xmlns:a16="http://schemas.microsoft.com/office/drawing/2014/main" id="{07D23F4E-0CD2-4E42-9793-77E32D44A57F}"/>
              </a:ext>
            </a:extLst>
          </p:cNvPr>
          <p:cNvSpPr txBox="1"/>
          <p:nvPr/>
        </p:nvSpPr>
        <p:spPr>
          <a:xfrm>
            <a:off x="1585734" y="226451"/>
            <a:ext cx="3531281" cy="369332"/>
          </a:xfrm>
          <a:prstGeom prst="rect">
            <a:avLst/>
          </a:prstGeom>
          <a:noFill/>
          <a:ln w="28575">
            <a:solidFill>
              <a:srgbClr val="FE6B03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b="1" dirty="0">
                <a:solidFill>
                  <a:srgbClr val="FE6B03"/>
                </a:solidFill>
                <a:latin typeface="Century Gothic" panose="020B0502020202020204" pitchFamily="34" charset="0"/>
              </a:rPr>
              <a:t>Ingeniería Social - Hurtos</a:t>
            </a:r>
          </a:p>
        </p:txBody>
      </p:sp>
      <p:sp>
        <p:nvSpPr>
          <p:cNvPr id="100" name="CuadroTexto 99">
            <a:extLst>
              <a:ext uri="{FF2B5EF4-FFF2-40B4-BE49-F238E27FC236}">
                <a16:creationId xmlns:a16="http://schemas.microsoft.com/office/drawing/2014/main" id="{88488217-A5D1-3D4B-A6B1-B380ED745802}"/>
              </a:ext>
            </a:extLst>
          </p:cNvPr>
          <p:cNvSpPr txBox="1"/>
          <p:nvPr/>
        </p:nvSpPr>
        <p:spPr>
          <a:xfrm>
            <a:off x="1585733" y="550542"/>
            <a:ext cx="3531282" cy="584775"/>
          </a:xfrm>
          <a:prstGeom prst="rect">
            <a:avLst/>
          </a:prstGeom>
          <a:solidFill>
            <a:srgbClr val="FE6B03"/>
          </a:solidFill>
          <a:ln w="38100">
            <a:solidFill>
              <a:srgbClr val="FE6B0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Ataques de </a:t>
            </a:r>
            <a:r>
              <a:rPr lang="es-ES_tradnl" altLang="es-CO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phising</a:t>
            </a:r>
            <a:r>
              <a:rPr lang="es-ES_tradnl" altLang="es-CO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, u otros asociados</a:t>
            </a:r>
            <a:endParaRPr lang="es-ES_tradnl" altLang="es-CO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1" name="Freeform 5">
            <a:extLst>
              <a:ext uri="{FF2B5EF4-FFF2-40B4-BE49-F238E27FC236}">
                <a16:creationId xmlns:a16="http://schemas.microsoft.com/office/drawing/2014/main" id="{798785E7-C21D-694B-9891-9396008F02AD}"/>
              </a:ext>
            </a:extLst>
          </p:cNvPr>
          <p:cNvSpPr>
            <a:spLocks/>
          </p:cNvSpPr>
          <p:nvPr/>
        </p:nvSpPr>
        <p:spPr bwMode="auto">
          <a:xfrm>
            <a:off x="-51741" y="216932"/>
            <a:ext cx="1389062" cy="1069975"/>
          </a:xfrm>
          <a:custGeom>
            <a:avLst/>
            <a:gdLst>
              <a:gd name="T0" fmla="*/ 408 w 408"/>
              <a:gd name="T1" fmla="*/ 0 h 314"/>
              <a:gd name="T2" fmla="*/ 306 w 408"/>
              <a:gd name="T3" fmla="*/ 0 h 314"/>
              <a:gd name="T4" fmla="*/ 315 w 408"/>
              <a:gd name="T5" fmla="*/ 32 h 314"/>
              <a:gd name="T6" fmla="*/ 252 w 408"/>
              <a:gd name="T7" fmla="*/ 94 h 314"/>
              <a:gd name="T8" fmla="*/ 189 w 408"/>
              <a:gd name="T9" fmla="*/ 32 h 314"/>
              <a:gd name="T10" fmla="*/ 197 w 408"/>
              <a:gd name="T11" fmla="*/ 1 h 314"/>
              <a:gd name="T12" fmla="*/ 94 w 408"/>
              <a:gd name="T13" fmla="*/ 1 h 314"/>
              <a:gd name="T14" fmla="*/ 94 w 408"/>
              <a:gd name="T15" fmla="*/ 102 h 314"/>
              <a:gd name="T16" fmla="*/ 63 w 408"/>
              <a:gd name="T17" fmla="*/ 94 h 314"/>
              <a:gd name="T18" fmla="*/ 0 w 408"/>
              <a:gd name="T19" fmla="*/ 157 h 314"/>
              <a:gd name="T20" fmla="*/ 63 w 408"/>
              <a:gd name="T21" fmla="*/ 220 h 314"/>
              <a:gd name="T22" fmla="*/ 94 w 408"/>
              <a:gd name="T23" fmla="*/ 212 h 314"/>
              <a:gd name="T24" fmla="*/ 94 w 408"/>
              <a:gd name="T25" fmla="*/ 314 h 314"/>
              <a:gd name="T26" fmla="*/ 364 w 408"/>
              <a:gd name="T27" fmla="*/ 314 h 314"/>
              <a:gd name="T28" fmla="*/ 408 w 408"/>
              <a:gd name="T29" fmla="*/ 270 h 314"/>
              <a:gd name="T30" fmla="*/ 408 w 408"/>
              <a:gd name="T31" fmla="*/ 45 h 314"/>
              <a:gd name="T32" fmla="*/ 408 w 408"/>
              <a:gd name="T33" fmla="*/ 0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08" h="314">
                <a:moveTo>
                  <a:pt x="408" y="0"/>
                </a:moveTo>
                <a:cubicBezTo>
                  <a:pt x="306" y="0"/>
                  <a:pt x="306" y="0"/>
                  <a:pt x="306" y="0"/>
                </a:cubicBezTo>
                <a:cubicBezTo>
                  <a:pt x="312" y="10"/>
                  <a:pt x="315" y="20"/>
                  <a:pt x="315" y="32"/>
                </a:cubicBezTo>
                <a:cubicBezTo>
                  <a:pt x="315" y="66"/>
                  <a:pt x="287" y="94"/>
                  <a:pt x="252" y="94"/>
                </a:cubicBezTo>
                <a:cubicBezTo>
                  <a:pt x="217" y="94"/>
                  <a:pt x="189" y="66"/>
                  <a:pt x="189" y="32"/>
                </a:cubicBezTo>
                <a:cubicBezTo>
                  <a:pt x="189" y="21"/>
                  <a:pt x="192" y="10"/>
                  <a:pt x="197" y="1"/>
                </a:cubicBezTo>
                <a:cubicBezTo>
                  <a:pt x="94" y="1"/>
                  <a:pt x="94" y="1"/>
                  <a:pt x="94" y="1"/>
                </a:cubicBezTo>
                <a:cubicBezTo>
                  <a:pt x="94" y="102"/>
                  <a:pt x="94" y="102"/>
                  <a:pt x="94" y="102"/>
                </a:cubicBezTo>
                <a:cubicBezTo>
                  <a:pt x="85" y="97"/>
                  <a:pt x="74" y="94"/>
                  <a:pt x="63" y="94"/>
                </a:cubicBezTo>
                <a:cubicBezTo>
                  <a:pt x="28" y="94"/>
                  <a:pt x="0" y="122"/>
                  <a:pt x="0" y="157"/>
                </a:cubicBezTo>
                <a:cubicBezTo>
                  <a:pt x="0" y="192"/>
                  <a:pt x="28" y="220"/>
                  <a:pt x="63" y="220"/>
                </a:cubicBezTo>
                <a:cubicBezTo>
                  <a:pt x="74" y="220"/>
                  <a:pt x="85" y="217"/>
                  <a:pt x="94" y="212"/>
                </a:cubicBezTo>
                <a:cubicBezTo>
                  <a:pt x="94" y="314"/>
                  <a:pt x="94" y="314"/>
                  <a:pt x="94" y="314"/>
                </a:cubicBezTo>
                <a:cubicBezTo>
                  <a:pt x="364" y="314"/>
                  <a:pt x="364" y="314"/>
                  <a:pt x="364" y="314"/>
                </a:cubicBezTo>
                <a:cubicBezTo>
                  <a:pt x="388" y="314"/>
                  <a:pt x="408" y="294"/>
                  <a:pt x="408" y="270"/>
                </a:cubicBezTo>
                <a:cubicBezTo>
                  <a:pt x="408" y="45"/>
                  <a:pt x="408" y="45"/>
                  <a:pt x="408" y="45"/>
                </a:cubicBezTo>
                <a:lnTo>
                  <a:pt x="408" y="0"/>
                </a:lnTo>
                <a:close/>
              </a:path>
            </a:pathLst>
          </a:custGeom>
          <a:solidFill>
            <a:srgbClr val="FE6B03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latin typeface="+mn-lt"/>
            </a:endParaRPr>
          </a:p>
        </p:txBody>
      </p:sp>
      <p:sp>
        <p:nvSpPr>
          <p:cNvPr id="112" name="Freeform 55">
            <a:extLst>
              <a:ext uri="{FF2B5EF4-FFF2-40B4-BE49-F238E27FC236}">
                <a16:creationId xmlns:a16="http://schemas.microsoft.com/office/drawing/2014/main" id="{5FDA99C1-C744-4049-B39C-6586B2600A86}"/>
              </a:ext>
            </a:extLst>
          </p:cNvPr>
          <p:cNvSpPr>
            <a:spLocks noEditPoints="1"/>
          </p:cNvSpPr>
          <p:nvPr/>
        </p:nvSpPr>
        <p:spPr bwMode="auto">
          <a:xfrm>
            <a:off x="538615" y="628409"/>
            <a:ext cx="460276" cy="495333"/>
          </a:xfrm>
          <a:custGeom>
            <a:avLst/>
            <a:gdLst>
              <a:gd name="T0" fmla="*/ 346502 w 104"/>
              <a:gd name="T1" fmla="*/ 62624 h 104"/>
              <a:gd name="T2" fmla="*/ 339572 w 104"/>
              <a:gd name="T3" fmla="*/ 45228 h 104"/>
              <a:gd name="T4" fmla="*/ 263341 w 104"/>
              <a:gd name="T5" fmla="*/ 118290 h 104"/>
              <a:gd name="T6" fmla="*/ 242551 w 104"/>
              <a:gd name="T7" fmla="*/ 97415 h 104"/>
              <a:gd name="T8" fmla="*/ 315317 w 104"/>
              <a:gd name="T9" fmla="*/ 24354 h 104"/>
              <a:gd name="T10" fmla="*/ 297992 w 104"/>
              <a:gd name="T11" fmla="*/ 13916 h 104"/>
              <a:gd name="T12" fmla="*/ 249481 w 104"/>
              <a:gd name="T13" fmla="*/ 0 h 104"/>
              <a:gd name="T14" fmla="*/ 138601 w 104"/>
              <a:gd name="T15" fmla="*/ 111331 h 104"/>
              <a:gd name="T16" fmla="*/ 138601 w 104"/>
              <a:gd name="T17" fmla="*/ 125248 h 104"/>
              <a:gd name="T18" fmla="*/ 20790 w 104"/>
              <a:gd name="T19" fmla="*/ 243537 h 104"/>
              <a:gd name="T20" fmla="*/ 0 w 104"/>
              <a:gd name="T21" fmla="*/ 292245 h 104"/>
              <a:gd name="T22" fmla="*/ 20790 w 104"/>
              <a:gd name="T23" fmla="*/ 344431 h 104"/>
              <a:gd name="T24" fmla="*/ 69300 w 104"/>
              <a:gd name="T25" fmla="*/ 361827 h 104"/>
              <a:gd name="T26" fmla="*/ 117811 w 104"/>
              <a:gd name="T27" fmla="*/ 344431 h 104"/>
              <a:gd name="T28" fmla="*/ 235621 w 104"/>
              <a:gd name="T29" fmla="*/ 222663 h 104"/>
              <a:gd name="T30" fmla="*/ 249481 w 104"/>
              <a:gd name="T31" fmla="*/ 222663 h 104"/>
              <a:gd name="T32" fmla="*/ 360362 w 104"/>
              <a:gd name="T33" fmla="*/ 111331 h 104"/>
              <a:gd name="T34" fmla="*/ 346502 w 104"/>
              <a:gd name="T35" fmla="*/ 62624 h 104"/>
              <a:gd name="T36" fmla="*/ 249481 w 104"/>
              <a:gd name="T37" fmla="*/ 194830 h 104"/>
              <a:gd name="T38" fmla="*/ 232156 w 104"/>
              <a:gd name="T39" fmla="*/ 194830 h 104"/>
              <a:gd name="T40" fmla="*/ 225226 w 104"/>
              <a:gd name="T41" fmla="*/ 194830 h 104"/>
              <a:gd name="T42" fmla="*/ 221761 w 104"/>
              <a:gd name="T43" fmla="*/ 198309 h 104"/>
              <a:gd name="T44" fmla="*/ 97021 w 104"/>
              <a:gd name="T45" fmla="*/ 323557 h 104"/>
              <a:gd name="T46" fmla="*/ 38115 w 104"/>
              <a:gd name="T47" fmla="*/ 323557 h 104"/>
              <a:gd name="T48" fmla="*/ 27720 w 104"/>
              <a:gd name="T49" fmla="*/ 292245 h 104"/>
              <a:gd name="T50" fmla="*/ 38115 w 104"/>
              <a:gd name="T51" fmla="*/ 264412 h 104"/>
              <a:gd name="T52" fmla="*/ 162856 w 104"/>
              <a:gd name="T53" fmla="*/ 139164 h 104"/>
              <a:gd name="T54" fmla="*/ 166321 w 104"/>
              <a:gd name="T55" fmla="*/ 135685 h 104"/>
              <a:gd name="T56" fmla="*/ 166321 w 104"/>
              <a:gd name="T57" fmla="*/ 128727 h 104"/>
              <a:gd name="T58" fmla="*/ 166321 w 104"/>
              <a:gd name="T59" fmla="*/ 111331 h 104"/>
              <a:gd name="T60" fmla="*/ 249481 w 104"/>
              <a:gd name="T61" fmla="*/ 27833 h 104"/>
              <a:gd name="T62" fmla="*/ 266806 w 104"/>
              <a:gd name="T63" fmla="*/ 31312 h 104"/>
              <a:gd name="T64" fmla="*/ 204436 w 104"/>
              <a:gd name="T65" fmla="*/ 97415 h 104"/>
              <a:gd name="T66" fmla="*/ 263341 w 104"/>
              <a:gd name="T67" fmla="*/ 156560 h 104"/>
              <a:gd name="T68" fmla="*/ 329177 w 104"/>
              <a:gd name="T69" fmla="*/ 93936 h 104"/>
              <a:gd name="T70" fmla="*/ 332642 w 104"/>
              <a:gd name="T71" fmla="*/ 111331 h 104"/>
              <a:gd name="T72" fmla="*/ 249481 w 104"/>
              <a:gd name="T73" fmla="*/ 194830 h 10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04" h="104">
                <a:moveTo>
                  <a:pt x="100" y="18"/>
                </a:moveTo>
                <a:cubicBezTo>
                  <a:pt x="98" y="13"/>
                  <a:pt x="98" y="13"/>
                  <a:pt x="98" y="13"/>
                </a:cubicBezTo>
                <a:cubicBezTo>
                  <a:pt x="76" y="34"/>
                  <a:pt x="76" y="34"/>
                  <a:pt x="76" y="34"/>
                </a:cubicBezTo>
                <a:cubicBezTo>
                  <a:pt x="70" y="28"/>
                  <a:pt x="70" y="28"/>
                  <a:pt x="70" y="28"/>
                </a:cubicBezTo>
                <a:cubicBezTo>
                  <a:pt x="91" y="7"/>
                  <a:pt x="91" y="7"/>
                  <a:pt x="91" y="7"/>
                </a:cubicBezTo>
                <a:cubicBezTo>
                  <a:pt x="86" y="4"/>
                  <a:pt x="86" y="4"/>
                  <a:pt x="86" y="4"/>
                </a:cubicBezTo>
                <a:cubicBezTo>
                  <a:pt x="82" y="2"/>
                  <a:pt x="77" y="0"/>
                  <a:pt x="72" y="0"/>
                </a:cubicBezTo>
                <a:cubicBezTo>
                  <a:pt x="54" y="0"/>
                  <a:pt x="40" y="15"/>
                  <a:pt x="40" y="32"/>
                </a:cubicBezTo>
                <a:cubicBezTo>
                  <a:pt x="40" y="34"/>
                  <a:pt x="40" y="35"/>
                  <a:pt x="40" y="36"/>
                </a:cubicBezTo>
                <a:cubicBezTo>
                  <a:pt x="28" y="48"/>
                  <a:pt x="8" y="68"/>
                  <a:pt x="6" y="70"/>
                </a:cubicBezTo>
                <a:cubicBezTo>
                  <a:pt x="2" y="74"/>
                  <a:pt x="0" y="79"/>
                  <a:pt x="0" y="84"/>
                </a:cubicBezTo>
                <a:cubicBezTo>
                  <a:pt x="0" y="90"/>
                  <a:pt x="2" y="95"/>
                  <a:pt x="6" y="99"/>
                </a:cubicBezTo>
                <a:cubicBezTo>
                  <a:pt x="9" y="102"/>
                  <a:pt x="14" y="104"/>
                  <a:pt x="20" y="104"/>
                </a:cubicBezTo>
                <a:cubicBezTo>
                  <a:pt x="25" y="104"/>
                  <a:pt x="30" y="102"/>
                  <a:pt x="34" y="99"/>
                </a:cubicBezTo>
                <a:cubicBezTo>
                  <a:pt x="36" y="96"/>
                  <a:pt x="56" y="76"/>
                  <a:pt x="68" y="64"/>
                </a:cubicBezTo>
                <a:cubicBezTo>
                  <a:pt x="69" y="64"/>
                  <a:pt x="71" y="64"/>
                  <a:pt x="72" y="64"/>
                </a:cubicBezTo>
                <a:cubicBezTo>
                  <a:pt x="89" y="64"/>
                  <a:pt x="104" y="50"/>
                  <a:pt x="104" y="32"/>
                </a:cubicBezTo>
                <a:cubicBezTo>
                  <a:pt x="104" y="27"/>
                  <a:pt x="102" y="22"/>
                  <a:pt x="100" y="18"/>
                </a:cubicBezTo>
                <a:close/>
                <a:moveTo>
                  <a:pt x="72" y="56"/>
                </a:moveTo>
                <a:cubicBezTo>
                  <a:pt x="70" y="56"/>
                  <a:pt x="69" y="56"/>
                  <a:pt x="67" y="56"/>
                </a:cubicBezTo>
                <a:cubicBezTo>
                  <a:pt x="65" y="56"/>
                  <a:pt x="65" y="56"/>
                  <a:pt x="65" y="56"/>
                </a:cubicBezTo>
                <a:cubicBezTo>
                  <a:pt x="64" y="57"/>
                  <a:pt x="64" y="57"/>
                  <a:pt x="64" y="57"/>
                </a:cubicBezTo>
                <a:cubicBezTo>
                  <a:pt x="52" y="69"/>
                  <a:pt x="31" y="91"/>
                  <a:pt x="28" y="93"/>
                </a:cubicBezTo>
                <a:cubicBezTo>
                  <a:pt x="24" y="97"/>
                  <a:pt x="16" y="97"/>
                  <a:pt x="11" y="93"/>
                </a:cubicBezTo>
                <a:cubicBezTo>
                  <a:pt x="9" y="91"/>
                  <a:pt x="8" y="88"/>
                  <a:pt x="8" y="84"/>
                </a:cubicBezTo>
                <a:cubicBezTo>
                  <a:pt x="8" y="81"/>
                  <a:pt x="9" y="78"/>
                  <a:pt x="11" y="76"/>
                </a:cubicBezTo>
                <a:cubicBezTo>
                  <a:pt x="14" y="74"/>
                  <a:pt x="35" y="52"/>
                  <a:pt x="47" y="40"/>
                </a:cubicBezTo>
                <a:cubicBezTo>
                  <a:pt x="48" y="39"/>
                  <a:pt x="48" y="39"/>
                  <a:pt x="48" y="39"/>
                </a:cubicBezTo>
                <a:cubicBezTo>
                  <a:pt x="48" y="37"/>
                  <a:pt x="48" y="37"/>
                  <a:pt x="48" y="37"/>
                </a:cubicBezTo>
                <a:cubicBezTo>
                  <a:pt x="48" y="35"/>
                  <a:pt x="48" y="34"/>
                  <a:pt x="48" y="32"/>
                </a:cubicBezTo>
                <a:cubicBezTo>
                  <a:pt x="48" y="19"/>
                  <a:pt x="58" y="8"/>
                  <a:pt x="72" y="8"/>
                </a:cubicBezTo>
                <a:cubicBezTo>
                  <a:pt x="74" y="8"/>
                  <a:pt x="76" y="9"/>
                  <a:pt x="77" y="9"/>
                </a:cubicBezTo>
                <a:cubicBezTo>
                  <a:pt x="59" y="28"/>
                  <a:pt x="59" y="28"/>
                  <a:pt x="59" y="28"/>
                </a:cubicBezTo>
                <a:cubicBezTo>
                  <a:pt x="76" y="45"/>
                  <a:pt x="76" y="45"/>
                  <a:pt x="76" y="45"/>
                </a:cubicBezTo>
                <a:cubicBezTo>
                  <a:pt x="95" y="27"/>
                  <a:pt x="95" y="27"/>
                  <a:pt x="95" y="27"/>
                </a:cubicBezTo>
                <a:cubicBezTo>
                  <a:pt x="95" y="29"/>
                  <a:pt x="96" y="30"/>
                  <a:pt x="96" y="32"/>
                </a:cubicBezTo>
                <a:cubicBezTo>
                  <a:pt x="96" y="46"/>
                  <a:pt x="85" y="56"/>
                  <a:pt x="72" y="5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dirty="0"/>
          </a:p>
        </p:txBody>
      </p:sp>
      <p:sp>
        <p:nvSpPr>
          <p:cNvPr id="113" name="CuadroTexto 112">
            <a:extLst>
              <a:ext uri="{FF2B5EF4-FFF2-40B4-BE49-F238E27FC236}">
                <a16:creationId xmlns:a16="http://schemas.microsoft.com/office/drawing/2014/main" id="{3BE3EDF0-D565-8C40-9C09-63C6927AB97D}"/>
              </a:ext>
            </a:extLst>
          </p:cNvPr>
          <p:cNvSpPr txBox="1"/>
          <p:nvPr/>
        </p:nvSpPr>
        <p:spPr>
          <a:xfrm>
            <a:off x="5278056" y="226451"/>
            <a:ext cx="6813539" cy="338554"/>
          </a:xfrm>
          <a:prstGeom prst="rect">
            <a:avLst/>
          </a:prstGeom>
          <a:solidFill>
            <a:srgbClr val="FE6B03"/>
          </a:solidFill>
          <a:ln w="38100">
            <a:solidFill>
              <a:srgbClr val="FE6B0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Ataques BEC- Business Email </a:t>
            </a:r>
            <a:r>
              <a:rPr lang="es-ES_tradnl" altLang="es-CO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Compromise</a:t>
            </a:r>
            <a:endParaRPr lang="es-ES_tradnl" altLang="es-CO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4" name="Rectángulo redondeado 113">
            <a:extLst>
              <a:ext uri="{FF2B5EF4-FFF2-40B4-BE49-F238E27FC236}">
                <a16:creationId xmlns:a16="http://schemas.microsoft.com/office/drawing/2014/main" id="{6316E721-9347-8048-AB35-5D0DA73B7FC0}"/>
              </a:ext>
            </a:extLst>
          </p:cNvPr>
          <p:cNvSpPr/>
          <p:nvPr/>
        </p:nvSpPr>
        <p:spPr>
          <a:xfrm>
            <a:off x="377526" y="1429718"/>
            <a:ext cx="3125165" cy="4189939"/>
          </a:xfrm>
          <a:prstGeom prst="roundRect">
            <a:avLst/>
          </a:prstGeom>
          <a:solidFill>
            <a:srgbClr val="F57B3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5" name="Rectángulo redondeado 114">
            <a:extLst>
              <a:ext uri="{FF2B5EF4-FFF2-40B4-BE49-F238E27FC236}">
                <a16:creationId xmlns:a16="http://schemas.microsoft.com/office/drawing/2014/main" id="{C448F073-FC90-3942-9E66-9FC747082C6D}"/>
              </a:ext>
            </a:extLst>
          </p:cNvPr>
          <p:cNvSpPr/>
          <p:nvPr/>
        </p:nvSpPr>
        <p:spPr>
          <a:xfrm>
            <a:off x="8689309" y="1429718"/>
            <a:ext cx="3125165" cy="4189939"/>
          </a:xfrm>
          <a:prstGeom prst="roundRect">
            <a:avLst/>
          </a:prstGeom>
          <a:solidFill>
            <a:srgbClr val="F57B3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C17976F-8592-1F44-B33A-E8126F47BDB3}"/>
              </a:ext>
            </a:extLst>
          </p:cNvPr>
          <p:cNvSpPr txBox="1"/>
          <p:nvPr/>
        </p:nvSpPr>
        <p:spPr>
          <a:xfrm>
            <a:off x="3735690" y="5968387"/>
            <a:ext cx="4728142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FE6B0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1200" dirty="0">
                <a:latin typeface="Century Gothic" panose="020B0502020202020204" pitchFamily="34" charset="0"/>
              </a:rPr>
              <a:t>“Tendencias del </a:t>
            </a:r>
            <a:r>
              <a:rPr lang="es-ES_tradnl" altLang="es-CO" sz="1200" dirty="0" err="1">
                <a:latin typeface="Century Gothic" panose="020B0502020202020204" pitchFamily="34" charset="0"/>
              </a:rPr>
              <a:t>Cibercrimen</a:t>
            </a:r>
            <a:r>
              <a:rPr lang="es-ES_tradnl" altLang="es-CO" sz="1200" dirty="0">
                <a:latin typeface="Century Gothic" panose="020B0502020202020204" pitchFamily="34" charset="0"/>
              </a:rPr>
              <a:t> 2019-2020” presentado por el Tanque de Análisis y Creatividad de las TIC - </a:t>
            </a:r>
            <a:r>
              <a:rPr lang="es-ES_tradnl" altLang="es-CO" sz="1200" dirty="0" err="1">
                <a:latin typeface="Century Gothic" panose="020B0502020202020204" pitchFamily="34" charset="0"/>
              </a:rPr>
              <a:t>TicTac</a:t>
            </a:r>
            <a:r>
              <a:rPr lang="es-ES_tradnl" altLang="es-CO" sz="1200" dirty="0">
                <a:latin typeface="Century Gothic" panose="020B0502020202020204" pitchFamily="34" charset="0"/>
              </a:rPr>
              <a:t> de la CCIT y su programa SAFE en asocio con la Policía Nacional - Centro Cibernético Policial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300EF45-83BA-E646-B345-A3F80B3534B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732" y="1238343"/>
            <a:ext cx="7100536" cy="454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8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C9587C4-317D-5243-814E-B94E269C49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C020953-8E34-E64B-9888-DC2374A930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71247"/>
            <a:ext cx="3029324" cy="108675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F1CB8C2-1700-C149-A5F4-87AD84109D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1791" y="5906535"/>
            <a:ext cx="1649805" cy="880723"/>
          </a:xfrm>
          <a:prstGeom prst="rect">
            <a:avLst/>
          </a:prstGeom>
        </p:spPr>
      </p:pic>
      <p:sp>
        <p:nvSpPr>
          <p:cNvPr id="99" name="TextBox 18">
            <a:extLst>
              <a:ext uri="{FF2B5EF4-FFF2-40B4-BE49-F238E27FC236}">
                <a16:creationId xmlns:a16="http://schemas.microsoft.com/office/drawing/2014/main" id="{07D23F4E-0CD2-4E42-9793-77E32D44A57F}"/>
              </a:ext>
            </a:extLst>
          </p:cNvPr>
          <p:cNvSpPr txBox="1"/>
          <p:nvPr/>
        </p:nvSpPr>
        <p:spPr>
          <a:xfrm>
            <a:off x="1585734" y="226451"/>
            <a:ext cx="3531281" cy="369332"/>
          </a:xfrm>
          <a:prstGeom prst="rect">
            <a:avLst/>
          </a:prstGeom>
          <a:noFill/>
          <a:ln w="28575">
            <a:solidFill>
              <a:srgbClr val="FE6B03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b="1" dirty="0">
                <a:solidFill>
                  <a:srgbClr val="FE6B03"/>
                </a:solidFill>
                <a:latin typeface="Century Gothic" panose="020B0502020202020204" pitchFamily="34" charset="0"/>
              </a:rPr>
              <a:t>Ingeniería Social - Hurtos</a:t>
            </a:r>
          </a:p>
        </p:txBody>
      </p:sp>
      <p:sp>
        <p:nvSpPr>
          <p:cNvPr id="100" name="CuadroTexto 99">
            <a:extLst>
              <a:ext uri="{FF2B5EF4-FFF2-40B4-BE49-F238E27FC236}">
                <a16:creationId xmlns:a16="http://schemas.microsoft.com/office/drawing/2014/main" id="{88488217-A5D1-3D4B-A6B1-B380ED745802}"/>
              </a:ext>
            </a:extLst>
          </p:cNvPr>
          <p:cNvSpPr txBox="1"/>
          <p:nvPr/>
        </p:nvSpPr>
        <p:spPr>
          <a:xfrm>
            <a:off x="1585733" y="550542"/>
            <a:ext cx="3531282" cy="584775"/>
          </a:xfrm>
          <a:prstGeom prst="rect">
            <a:avLst/>
          </a:prstGeom>
          <a:solidFill>
            <a:srgbClr val="FE6B03"/>
          </a:solidFill>
          <a:ln w="38100">
            <a:solidFill>
              <a:srgbClr val="FE6B0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Ataques de </a:t>
            </a:r>
            <a:r>
              <a:rPr lang="es-ES_tradnl" altLang="es-CO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phising</a:t>
            </a:r>
            <a:r>
              <a:rPr lang="es-ES_tradnl" altLang="es-CO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, u otros asociados</a:t>
            </a:r>
            <a:endParaRPr lang="es-ES_tradnl" altLang="es-CO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1" name="Freeform 5">
            <a:extLst>
              <a:ext uri="{FF2B5EF4-FFF2-40B4-BE49-F238E27FC236}">
                <a16:creationId xmlns:a16="http://schemas.microsoft.com/office/drawing/2014/main" id="{798785E7-C21D-694B-9891-9396008F02AD}"/>
              </a:ext>
            </a:extLst>
          </p:cNvPr>
          <p:cNvSpPr>
            <a:spLocks/>
          </p:cNvSpPr>
          <p:nvPr/>
        </p:nvSpPr>
        <p:spPr bwMode="auto">
          <a:xfrm>
            <a:off x="-51741" y="216932"/>
            <a:ext cx="1389062" cy="1069975"/>
          </a:xfrm>
          <a:custGeom>
            <a:avLst/>
            <a:gdLst>
              <a:gd name="T0" fmla="*/ 408 w 408"/>
              <a:gd name="T1" fmla="*/ 0 h 314"/>
              <a:gd name="T2" fmla="*/ 306 w 408"/>
              <a:gd name="T3" fmla="*/ 0 h 314"/>
              <a:gd name="T4" fmla="*/ 315 w 408"/>
              <a:gd name="T5" fmla="*/ 32 h 314"/>
              <a:gd name="T6" fmla="*/ 252 w 408"/>
              <a:gd name="T7" fmla="*/ 94 h 314"/>
              <a:gd name="T8" fmla="*/ 189 w 408"/>
              <a:gd name="T9" fmla="*/ 32 h 314"/>
              <a:gd name="T10" fmla="*/ 197 w 408"/>
              <a:gd name="T11" fmla="*/ 1 h 314"/>
              <a:gd name="T12" fmla="*/ 94 w 408"/>
              <a:gd name="T13" fmla="*/ 1 h 314"/>
              <a:gd name="T14" fmla="*/ 94 w 408"/>
              <a:gd name="T15" fmla="*/ 102 h 314"/>
              <a:gd name="T16" fmla="*/ 63 w 408"/>
              <a:gd name="T17" fmla="*/ 94 h 314"/>
              <a:gd name="T18" fmla="*/ 0 w 408"/>
              <a:gd name="T19" fmla="*/ 157 h 314"/>
              <a:gd name="T20" fmla="*/ 63 w 408"/>
              <a:gd name="T21" fmla="*/ 220 h 314"/>
              <a:gd name="T22" fmla="*/ 94 w 408"/>
              <a:gd name="T23" fmla="*/ 212 h 314"/>
              <a:gd name="T24" fmla="*/ 94 w 408"/>
              <a:gd name="T25" fmla="*/ 314 h 314"/>
              <a:gd name="T26" fmla="*/ 364 w 408"/>
              <a:gd name="T27" fmla="*/ 314 h 314"/>
              <a:gd name="T28" fmla="*/ 408 w 408"/>
              <a:gd name="T29" fmla="*/ 270 h 314"/>
              <a:gd name="T30" fmla="*/ 408 w 408"/>
              <a:gd name="T31" fmla="*/ 45 h 314"/>
              <a:gd name="T32" fmla="*/ 408 w 408"/>
              <a:gd name="T33" fmla="*/ 0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08" h="314">
                <a:moveTo>
                  <a:pt x="408" y="0"/>
                </a:moveTo>
                <a:cubicBezTo>
                  <a:pt x="306" y="0"/>
                  <a:pt x="306" y="0"/>
                  <a:pt x="306" y="0"/>
                </a:cubicBezTo>
                <a:cubicBezTo>
                  <a:pt x="312" y="10"/>
                  <a:pt x="315" y="20"/>
                  <a:pt x="315" y="32"/>
                </a:cubicBezTo>
                <a:cubicBezTo>
                  <a:pt x="315" y="66"/>
                  <a:pt x="287" y="94"/>
                  <a:pt x="252" y="94"/>
                </a:cubicBezTo>
                <a:cubicBezTo>
                  <a:pt x="217" y="94"/>
                  <a:pt x="189" y="66"/>
                  <a:pt x="189" y="32"/>
                </a:cubicBezTo>
                <a:cubicBezTo>
                  <a:pt x="189" y="21"/>
                  <a:pt x="192" y="10"/>
                  <a:pt x="197" y="1"/>
                </a:cubicBezTo>
                <a:cubicBezTo>
                  <a:pt x="94" y="1"/>
                  <a:pt x="94" y="1"/>
                  <a:pt x="94" y="1"/>
                </a:cubicBezTo>
                <a:cubicBezTo>
                  <a:pt x="94" y="102"/>
                  <a:pt x="94" y="102"/>
                  <a:pt x="94" y="102"/>
                </a:cubicBezTo>
                <a:cubicBezTo>
                  <a:pt x="85" y="97"/>
                  <a:pt x="74" y="94"/>
                  <a:pt x="63" y="94"/>
                </a:cubicBezTo>
                <a:cubicBezTo>
                  <a:pt x="28" y="94"/>
                  <a:pt x="0" y="122"/>
                  <a:pt x="0" y="157"/>
                </a:cubicBezTo>
                <a:cubicBezTo>
                  <a:pt x="0" y="192"/>
                  <a:pt x="28" y="220"/>
                  <a:pt x="63" y="220"/>
                </a:cubicBezTo>
                <a:cubicBezTo>
                  <a:pt x="74" y="220"/>
                  <a:pt x="85" y="217"/>
                  <a:pt x="94" y="212"/>
                </a:cubicBezTo>
                <a:cubicBezTo>
                  <a:pt x="94" y="314"/>
                  <a:pt x="94" y="314"/>
                  <a:pt x="94" y="314"/>
                </a:cubicBezTo>
                <a:cubicBezTo>
                  <a:pt x="364" y="314"/>
                  <a:pt x="364" y="314"/>
                  <a:pt x="364" y="314"/>
                </a:cubicBezTo>
                <a:cubicBezTo>
                  <a:pt x="388" y="314"/>
                  <a:pt x="408" y="294"/>
                  <a:pt x="408" y="270"/>
                </a:cubicBezTo>
                <a:cubicBezTo>
                  <a:pt x="408" y="45"/>
                  <a:pt x="408" y="45"/>
                  <a:pt x="408" y="45"/>
                </a:cubicBezTo>
                <a:lnTo>
                  <a:pt x="408" y="0"/>
                </a:lnTo>
                <a:close/>
              </a:path>
            </a:pathLst>
          </a:custGeom>
          <a:solidFill>
            <a:srgbClr val="FE6B03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latin typeface="+mn-lt"/>
            </a:endParaRPr>
          </a:p>
        </p:txBody>
      </p:sp>
      <p:sp>
        <p:nvSpPr>
          <p:cNvPr id="112" name="Freeform 55">
            <a:extLst>
              <a:ext uri="{FF2B5EF4-FFF2-40B4-BE49-F238E27FC236}">
                <a16:creationId xmlns:a16="http://schemas.microsoft.com/office/drawing/2014/main" id="{5FDA99C1-C744-4049-B39C-6586B2600A86}"/>
              </a:ext>
            </a:extLst>
          </p:cNvPr>
          <p:cNvSpPr>
            <a:spLocks noEditPoints="1"/>
          </p:cNvSpPr>
          <p:nvPr/>
        </p:nvSpPr>
        <p:spPr bwMode="auto">
          <a:xfrm>
            <a:off x="538615" y="628409"/>
            <a:ext cx="460276" cy="495333"/>
          </a:xfrm>
          <a:custGeom>
            <a:avLst/>
            <a:gdLst>
              <a:gd name="T0" fmla="*/ 346502 w 104"/>
              <a:gd name="T1" fmla="*/ 62624 h 104"/>
              <a:gd name="T2" fmla="*/ 339572 w 104"/>
              <a:gd name="T3" fmla="*/ 45228 h 104"/>
              <a:gd name="T4" fmla="*/ 263341 w 104"/>
              <a:gd name="T5" fmla="*/ 118290 h 104"/>
              <a:gd name="T6" fmla="*/ 242551 w 104"/>
              <a:gd name="T7" fmla="*/ 97415 h 104"/>
              <a:gd name="T8" fmla="*/ 315317 w 104"/>
              <a:gd name="T9" fmla="*/ 24354 h 104"/>
              <a:gd name="T10" fmla="*/ 297992 w 104"/>
              <a:gd name="T11" fmla="*/ 13916 h 104"/>
              <a:gd name="T12" fmla="*/ 249481 w 104"/>
              <a:gd name="T13" fmla="*/ 0 h 104"/>
              <a:gd name="T14" fmla="*/ 138601 w 104"/>
              <a:gd name="T15" fmla="*/ 111331 h 104"/>
              <a:gd name="T16" fmla="*/ 138601 w 104"/>
              <a:gd name="T17" fmla="*/ 125248 h 104"/>
              <a:gd name="T18" fmla="*/ 20790 w 104"/>
              <a:gd name="T19" fmla="*/ 243537 h 104"/>
              <a:gd name="T20" fmla="*/ 0 w 104"/>
              <a:gd name="T21" fmla="*/ 292245 h 104"/>
              <a:gd name="T22" fmla="*/ 20790 w 104"/>
              <a:gd name="T23" fmla="*/ 344431 h 104"/>
              <a:gd name="T24" fmla="*/ 69300 w 104"/>
              <a:gd name="T25" fmla="*/ 361827 h 104"/>
              <a:gd name="T26" fmla="*/ 117811 w 104"/>
              <a:gd name="T27" fmla="*/ 344431 h 104"/>
              <a:gd name="T28" fmla="*/ 235621 w 104"/>
              <a:gd name="T29" fmla="*/ 222663 h 104"/>
              <a:gd name="T30" fmla="*/ 249481 w 104"/>
              <a:gd name="T31" fmla="*/ 222663 h 104"/>
              <a:gd name="T32" fmla="*/ 360362 w 104"/>
              <a:gd name="T33" fmla="*/ 111331 h 104"/>
              <a:gd name="T34" fmla="*/ 346502 w 104"/>
              <a:gd name="T35" fmla="*/ 62624 h 104"/>
              <a:gd name="T36" fmla="*/ 249481 w 104"/>
              <a:gd name="T37" fmla="*/ 194830 h 104"/>
              <a:gd name="T38" fmla="*/ 232156 w 104"/>
              <a:gd name="T39" fmla="*/ 194830 h 104"/>
              <a:gd name="T40" fmla="*/ 225226 w 104"/>
              <a:gd name="T41" fmla="*/ 194830 h 104"/>
              <a:gd name="T42" fmla="*/ 221761 w 104"/>
              <a:gd name="T43" fmla="*/ 198309 h 104"/>
              <a:gd name="T44" fmla="*/ 97021 w 104"/>
              <a:gd name="T45" fmla="*/ 323557 h 104"/>
              <a:gd name="T46" fmla="*/ 38115 w 104"/>
              <a:gd name="T47" fmla="*/ 323557 h 104"/>
              <a:gd name="T48" fmla="*/ 27720 w 104"/>
              <a:gd name="T49" fmla="*/ 292245 h 104"/>
              <a:gd name="T50" fmla="*/ 38115 w 104"/>
              <a:gd name="T51" fmla="*/ 264412 h 104"/>
              <a:gd name="T52" fmla="*/ 162856 w 104"/>
              <a:gd name="T53" fmla="*/ 139164 h 104"/>
              <a:gd name="T54" fmla="*/ 166321 w 104"/>
              <a:gd name="T55" fmla="*/ 135685 h 104"/>
              <a:gd name="T56" fmla="*/ 166321 w 104"/>
              <a:gd name="T57" fmla="*/ 128727 h 104"/>
              <a:gd name="T58" fmla="*/ 166321 w 104"/>
              <a:gd name="T59" fmla="*/ 111331 h 104"/>
              <a:gd name="T60" fmla="*/ 249481 w 104"/>
              <a:gd name="T61" fmla="*/ 27833 h 104"/>
              <a:gd name="T62" fmla="*/ 266806 w 104"/>
              <a:gd name="T63" fmla="*/ 31312 h 104"/>
              <a:gd name="T64" fmla="*/ 204436 w 104"/>
              <a:gd name="T65" fmla="*/ 97415 h 104"/>
              <a:gd name="T66" fmla="*/ 263341 w 104"/>
              <a:gd name="T67" fmla="*/ 156560 h 104"/>
              <a:gd name="T68" fmla="*/ 329177 w 104"/>
              <a:gd name="T69" fmla="*/ 93936 h 104"/>
              <a:gd name="T70" fmla="*/ 332642 w 104"/>
              <a:gd name="T71" fmla="*/ 111331 h 104"/>
              <a:gd name="T72" fmla="*/ 249481 w 104"/>
              <a:gd name="T73" fmla="*/ 194830 h 10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04" h="104">
                <a:moveTo>
                  <a:pt x="100" y="18"/>
                </a:moveTo>
                <a:cubicBezTo>
                  <a:pt x="98" y="13"/>
                  <a:pt x="98" y="13"/>
                  <a:pt x="98" y="13"/>
                </a:cubicBezTo>
                <a:cubicBezTo>
                  <a:pt x="76" y="34"/>
                  <a:pt x="76" y="34"/>
                  <a:pt x="76" y="34"/>
                </a:cubicBezTo>
                <a:cubicBezTo>
                  <a:pt x="70" y="28"/>
                  <a:pt x="70" y="28"/>
                  <a:pt x="70" y="28"/>
                </a:cubicBezTo>
                <a:cubicBezTo>
                  <a:pt x="91" y="7"/>
                  <a:pt x="91" y="7"/>
                  <a:pt x="91" y="7"/>
                </a:cubicBezTo>
                <a:cubicBezTo>
                  <a:pt x="86" y="4"/>
                  <a:pt x="86" y="4"/>
                  <a:pt x="86" y="4"/>
                </a:cubicBezTo>
                <a:cubicBezTo>
                  <a:pt x="82" y="2"/>
                  <a:pt x="77" y="0"/>
                  <a:pt x="72" y="0"/>
                </a:cubicBezTo>
                <a:cubicBezTo>
                  <a:pt x="54" y="0"/>
                  <a:pt x="40" y="15"/>
                  <a:pt x="40" y="32"/>
                </a:cubicBezTo>
                <a:cubicBezTo>
                  <a:pt x="40" y="34"/>
                  <a:pt x="40" y="35"/>
                  <a:pt x="40" y="36"/>
                </a:cubicBezTo>
                <a:cubicBezTo>
                  <a:pt x="28" y="48"/>
                  <a:pt x="8" y="68"/>
                  <a:pt x="6" y="70"/>
                </a:cubicBezTo>
                <a:cubicBezTo>
                  <a:pt x="2" y="74"/>
                  <a:pt x="0" y="79"/>
                  <a:pt x="0" y="84"/>
                </a:cubicBezTo>
                <a:cubicBezTo>
                  <a:pt x="0" y="90"/>
                  <a:pt x="2" y="95"/>
                  <a:pt x="6" y="99"/>
                </a:cubicBezTo>
                <a:cubicBezTo>
                  <a:pt x="9" y="102"/>
                  <a:pt x="14" y="104"/>
                  <a:pt x="20" y="104"/>
                </a:cubicBezTo>
                <a:cubicBezTo>
                  <a:pt x="25" y="104"/>
                  <a:pt x="30" y="102"/>
                  <a:pt x="34" y="99"/>
                </a:cubicBezTo>
                <a:cubicBezTo>
                  <a:pt x="36" y="96"/>
                  <a:pt x="56" y="76"/>
                  <a:pt x="68" y="64"/>
                </a:cubicBezTo>
                <a:cubicBezTo>
                  <a:pt x="69" y="64"/>
                  <a:pt x="71" y="64"/>
                  <a:pt x="72" y="64"/>
                </a:cubicBezTo>
                <a:cubicBezTo>
                  <a:pt x="89" y="64"/>
                  <a:pt x="104" y="50"/>
                  <a:pt x="104" y="32"/>
                </a:cubicBezTo>
                <a:cubicBezTo>
                  <a:pt x="104" y="27"/>
                  <a:pt x="102" y="22"/>
                  <a:pt x="100" y="18"/>
                </a:cubicBezTo>
                <a:close/>
                <a:moveTo>
                  <a:pt x="72" y="56"/>
                </a:moveTo>
                <a:cubicBezTo>
                  <a:pt x="70" y="56"/>
                  <a:pt x="69" y="56"/>
                  <a:pt x="67" y="56"/>
                </a:cubicBezTo>
                <a:cubicBezTo>
                  <a:pt x="65" y="56"/>
                  <a:pt x="65" y="56"/>
                  <a:pt x="65" y="56"/>
                </a:cubicBezTo>
                <a:cubicBezTo>
                  <a:pt x="64" y="57"/>
                  <a:pt x="64" y="57"/>
                  <a:pt x="64" y="57"/>
                </a:cubicBezTo>
                <a:cubicBezTo>
                  <a:pt x="52" y="69"/>
                  <a:pt x="31" y="91"/>
                  <a:pt x="28" y="93"/>
                </a:cubicBezTo>
                <a:cubicBezTo>
                  <a:pt x="24" y="97"/>
                  <a:pt x="16" y="97"/>
                  <a:pt x="11" y="93"/>
                </a:cubicBezTo>
                <a:cubicBezTo>
                  <a:pt x="9" y="91"/>
                  <a:pt x="8" y="88"/>
                  <a:pt x="8" y="84"/>
                </a:cubicBezTo>
                <a:cubicBezTo>
                  <a:pt x="8" y="81"/>
                  <a:pt x="9" y="78"/>
                  <a:pt x="11" y="76"/>
                </a:cubicBezTo>
                <a:cubicBezTo>
                  <a:pt x="14" y="74"/>
                  <a:pt x="35" y="52"/>
                  <a:pt x="47" y="40"/>
                </a:cubicBezTo>
                <a:cubicBezTo>
                  <a:pt x="48" y="39"/>
                  <a:pt x="48" y="39"/>
                  <a:pt x="48" y="39"/>
                </a:cubicBezTo>
                <a:cubicBezTo>
                  <a:pt x="48" y="37"/>
                  <a:pt x="48" y="37"/>
                  <a:pt x="48" y="37"/>
                </a:cubicBezTo>
                <a:cubicBezTo>
                  <a:pt x="48" y="35"/>
                  <a:pt x="48" y="34"/>
                  <a:pt x="48" y="32"/>
                </a:cubicBezTo>
                <a:cubicBezTo>
                  <a:pt x="48" y="19"/>
                  <a:pt x="58" y="8"/>
                  <a:pt x="72" y="8"/>
                </a:cubicBezTo>
                <a:cubicBezTo>
                  <a:pt x="74" y="8"/>
                  <a:pt x="76" y="9"/>
                  <a:pt x="77" y="9"/>
                </a:cubicBezTo>
                <a:cubicBezTo>
                  <a:pt x="59" y="28"/>
                  <a:pt x="59" y="28"/>
                  <a:pt x="59" y="28"/>
                </a:cubicBezTo>
                <a:cubicBezTo>
                  <a:pt x="76" y="45"/>
                  <a:pt x="76" y="45"/>
                  <a:pt x="76" y="45"/>
                </a:cubicBezTo>
                <a:cubicBezTo>
                  <a:pt x="95" y="27"/>
                  <a:pt x="95" y="27"/>
                  <a:pt x="95" y="27"/>
                </a:cubicBezTo>
                <a:cubicBezTo>
                  <a:pt x="95" y="29"/>
                  <a:pt x="96" y="30"/>
                  <a:pt x="96" y="32"/>
                </a:cubicBezTo>
                <a:cubicBezTo>
                  <a:pt x="96" y="46"/>
                  <a:pt x="85" y="56"/>
                  <a:pt x="72" y="5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dirty="0"/>
          </a:p>
        </p:txBody>
      </p:sp>
      <p:sp>
        <p:nvSpPr>
          <p:cNvPr id="113" name="CuadroTexto 112">
            <a:extLst>
              <a:ext uri="{FF2B5EF4-FFF2-40B4-BE49-F238E27FC236}">
                <a16:creationId xmlns:a16="http://schemas.microsoft.com/office/drawing/2014/main" id="{3BE3EDF0-D565-8C40-9C09-63C6927AB97D}"/>
              </a:ext>
            </a:extLst>
          </p:cNvPr>
          <p:cNvSpPr txBox="1"/>
          <p:nvPr/>
        </p:nvSpPr>
        <p:spPr>
          <a:xfrm>
            <a:off x="5278056" y="226451"/>
            <a:ext cx="6813539" cy="338554"/>
          </a:xfrm>
          <a:prstGeom prst="rect">
            <a:avLst/>
          </a:prstGeom>
          <a:solidFill>
            <a:srgbClr val="FE6B03"/>
          </a:solidFill>
          <a:ln w="38100">
            <a:solidFill>
              <a:srgbClr val="FE6B0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Ataques BEC- Business Email </a:t>
            </a:r>
            <a:r>
              <a:rPr lang="es-ES_tradnl" altLang="es-CO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Compromise</a:t>
            </a:r>
            <a:endParaRPr lang="es-ES_tradnl" altLang="es-CO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4" name="Rectángulo redondeado 113">
            <a:extLst>
              <a:ext uri="{FF2B5EF4-FFF2-40B4-BE49-F238E27FC236}">
                <a16:creationId xmlns:a16="http://schemas.microsoft.com/office/drawing/2014/main" id="{6316E721-9347-8048-AB35-5D0DA73B7FC0}"/>
              </a:ext>
            </a:extLst>
          </p:cNvPr>
          <p:cNvSpPr/>
          <p:nvPr/>
        </p:nvSpPr>
        <p:spPr>
          <a:xfrm>
            <a:off x="377526" y="1429718"/>
            <a:ext cx="3125165" cy="4189939"/>
          </a:xfrm>
          <a:prstGeom prst="roundRect">
            <a:avLst/>
          </a:prstGeom>
          <a:solidFill>
            <a:srgbClr val="F57B3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5" name="Rectángulo redondeado 114">
            <a:extLst>
              <a:ext uri="{FF2B5EF4-FFF2-40B4-BE49-F238E27FC236}">
                <a16:creationId xmlns:a16="http://schemas.microsoft.com/office/drawing/2014/main" id="{C448F073-FC90-3942-9E66-9FC747082C6D}"/>
              </a:ext>
            </a:extLst>
          </p:cNvPr>
          <p:cNvSpPr/>
          <p:nvPr/>
        </p:nvSpPr>
        <p:spPr>
          <a:xfrm>
            <a:off x="8689309" y="1429718"/>
            <a:ext cx="3125165" cy="4189939"/>
          </a:xfrm>
          <a:prstGeom prst="roundRect">
            <a:avLst/>
          </a:prstGeom>
          <a:solidFill>
            <a:srgbClr val="F57B3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C17976F-8592-1F44-B33A-E8126F47BDB3}"/>
              </a:ext>
            </a:extLst>
          </p:cNvPr>
          <p:cNvSpPr txBox="1"/>
          <p:nvPr/>
        </p:nvSpPr>
        <p:spPr>
          <a:xfrm>
            <a:off x="3735690" y="5968387"/>
            <a:ext cx="4728142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FE6B0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1200" dirty="0">
                <a:latin typeface="Century Gothic" panose="020B0502020202020204" pitchFamily="34" charset="0"/>
              </a:rPr>
              <a:t>“Tendencias del </a:t>
            </a:r>
            <a:r>
              <a:rPr lang="es-ES_tradnl" altLang="es-CO" sz="1200" dirty="0" err="1">
                <a:latin typeface="Century Gothic" panose="020B0502020202020204" pitchFamily="34" charset="0"/>
              </a:rPr>
              <a:t>Cibercrimen</a:t>
            </a:r>
            <a:r>
              <a:rPr lang="es-ES_tradnl" altLang="es-CO" sz="1200" dirty="0">
                <a:latin typeface="Century Gothic" panose="020B0502020202020204" pitchFamily="34" charset="0"/>
              </a:rPr>
              <a:t> 2019-2020” presentado por el Tanque de Análisis y Creatividad de las TIC - </a:t>
            </a:r>
            <a:r>
              <a:rPr lang="es-ES_tradnl" altLang="es-CO" sz="1200" dirty="0" err="1">
                <a:latin typeface="Century Gothic" panose="020B0502020202020204" pitchFamily="34" charset="0"/>
              </a:rPr>
              <a:t>TicTac</a:t>
            </a:r>
            <a:r>
              <a:rPr lang="es-ES_tradnl" altLang="es-CO" sz="1200" dirty="0">
                <a:latin typeface="Century Gothic" panose="020B0502020202020204" pitchFamily="34" charset="0"/>
              </a:rPr>
              <a:t> de la CCIT y su programa SAFE en asocio con la Policía Nacional - Centro Cibernético Policial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B6AF150-D6CC-5E41-A218-472F33D4B70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9291" y="1316652"/>
            <a:ext cx="81026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4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C9587C4-317D-5243-814E-B94E269C49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C020953-8E34-E64B-9888-DC2374A930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71247"/>
            <a:ext cx="3029324" cy="108675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F1CB8C2-1700-C149-A5F4-87AD84109D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1791" y="5906535"/>
            <a:ext cx="1649805" cy="880723"/>
          </a:xfrm>
          <a:prstGeom prst="rect">
            <a:avLst/>
          </a:prstGeom>
        </p:spPr>
      </p:pic>
      <p:sp>
        <p:nvSpPr>
          <p:cNvPr id="99" name="TextBox 18">
            <a:extLst>
              <a:ext uri="{FF2B5EF4-FFF2-40B4-BE49-F238E27FC236}">
                <a16:creationId xmlns:a16="http://schemas.microsoft.com/office/drawing/2014/main" id="{07D23F4E-0CD2-4E42-9793-77E32D44A57F}"/>
              </a:ext>
            </a:extLst>
          </p:cNvPr>
          <p:cNvSpPr txBox="1"/>
          <p:nvPr/>
        </p:nvSpPr>
        <p:spPr>
          <a:xfrm>
            <a:off x="1585734" y="226451"/>
            <a:ext cx="3531281" cy="369332"/>
          </a:xfrm>
          <a:prstGeom prst="rect">
            <a:avLst/>
          </a:prstGeom>
          <a:noFill/>
          <a:ln w="28575">
            <a:solidFill>
              <a:srgbClr val="FE6B03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b="1" dirty="0">
                <a:solidFill>
                  <a:srgbClr val="FE6B03"/>
                </a:solidFill>
                <a:latin typeface="Century Gothic" panose="020B0502020202020204" pitchFamily="34" charset="0"/>
              </a:rPr>
              <a:t>Ingeniería Social - Hurtos</a:t>
            </a:r>
          </a:p>
        </p:txBody>
      </p:sp>
      <p:sp>
        <p:nvSpPr>
          <p:cNvPr id="100" name="CuadroTexto 99">
            <a:extLst>
              <a:ext uri="{FF2B5EF4-FFF2-40B4-BE49-F238E27FC236}">
                <a16:creationId xmlns:a16="http://schemas.microsoft.com/office/drawing/2014/main" id="{88488217-A5D1-3D4B-A6B1-B380ED745802}"/>
              </a:ext>
            </a:extLst>
          </p:cNvPr>
          <p:cNvSpPr txBox="1"/>
          <p:nvPr/>
        </p:nvSpPr>
        <p:spPr>
          <a:xfrm>
            <a:off x="1585733" y="550542"/>
            <a:ext cx="3531282" cy="584775"/>
          </a:xfrm>
          <a:prstGeom prst="rect">
            <a:avLst/>
          </a:prstGeom>
          <a:solidFill>
            <a:srgbClr val="FE6B03"/>
          </a:solidFill>
          <a:ln w="38100">
            <a:solidFill>
              <a:srgbClr val="FE6B0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Ataques de </a:t>
            </a:r>
            <a:r>
              <a:rPr lang="es-ES_tradnl" altLang="es-CO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phising</a:t>
            </a:r>
            <a:r>
              <a:rPr lang="es-ES_tradnl" altLang="es-CO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, u otros asociados</a:t>
            </a:r>
            <a:endParaRPr lang="es-ES_tradnl" altLang="es-CO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1" name="Freeform 5">
            <a:extLst>
              <a:ext uri="{FF2B5EF4-FFF2-40B4-BE49-F238E27FC236}">
                <a16:creationId xmlns:a16="http://schemas.microsoft.com/office/drawing/2014/main" id="{798785E7-C21D-694B-9891-9396008F02AD}"/>
              </a:ext>
            </a:extLst>
          </p:cNvPr>
          <p:cNvSpPr>
            <a:spLocks/>
          </p:cNvSpPr>
          <p:nvPr/>
        </p:nvSpPr>
        <p:spPr bwMode="auto">
          <a:xfrm>
            <a:off x="-51741" y="216932"/>
            <a:ext cx="1389062" cy="1069975"/>
          </a:xfrm>
          <a:custGeom>
            <a:avLst/>
            <a:gdLst>
              <a:gd name="T0" fmla="*/ 408 w 408"/>
              <a:gd name="T1" fmla="*/ 0 h 314"/>
              <a:gd name="T2" fmla="*/ 306 w 408"/>
              <a:gd name="T3" fmla="*/ 0 h 314"/>
              <a:gd name="T4" fmla="*/ 315 w 408"/>
              <a:gd name="T5" fmla="*/ 32 h 314"/>
              <a:gd name="T6" fmla="*/ 252 w 408"/>
              <a:gd name="T7" fmla="*/ 94 h 314"/>
              <a:gd name="T8" fmla="*/ 189 w 408"/>
              <a:gd name="T9" fmla="*/ 32 h 314"/>
              <a:gd name="T10" fmla="*/ 197 w 408"/>
              <a:gd name="T11" fmla="*/ 1 h 314"/>
              <a:gd name="T12" fmla="*/ 94 w 408"/>
              <a:gd name="T13" fmla="*/ 1 h 314"/>
              <a:gd name="T14" fmla="*/ 94 w 408"/>
              <a:gd name="T15" fmla="*/ 102 h 314"/>
              <a:gd name="T16" fmla="*/ 63 w 408"/>
              <a:gd name="T17" fmla="*/ 94 h 314"/>
              <a:gd name="T18" fmla="*/ 0 w 408"/>
              <a:gd name="T19" fmla="*/ 157 h 314"/>
              <a:gd name="T20" fmla="*/ 63 w 408"/>
              <a:gd name="T21" fmla="*/ 220 h 314"/>
              <a:gd name="T22" fmla="*/ 94 w 408"/>
              <a:gd name="T23" fmla="*/ 212 h 314"/>
              <a:gd name="T24" fmla="*/ 94 w 408"/>
              <a:gd name="T25" fmla="*/ 314 h 314"/>
              <a:gd name="T26" fmla="*/ 364 w 408"/>
              <a:gd name="T27" fmla="*/ 314 h 314"/>
              <a:gd name="T28" fmla="*/ 408 w 408"/>
              <a:gd name="T29" fmla="*/ 270 h 314"/>
              <a:gd name="T30" fmla="*/ 408 w 408"/>
              <a:gd name="T31" fmla="*/ 45 h 314"/>
              <a:gd name="T32" fmla="*/ 408 w 408"/>
              <a:gd name="T33" fmla="*/ 0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08" h="314">
                <a:moveTo>
                  <a:pt x="408" y="0"/>
                </a:moveTo>
                <a:cubicBezTo>
                  <a:pt x="306" y="0"/>
                  <a:pt x="306" y="0"/>
                  <a:pt x="306" y="0"/>
                </a:cubicBezTo>
                <a:cubicBezTo>
                  <a:pt x="312" y="10"/>
                  <a:pt x="315" y="20"/>
                  <a:pt x="315" y="32"/>
                </a:cubicBezTo>
                <a:cubicBezTo>
                  <a:pt x="315" y="66"/>
                  <a:pt x="287" y="94"/>
                  <a:pt x="252" y="94"/>
                </a:cubicBezTo>
                <a:cubicBezTo>
                  <a:pt x="217" y="94"/>
                  <a:pt x="189" y="66"/>
                  <a:pt x="189" y="32"/>
                </a:cubicBezTo>
                <a:cubicBezTo>
                  <a:pt x="189" y="21"/>
                  <a:pt x="192" y="10"/>
                  <a:pt x="197" y="1"/>
                </a:cubicBezTo>
                <a:cubicBezTo>
                  <a:pt x="94" y="1"/>
                  <a:pt x="94" y="1"/>
                  <a:pt x="94" y="1"/>
                </a:cubicBezTo>
                <a:cubicBezTo>
                  <a:pt x="94" y="102"/>
                  <a:pt x="94" y="102"/>
                  <a:pt x="94" y="102"/>
                </a:cubicBezTo>
                <a:cubicBezTo>
                  <a:pt x="85" y="97"/>
                  <a:pt x="74" y="94"/>
                  <a:pt x="63" y="94"/>
                </a:cubicBezTo>
                <a:cubicBezTo>
                  <a:pt x="28" y="94"/>
                  <a:pt x="0" y="122"/>
                  <a:pt x="0" y="157"/>
                </a:cubicBezTo>
                <a:cubicBezTo>
                  <a:pt x="0" y="192"/>
                  <a:pt x="28" y="220"/>
                  <a:pt x="63" y="220"/>
                </a:cubicBezTo>
                <a:cubicBezTo>
                  <a:pt x="74" y="220"/>
                  <a:pt x="85" y="217"/>
                  <a:pt x="94" y="212"/>
                </a:cubicBezTo>
                <a:cubicBezTo>
                  <a:pt x="94" y="314"/>
                  <a:pt x="94" y="314"/>
                  <a:pt x="94" y="314"/>
                </a:cubicBezTo>
                <a:cubicBezTo>
                  <a:pt x="364" y="314"/>
                  <a:pt x="364" y="314"/>
                  <a:pt x="364" y="314"/>
                </a:cubicBezTo>
                <a:cubicBezTo>
                  <a:pt x="388" y="314"/>
                  <a:pt x="408" y="294"/>
                  <a:pt x="408" y="270"/>
                </a:cubicBezTo>
                <a:cubicBezTo>
                  <a:pt x="408" y="45"/>
                  <a:pt x="408" y="45"/>
                  <a:pt x="408" y="45"/>
                </a:cubicBezTo>
                <a:lnTo>
                  <a:pt x="408" y="0"/>
                </a:lnTo>
                <a:close/>
              </a:path>
            </a:pathLst>
          </a:custGeom>
          <a:solidFill>
            <a:srgbClr val="FE6B03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latin typeface="+mn-lt"/>
            </a:endParaRPr>
          </a:p>
        </p:txBody>
      </p:sp>
      <p:sp>
        <p:nvSpPr>
          <p:cNvPr id="112" name="Freeform 55">
            <a:extLst>
              <a:ext uri="{FF2B5EF4-FFF2-40B4-BE49-F238E27FC236}">
                <a16:creationId xmlns:a16="http://schemas.microsoft.com/office/drawing/2014/main" id="{5FDA99C1-C744-4049-B39C-6586B2600A86}"/>
              </a:ext>
            </a:extLst>
          </p:cNvPr>
          <p:cNvSpPr>
            <a:spLocks noEditPoints="1"/>
          </p:cNvSpPr>
          <p:nvPr/>
        </p:nvSpPr>
        <p:spPr bwMode="auto">
          <a:xfrm>
            <a:off x="538615" y="628409"/>
            <a:ext cx="460276" cy="495333"/>
          </a:xfrm>
          <a:custGeom>
            <a:avLst/>
            <a:gdLst>
              <a:gd name="T0" fmla="*/ 346502 w 104"/>
              <a:gd name="T1" fmla="*/ 62624 h 104"/>
              <a:gd name="T2" fmla="*/ 339572 w 104"/>
              <a:gd name="T3" fmla="*/ 45228 h 104"/>
              <a:gd name="T4" fmla="*/ 263341 w 104"/>
              <a:gd name="T5" fmla="*/ 118290 h 104"/>
              <a:gd name="T6" fmla="*/ 242551 w 104"/>
              <a:gd name="T7" fmla="*/ 97415 h 104"/>
              <a:gd name="T8" fmla="*/ 315317 w 104"/>
              <a:gd name="T9" fmla="*/ 24354 h 104"/>
              <a:gd name="T10" fmla="*/ 297992 w 104"/>
              <a:gd name="T11" fmla="*/ 13916 h 104"/>
              <a:gd name="T12" fmla="*/ 249481 w 104"/>
              <a:gd name="T13" fmla="*/ 0 h 104"/>
              <a:gd name="T14" fmla="*/ 138601 w 104"/>
              <a:gd name="T15" fmla="*/ 111331 h 104"/>
              <a:gd name="T16" fmla="*/ 138601 w 104"/>
              <a:gd name="T17" fmla="*/ 125248 h 104"/>
              <a:gd name="T18" fmla="*/ 20790 w 104"/>
              <a:gd name="T19" fmla="*/ 243537 h 104"/>
              <a:gd name="T20" fmla="*/ 0 w 104"/>
              <a:gd name="T21" fmla="*/ 292245 h 104"/>
              <a:gd name="T22" fmla="*/ 20790 w 104"/>
              <a:gd name="T23" fmla="*/ 344431 h 104"/>
              <a:gd name="T24" fmla="*/ 69300 w 104"/>
              <a:gd name="T25" fmla="*/ 361827 h 104"/>
              <a:gd name="T26" fmla="*/ 117811 w 104"/>
              <a:gd name="T27" fmla="*/ 344431 h 104"/>
              <a:gd name="T28" fmla="*/ 235621 w 104"/>
              <a:gd name="T29" fmla="*/ 222663 h 104"/>
              <a:gd name="T30" fmla="*/ 249481 w 104"/>
              <a:gd name="T31" fmla="*/ 222663 h 104"/>
              <a:gd name="T32" fmla="*/ 360362 w 104"/>
              <a:gd name="T33" fmla="*/ 111331 h 104"/>
              <a:gd name="T34" fmla="*/ 346502 w 104"/>
              <a:gd name="T35" fmla="*/ 62624 h 104"/>
              <a:gd name="T36" fmla="*/ 249481 w 104"/>
              <a:gd name="T37" fmla="*/ 194830 h 104"/>
              <a:gd name="T38" fmla="*/ 232156 w 104"/>
              <a:gd name="T39" fmla="*/ 194830 h 104"/>
              <a:gd name="T40" fmla="*/ 225226 w 104"/>
              <a:gd name="T41" fmla="*/ 194830 h 104"/>
              <a:gd name="T42" fmla="*/ 221761 w 104"/>
              <a:gd name="T43" fmla="*/ 198309 h 104"/>
              <a:gd name="T44" fmla="*/ 97021 w 104"/>
              <a:gd name="T45" fmla="*/ 323557 h 104"/>
              <a:gd name="T46" fmla="*/ 38115 w 104"/>
              <a:gd name="T47" fmla="*/ 323557 h 104"/>
              <a:gd name="T48" fmla="*/ 27720 w 104"/>
              <a:gd name="T49" fmla="*/ 292245 h 104"/>
              <a:gd name="T50" fmla="*/ 38115 w 104"/>
              <a:gd name="T51" fmla="*/ 264412 h 104"/>
              <a:gd name="T52" fmla="*/ 162856 w 104"/>
              <a:gd name="T53" fmla="*/ 139164 h 104"/>
              <a:gd name="T54" fmla="*/ 166321 w 104"/>
              <a:gd name="T55" fmla="*/ 135685 h 104"/>
              <a:gd name="T56" fmla="*/ 166321 w 104"/>
              <a:gd name="T57" fmla="*/ 128727 h 104"/>
              <a:gd name="T58" fmla="*/ 166321 w 104"/>
              <a:gd name="T59" fmla="*/ 111331 h 104"/>
              <a:gd name="T60" fmla="*/ 249481 w 104"/>
              <a:gd name="T61" fmla="*/ 27833 h 104"/>
              <a:gd name="T62" fmla="*/ 266806 w 104"/>
              <a:gd name="T63" fmla="*/ 31312 h 104"/>
              <a:gd name="T64" fmla="*/ 204436 w 104"/>
              <a:gd name="T65" fmla="*/ 97415 h 104"/>
              <a:gd name="T66" fmla="*/ 263341 w 104"/>
              <a:gd name="T67" fmla="*/ 156560 h 104"/>
              <a:gd name="T68" fmla="*/ 329177 w 104"/>
              <a:gd name="T69" fmla="*/ 93936 h 104"/>
              <a:gd name="T70" fmla="*/ 332642 w 104"/>
              <a:gd name="T71" fmla="*/ 111331 h 104"/>
              <a:gd name="T72" fmla="*/ 249481 w 104"/>
              <a:gd name="T73" fmla="*/ 194830 h 10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04" h="104">
                <a:moveTo>
                  <a:pt x="100" y="18"/>
                </a:moveTo>
                <a:cubicBezTo>
                  <a:pt x="98" y="13"/>
                  <a:pt x="98" y="13"/>
                  <a:pt x="98" y="13"/>
                </a:cubicBezTo>
                <a:cubicBezTo>
                  <a:pt x="76" y="34"/>
                  <a:pt x="76" y="34"/>
                  <a:pt x="76" y="34"/>
                </a:cubicBezTo>
                <a:cubicBezTo>
                  <a:pt x="70" y="28"/>
                  <a:pt x="70" y="28"/>
                  <a:pt x="70" y="28"/>
                </a:cubicBezTo>
                <a:cubicBezTo>
                  <a:pt x="91" y="7"/>
                  <a:pt x="91" y="7"/>
                  <a:pt x="91" y="7"/>
                </a:cubicBezTo>
                <a:cubicBezTo>
                  <a:pt x="86" y="4"/>
                  <a:pt x="86" y="4"/>
                  <a:pt x="86" y="4"/>
                </a:cubicBezTo>
                <a:cubicBezTo>
                  <a:pt x="82" y="2"/>
                  <a:pt x="77" y="0"/>
                  <a:pt x="72" y="0"/>
                </a:cubicBezTo>
                <a:cubicBezTo>
                  <a:pt x="54" y="0"/>
                  <a:pt x="40" y="15"/>
                  <a:pt x="40" y="32"/>
                </a:cubicBezTo>
                <a:cubicBezTo>
                  <a:pt x="40" y="34"/>
                  <a:pt x="40" y="35"/>
                  <a:pt x="40" y="36"/>
                </a:cubicBezTo>
                <a:cubicBezTo>
                  <a:pt x="28" y="48"/>
                  <a:pt x="8" y="68"/>
                  <a:pt x="6" y="70"/>
                </a:cubicBezTo>
                <a:cubicBezTo>
                  <a:pt x="2" y="74"/>
                  <a:pt x="0" y="79"/>
                  <a:pt x="0" y="84"/>
                </a:cubicBezTo>
                <a:cubicBezTo>
                  <a:pt x="0" y="90"/>
                  <a:pt x="2" y="95"/>
                  <a:pt x="6" y="99"/>
                </a:cubicBezTo>
                <a:cubicBezTo>
                  <a:pt x="9" y="102"/>
                  <a:pt x="14" y="104"/>
                  <a:pt x="20" y="104"/>
                </a:cubicBezTo>
                <a:cubicBezTo>
                  <a:pt x="25" y="104"/>
                  <a:pt x="30" y="102"/>
                  <a:pt x="34" y="99"/>
                </a:cubicBezTo>
                <a:cubicBezTo>
                  <a:pt x="36" y="96"/>
                  <a:pt x="56" y="76"/>
                  <a:pt x="68" y="64"/>
                </a:cubicBezTo>
                <a:cubicBezTo>
                  <a:pt x="69" y="64"/>
                  <a:pt x="71" y="64"/>
                  <a:pt x="72" y="64"/>
                </a:cubicBezTo>
                <a:cubicBezTo>
                  <a:pt x="89" y="64"/>
                  <a:pt x="104" y="50"/>
                  <a:pt x="104" y="32"/>
                </a:cubicBezTo>
                <a:cubicBezTo>
                  <a:pt x="104" y="27"/>
                  <a:pt x="102" y="22"/>
                  <a:pt x="100" y="18"/>
                </a:cubicBezTo>
                <a:close/>
                <a:moveTo>
                  <a:pt x="72" y="56"/>
                </a:moveTo>
                <a:cubicBezTo>
                  <a:pt x="70" y="56"/>
                  <a:pt x="69" y="56"/>
                  <a:pt x="67" y="56"/>
                </a:cubicBezTo>
                <a:cubicBezTo>
                  <a:pt x="65" y="56"/>
                  <a:pt x="65" y="56"/>
                  <a:pt x="65" y="56"/>
                </a:cubicBezTo>
                <a:cubicBezTo>
                  <a:pt x="64" y="57"/>
                  <a:pt x="64" y="57"/>
                  <a:pt x="64" y="57"/>
                </a:cubicBezTo>
                <a:cubicBezTo>
                  <a:pt x="52" y="69"/>
                  <a:pt x="31" y="91"/>
                  <a:pt x="28" y="93"/>
                </a:cubicBezTo>
                <a:cubicBezTo>
                  <a:pt x="24" y="97"/>
                  <a:pt x="16" y="97"/>
                  <a:pt x="11" y="93"/>
                </a:cubicBezTo>
                <a:cubicBezTo>
                  <a:pt x="9" y="91"/>
                  <a:pt x="8" y="88"/>
                  <a:pt x="8" y="84"/>
                </a:cubicBezTo>
                <a:cubicBezTo>
                  <a:pt x="8" y="81"/>
                  <a:pt x="9" y="78"/>
                  <a:pt x="11" y="76"/>
                </a:cubicBezTo>
                <a:cubicBezTo>
                  <a:pt x="14" y="74"/>
                  <a:pt x="35" y="52"/>
                  <a:pt x="47" y="40"/>
                </a:cubicBezTo>
                <a:cubicBezTo>
                  <a:pt x="48" y="39"/>
                  <a:pt x="48" y="39"/>
                  <a:pt x="48" y="39"/>
                </a:cubicBezTo>
                <a:cubicBezTo>
                  <a:pt x="48" y="37"/>
                  <a:pt x="48" y="37"/>
                  <a:pt x="48" y="37"/>
                </a:cubicBezTo>
                <a:cubicBezTo>
                  <a:pt x="48" y="35"/>
                  <a:pt x="48" y="34"/>
                  <a:pt x="48" y="32"/>
                </a:cubicBezTo>
                <a:cubicBezTo>
                  <a:pt x="48" y="19"/>
                  <a:pt x="58" y="8"/>
                  <a:pt x="72" y="8"/>
                </a:cubicBezTo>
                <a:cubicBezTo>
                  <a:pt x="74" y="8"/>
                  <a:pt x="76" y="9"/>
                  <a:pt x="77" y="9"/>
                </a:cubicBezTo>
                <a:cubicBezTo>
                  <a:pt x="59" y="28"/>
                  <a:pt x="59" y="28"/>
                  <a:pt x="59" y="28"/>
                </a:cubicBezTo>
                <a:cubicBezTo>
                  <a:pt x="76" y="45"/>
                  <a:pt x="76" y="45"/>
                  <a:pt x="76" y="45"/>
                </a:cubicBezTo>
                <a:cubicBezTo>
                  <a:pt x="95" y="27"/>
                  <a:pt x="95" y="27"/>
                  <a:pt x="95" y="27"/>
                </a:cubicBezTo>
                <a:cubicBezTo>
                  <a:pt x="95" y="29"/>
                  <a:pt x="96" y="30"/>
                  <a:pt x="96" y="32"/>
                </a:cubicBezTo>
                <a:cubicBezTo>
                  <a:pt x="96" y="46"/>
                  <a:pt x="85" y="56"/>
                  <a:pt x="72" y="5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dirty="0"/>
          </a:p>
        </p:txBody>
      </p:sp>
      <p:sp>
        <p:nvSpPr>
          <p:cNvPr id="113" name="CuadroTexto 112">
            <a:extLst>
              <a:ext uri="{FF2B5EF4-FFF2-40B4-BE49-F238E27FC236}">
                <a16:creationId xmlns:a16="http://schemas.microsoft.com/office/drawing/2014/main" id="{3BE3EDF0-D565-8C40-9C09-63C6927AB97D}"/>
              </a:ext>
            </a:extLst>
          </p:cNvPr>
          <p:cNvSpPr txBox="1"/>
          <p:nvPr/>
        </p:nvSpPr>
        <p:spPr>
          <a:xfrm>
            <a:off x="5278056" y="226451"/>
            <a:ext cx="6813539" cy="338554"/>
          </a:xfrm>
          <a:prstGeom prst="rect">
            <a:avLst/>
          </a:prstGeom>
          <a:solidFill>
            <a:srgbClr val="FE6B03"/>
          </a:solidFill>
          <a:ln w="38100">
            <a:solidFill>
              <a:srgbClr val="FE6B0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Ataques BEC- Business Email </a:t>
            </a:r>
            <a:r>
              <a:rPr lang="es-ES_tradnl" altLang="es-CO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Compromise</a:t>
            </a:r>
            <a:endParaRPr lang="es-ES_tradnl" altLang="es-CO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4" name="Rectángulo redondeado 113">
            <a:extLst>
              <a:ext uri="{FF2B5EF4-FFF2-40B4-BE49-F238E27FC236}">
                <a16:creationId xmlns:a16="http://schemas.microsoft.com/office/drawing/2014/main" id="{6316E721-9347-8048-AB35-5D0DA73B7FC0}"/>
              </a:ext>
            </a:extLst>
          </p:cNvPr>
          <p:cNvSpPr/>
          <p:nvPr/>
        </p:nvSpPr>
        <p:spPr>
          <a:xfrm>
            <a:off x="377526" y="1429718"/>
            <a:ext cx="3125165" cy="4189939"/>
          </a:xfrm>
          <a:prstGeom prst="roundRect">
            <a:avLst/>
          </a:prstGeom>
          <a:solidFill>
            <a:srgbClr val="F57B3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5" name="Rectángulo redondeado 114">
            <a:extLst>
              <a:ext uri="{FF2B5EF4-FFF2-40B4-BE49-F238E27FC236}">
                <a16:creationId xmlns:a16="http://schemas.microsoft.com/office/drawing/2014/main" id="{C448F073-FC90-3942-9E66-9FC747082C6D}"/>
              </a:ext>
            </a:extLst>
          </p:cNvPr>
          <p:cNvSpPr/>
          <p:nvPr/>
        </p:nvSpPr>
        <p:spPr>
          <a:xfrm>
            <a:off x="8689309" y="1429718"/>
            <a:ext cx="3125165" cy="4189939"/>
          </a:xfrm>
          <a:prstGeom prst="roundRect">
            <a:avLst/>
          </a:prstGeom>
          <a:solidFill>
            <a:srgbClr val="F57B3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C17976F-8592-1F44-B33A-E8126F47BDB3}"/>
              </a:ext>
            </a:extLst>
          </p:cNvPr>
          <p:cNvSpPr txBox="1"/>
          <p:nvPr/>
        </p:nvSpPr>
        <p:spPr>
          <a:xfrm>
            <a:off x="3735690" y="5968387"/>
            <a:ext cx="4728142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FE6B0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1200" dirty="0">
                <a:latin typeface="Century Gothic" panose="020B0502020202020204" pitchFamily="34" charset="0"/>
              </a:rPr>
              <a:t>“Tendencias del </a:t>
            </a:r>
            <a:r>
              <a:rPr lang="es-ES_tradnl" altLang="es-CO" sz="1200" dirty="0" err="1">
                <a:latin typeface="Century Gothic" panose="020B0502020202020204" pitchFamily="34" charset="0"/>
              </a:rPr>
              <a:t>Cibercrimen</a:t>
            </a:r>
            <a:r>
              <a:rPr lang="es-ES_tradnl" altLang="es-CO" sz="1200" dirty="0">
                <a:latin typeface="Century Gothic" panose="020B0502020202020204" pitchFamily="34" charset="0"/>
              </a:rPr>
              <a:t> 2019-2020” presentado por el Tanque de Análisis y Creatividad de las TIC - </a:t>
            </a:r>
            <a:r>
              <a:rPr lang="es-ES_tradnl" altLang="es-CO" sz="1200" dirty="0" err="1">
                <a:latin typeface="Century Gothic" panose="020B0502020202020204" pitchFamily="34" charset="0"/>
              </a:rPr>
              <a:t>TicTac</a:t>
            </a:r>
            <a:r>
              <a:rPr lang="es-ES_tradnl" altLang="es-CO" sz="1200" dirty="0">
                <a:latin typeface="Century Gothic" panose="020B0502020202020204" pitchFamily="34" charset="0"/>
              </a:rPr>
              <a:t> de la CCIT y su programa SAFE en asocio con la Policía Nacional - Centro Cibernético Policial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6B594B2-C0B5-9847-9A4D-8F3A86D6778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567" y="1337245"/>
            <a:ext cx="7650865" cy="455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0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C9587C4-317D-5243-814E-B94E269C49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C020953-8E34-E64B-9888-DC2374A930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71247"/>
            <a:ext cx="3029324" cy="108675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F1CB8C2-1700-C149-A5F4-87AD84109D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1791" y="5906535"/>
            <a:ext cx="1649805" cy="880723"/>
          </a:xfrm>
          <a:prstGeom prst="rect">
            <a:avLst/>
          </a:prstGeom>
        </p:spPr>
      </p:pic>
      <p:sp>
        <p:nvSpPr>
          <p:cNvPr id="99" name="TextBox 18">
            <a:extLst>
              <a:ext uri="{FF2B5EF4-FFF2-40B4-BE49-F238E27FC236}">
                <a16:creationId xmlns:a16="http://schemas.microsoft.com/office/drawing/2014/main" id="{07D23F4E-0CD2-4E42-9793-77E32D44A57F}"/>
              </a:ext>
            </a:extLst>
          </p:cNvPr>
          <p:cNvSpPr txBox="1"/>
          <p:nvPr/>
        </p:nvSpPr>
        <p:spPr>
          <a:xfrm>
            <a:off x="1585734" y="226451"/>
            <a:ext cx="3531281" cy="369332"/>
          </a:xfrm>
          <a:prstGeom prst="rect">
            <a:avLst/>
          </a:prstGeom>
          <a:noFill/>
          <a:ln w="28575">
            <a:solidFill>
              <a:srgbClr val="FE6B03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b="1" dirty="0">
                <a:solidFill>
                  <a:srgbClr val="FE6B03"/>
                </a:solidFill>
                <a:latin typeface="Century Gothic" panose="020B0502020202020204" pitchFamily="34" charset="0"/>
              </a:rPr>
              <a:t>Ingeniería Social - Hurtos</a:t>
            </a:r>
          </a:p>
        </p:txBody>
      </p:sp>
      <p:sp>
        <p:nvSpPr>
          <p:cNvPr id="100" name="CuadroTexto 99">
            <a:extLst>
              <a:ext uri="{FF2B5EF4-FFF2-40B4-BE49-F238E27FC236}">
                <a16:creationId xmlns:a16="http://schemas.microsoft.com/office/drawing/2014/main" id="{88488217-A5D1-3D4B-A6B1-B380ED745802}"/>
              </a:ext>
            </a:extLst>
          </p:cNvPr>
          <p:cNvSpPr txBox="1"/>
          <p:nvPr/>
        </p:nvSpPr>
        <p:spPr>
          <a:xfrm>
            <a:off x="1585733" y="550542"/>
            <a:ext cx="3531282" cy="584775"/>
          </a:xfrm>
          <a:prstGeom prst="rect">
            <a:avLst/>
          </a:prstGeom>
          <a:solidFill>
            <a:srgbClr val="FE6B03"/>
          </a:solidFill>
          <a:ln w="38100">
            <a:solidFill>
              <a:srgbClr val="FE6B0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Ataques de </a:t>
            </a:r>
            <a:r>
              <a:rPr lang="es-ES_tradnl" altLang="es-CO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phising</a:t>
            </a:r>
            <a:r>
              <a:rPr lang="es-ES_tradnl" altLang="es-CO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, u otros asociados</a:t>
            </a:r>
            <a:endParaRPr lang="es-ES_tradnl" altLang="es-CO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1" name="Freeform 5">
            <a:extLst>
              <a:ext uri="{FF2B5EF4-FFF2-40B4-BE49-F238E27FC236}">
                <a16:creationId xmlns:a16="http://schemas.microsoft.com/office/drawing/2014/main" id="{798785E7-C21D-694B-9891-9396008F02AD}"/>
              </a:ext>
            </a:extLst>
          </p:cNvPr>
          <p:cNvSpPr>
            <a:spLocks/>
          </p:cNvSpPr>
          <p:nvPr/>
        </p:nvSpPr>
        <p:spPr bwMode="auto">
          <a:xfrm>
            <a:off x="-51741" y="216932"/>
            <a:ext cx="1389062" cy="1069975"/>
          </a:xfrm>
          <a:custGeom>
            <a:avLst/>
            <a:gdLst>
              <a:gd name="T0" fmla="*/ 408 w 408"/>
              <a:gd name="T1" fmla="*/ 0 h 314"/>
              <a:gd name="T2" fmla="*/ 306 w 408"/>
              <a:gd name="T3" fmla="*/ 0 h 314"/>
              <a:gd name="T4" fmla="*/ 315 w 408"/>
              <a:gd name="T5" fmla="*/ 32 h 314"/>
              <a:gd name="T6" fmla="*/ 252 w 408"/>
              <a:gd name="T7" fmla="*/ 94 h 314"/>
              <a:gd name="T8" fmla="*/ 189 w 408"/>
              <a:gd name="T9" fmla="*/ 32 h 314"/>
              <a:gd name="T10" fmla="*/ 197 w 408"/>
              <a:gd name="T11" fmla="*/ 1 h 314"/>
              <a:gd name="T12" fmla="*/ 94 w 408"/>
              <a:gd name="T13" fmla="*/ 1 h 314"/>
              <a:gd name="T14" fmla="*/ 94 w 408"/>
              <a:gd name="T15" fmla="*/ 102 h 314"/>
              <a:gd name="T16" fmla="*/ 63 w 408"/>
              <a:gd name="T17" fmla="*/ 94 h 314"/>
              <a:gd name="T18" fmla="*/ 0 w 408"/>
              <a:gd name="T19" fmla="*/ 157 h 314"/>
              <a:gd name="T20" fmla="*/ 63 w 408"/>
              <a:gd name="T21" fmla="*/ 220 h 314"/>
              <a:gd name="T22" fmla="*/ 94 w 408"/>
              <a:gd name="T23" fmla="*/ 212 h 314"/>
              <a:gd name="T24" fmla="*/ 94 w 408"/>
              <a:gd name="T25" fmla="*/ 314 h 314"/>
              <a:gd name="T26" fmla="*/ 364 w 408"/>
              <a:gd name="T27" fmla="*/ 314 h 314"/>
              <a:gd name="T28" fmla="*/ 408 w 408"/>
              <a:gd name="T29" fmla="*/ 270 h 314"/>
              <a:gd name="T30" fmla="*/ 408 w 408"/>
              <a:gd name="T31" fmla="*/ 45 h 314"/>
              <a:gd name="T32" fmla="*/ 408 w 408"/>
              <a:gd name="T33" fmla="*/ 0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08" h="314">
                <a:moveTo>
                  <a:pt x="408" y="0"/>
                </a:moveTo>
                <a:cubicBezTo>
                  <a:pt x="306" y="0"/>
                  <a:pt x="306" y="0"/>
                  <a:pt x="306" y="0"/>
                </a:cubicBezTo>
                <a:cubicBezTo>
                  <a:pt x="312" y="10"/>
                  <a:pt x="315" y="20"/>
                  <a:pt x="315" y="32"/>
                </a:cubicBezTo>
                <a:cubicBezTo>
                  <a:pt x="315" y="66"/>
                  <a:pt x="287" y="94"/>
                  <a:pt x="252" y="94"/>
                </a:cubicBezTo>
                <a:cubicBezTo>
                  <a:pt x="217" y="94"/>
                  <a:pt x="189" y="66"/>
                  <a:pt x="189" y="32"/>
                </a:cubicBezTo>
                <a:cubicBezTo>
                  <a:pt x="189" y="21"/>
                  <a:pt x="192" y="10"/>
                  <a:pt x="197" y="1"/>
                </a:cubicBezTo>
                <a:cubicBezTo>
                  <a:pt x="94" y="1"/>
                  <a:pt x="94" y="1"/>
                  <a:pt x="94" y="1"/>
                </a:cubicBezTo>
                <a:cubicBezTo>
                  <a:pt x="94" y="102"/>
                  <a:pt x="94" y="102"/>
                  <a:pt x="94" y="102"/>
                </a:cubicBezTo>
                <a:cubicBezTo>
                  <a:pt x="85" y="97"/>
                  <a:pt x="74" y="94"/>
                  <a:pt x="63" y="94"/>
                </a:cubicBezTo>
                <a:cubicBezTo>
                  <a:pt x="28" y="94"/>
                  <a:pt x="0" y="122"/>
                  <a:pt x="0" y="157"/>
                </a:cubicBezTo>
                <a:cubicBezTo>
                  <a:pt x="0" y="192"/>
                  <a:pt x="28" y="220"/>
                  <a:pt x="63" y="220"/>
                </a:cubicBezTo>
                <a:cubicBezTo>
                  <a:pt x="74" y="220"/>
                  <a:pt x="85" y="217"/>
                  <a:pt x="94" y="212"/>
                </a:cubicBezTo>
                <a:cubicBezTo>
                  <a:pt x="94" y="314"/>
                  <a:pt x="94" y="314"/>
                  <a:pt x="94" y="314"/>
                </a:cubicBezTo>
                <a:cubicBezTo>
                  <a:pt x="364" y="314"/>
                  <a:pt x="364" y="314"/>
                  <a:pt x="364" y="314"/>
                </a:cubicBezTo>
                <a:cubicBezTo>
                  <a:pt x="388" y="314"/>
                  <a:pt x="408" y="294"/>
                  <a:pt x="408" y="270"/>
                </a:cubicBezTo>
                <a:cubicBezTo>
                  <a:pt x="408" y="45"/>
                  <a:pt x="408" y="45"/>
                  <a:pt x="408" y="45"/>
                </a:cubicBezTo>
                <a:lnTo>
                  <a:pt x="408" y="0"/>
                </a:lnTo>
                <a:close/>
              </a:path>
            </a:pathLst>
          </a:custGeom>
          <a:solidFill>
            <a:srgbClr val="FE6B03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latin typeface="+mn-lt"/>
            </a:endParaRPr>
          </a:p>
        </p:txBody>
      </p:sp>
      <p:sp>
        <p:nvSpPr>
          <p:cNvPr id="112" name="Freeform 55">
            <a:extLst>
              <a:ext uri="{FF2B5EF4-FFF2-40B4-BE49-F238E27FC236}">
                <a16:creationId xmlns:a16="http://schemas.microsoft.com/office/drawing/2014/main" id="{5FDA99C1-C744-4049-B39C-6586B2600A86}"/>
              </a:ext>
            </a:extLst>
          </p:cNvPr>
          <p:cNvSpPr>
            <a:spLocks noEditPoints="1"/>
          </p:cNvSpPr>
          <p:nvPr/>
        </p:nvSpPr>
        <p:spPr bwMode="auto">
          <a:xfrm>
            <a:off x="538615" y="628409"/>
            <a:ext cx="460276" cy="495333"/>
          </a:xfrm>
          <a:custGeom>
            <a:avLst/>
            <a:gdLst>
              <a:gd name="T0" fmla="*/ 346502 w 104"/>
              <a:gd name="T1" fmla="*/ 62624 h 104"/>
              <a:gd name="T2" fmla="*/ 339572 w 104"/>
              <a:gd name="T3" fmla="*/ 45228 h 104"/>
              <a:gd name="T4" fmla="*/ 263341 w 104"/>
              <a:gd name="T5" fmla="*/ 118290 h 104"/>
              <a:gd name="T6" fmla="*/ 242551 w 104"/>
              <a:gd name="T7" fmla="*/ 97415 h 104"/>
              <a:gd name="T8" fmla="*/ 315317 w 104"/>
              <a:gd name="T9" fmla="*/ 24354 h 104"/>
              <a:gd name="T10" fmla="*/ 297992 w 104"/>
              <a:gd name="T11" fmla="*/ 13916 h 104"/>
              <a:gd name="T12" fmla="*/ 249481 w 104"/>
              <a:gd name="T13" fmla="*/ 0 h 104"/>
              <a:gd name="T14" fmla="*/ 138601 w 104"/>
              <a:gd name="T15" fmla="*/ 111331 h 104"/>
              <a:gd name="T16" fmla="*/ 138601 w 104"/>
              <a:gd name="T17" fmla="*/ 125248 h 104"/>
              <a:gd name="T18" fmla="*/ 20790 w 104"/>
              <a:gd name="T19" fmla="*/ 243537 h 104"/>
              <a:gd name="T20" fmla="*/ 0 w 104"/>
              <a:gd name="T21" fmla="*/ 292245 h 104"/>
              <a:gd name="T22" fmla="*/ 20790 w 104"/>
              <a:gd name="T23" fmla="*/ 344431 h 104"/>
              <a:gd name="T24" fmla="*/ 69300 w 104"/>
              <a:gd name="T25" fmla="*/ 361827 h 104"/>
              <a:gd name="T26" fmla="*/ 117811 w 104"/>
              <a:gd name="T27" fmla="*/ 344431 h 104"/>
              <a:gd name="T28" fmla="*/ 235621 w 104"/>
              <a:gd name="T29" fmla="*/ 222663 h 104"/>
              <a:gd name="T30" fmla="*/ 249481 w 104"/>
              <a:gd name="T31" fmla="*/ 222663 h 104"/>
              <a:gd name="T32" fmla="*/ 360362 w 104"/>
              <a:gd name="T33" fmla="*/ 111331 h 104"/>
              <a:gd name="T34" fmla="*/ 346502 w 104"/>
              <a:gd name="T35" fmla="*/ 62624 h 104"/>
              <a:gd name="T36" fmla="*/ 249481 w 104"/>
              <a:gd name="T37" fmla="*/ 194830 h 104"/>
              <a:gd name="T38" fmla="*/ 232156 w 104"/>
              <a:gd name="T39" fmla="*/ 194830 h 104"/>
              <a:gd name="T40" fmla="*/ 225226 w 104"/>
              <a:gd name="T41" fmla="*/ 194830 h 104"/>
              <a:gd name="T42" fmla="*/ 221761 w 104"/>
              <a:gd name="T43" fmla="*/ 198309 h 104"/>
              <a:gd name="T44" fmla="*/ 97021 w 104"/>
              <a:gd name="T45" fmla="*/ 323557 h 104"/>
              <a:gd name="T46" fmla="*/ 38115 w 104"/>
              <a:gd name="T47" fmla="*/ 323557 h 104"/>
              <a:gd name="T48" fmla="*/ 27720 w 104"/>
              <a:gd name="T49" fmla="*/ 292245 h 104"/>
              <a:gd name="T50" fmla="*/ 38115 w 104"/>
              <a:gd name="T51" fmla="*/ 264412 h 104"/>
              <a:gd name="T52" fmla="*/ 162856 w 104"/>
              <a:gd name="T53" fmla="*/ 139164 h 104"/>
              <a:gd name="T54" fmla="*/ 166321 w 104"/>
              <a:gd name="T55" fmla="*/ 135685 h 104"/>
              <a:gd name="T56" fmla="*/ 166321 w 104"/>
              <a:gd name="T57" fmla="*/ 128727 h 104"/>
              <a:gd name="T58" fmla="*/ 166321 w 104"/>
              <a:gd name="T59" fmla="*/ 111331 h 104"/>
              <a:gd name="T60" fmla="*/ 249481 w 104"/>
              <a:gd name="T61" fmla="*/ 27833 h 104"/>
              <a:gd name="T62" fmla="*/ 266806 w 104"/>
              <a:gd name="T63" fmla="*/ 31312 h 104"/>
              <a:gd name="T64" fmla="*/ 204436 w 104"/>
              <a:gd name="T65" fmla="*/ 97415 h 104"/>
              <a:gd name="T66" fmla="*/ 263341 w 104"/>
              <a:gd name="T67" fmla="*/ 156560 h 104"/>
              <a:gd name="T68" fmla="*/ 329177 w 104"/>
              <a:gd name="T69" fmla="*/ 93936 h 104"/>
              <a:gd name="T70" fmla="*/ 332642 w 104"/>
              <a:gd name="T71" fmla="*/ 111331 h 104"/>
              <a:gd name="T72" fmla="*/ 249481 w 104"/>
              <a:gd name="T73" fmla="*/ 194830 h 10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04" h="104">
                <a:moveTo>
                  <a:pt x="100" y="18"/>
                </a:moveTo>
                <a:cubicBezTo>
                  <a:pt x="98" y="13"/>
                  <a:pt x="98" y="13"/>
                  <a:pt x="98" y="13"/>
                </a:cubicBezTo>
                <a:cubicBezTo>
                  <a:pt x="76" y="34"/>
                  <a:pt x="76" y="34"/>
                  <a:pt x="76" y="34"/>
                </a:cubicBezTo>
                <a:cubicBezTo>
                  <a:pt x="70" y="28"/>
                  <a:pt x="70" y="28"/>
                  <a:pt x="70" y="28"/>
                </a:cubicBezTo>
                <a:cubicBezTo>
                  <a:pt x="91" y="7"/>
                  <a:pt x="91" y="7"/>
                  <a:pt x="91" y="7"/>
                </a:cubicBezTo>
                <a:cubicBezTo>
                  <a:pt x="86" y="4"/>
                  <a:pt x="86" y="4"/>
                  <a:pt x="86" y="4"/>
                </a:cubicBezTo>
                <a:cubicBezTo>
                  <a:pt x="82" y="2"/>
                  <a:pt x="77" y="0"/>
                  <a:pt x="72" y="0"/>
                </a:cubicBezTo>
                <a:cubicBezTo>
                  <a:pt x="54" y="0"/>
                  <a:pt x="40" y="15"/>
                  <a:pt x="40" y="32"/>
                </a:cubicBezTo>
                <a:cubicBezTo>
                  <a:pt x="40" y="34"/>
                  <a:pt x="40" y="35"/>
                  <a:pt x="40" y="36"/>
                </a:cubicBezTo>
                <a:cubicBezTo>
                  <a:pt x="28" y="48"/>
                  <a:pt x="8" y="68"/>
                  <a:pt x="6" y="70"/>
                </a:cubicBezTo>
                <a:cubicBezTo>
                  <a:pt x="2" y="74"/>
                  <a:pt x="0" y="79"/>
                  <a:pt x="0" y="84"/>
                </a:cubicBezTo>
                <a:cubicBezTo>
                  <a:pt x="0" y="90"/>
                  <a:pt x="2" y="95"/>
                  <a:pt x="6" y="99"/>
                </a:cubicBezTo>
                <a:cubicBezTo>
                  <a:pt x="9" y="102"/>
                  <a:pt x="14" y="104"/>
                  <a:pt x="20" y="104"/>
                </a:cubicBezTo>
                <a:cubicBezTo>
                  <a:pt x="25" y="104"/>
                  <a:pt x="30" y="102"/>
                  <a:pt x="34" y="99"/>
                </a:cubicBezTo>
                <a:cubicBezTo>
                  <a:pt x="36" y="96"/>
                  <a:pt x="56" y="76"/>
                  <a:pt x="68" y="64"/>
                </a:cubicBezTo>
                <a:cubicBezTo>
                  <a:pt x="69" y="64"/>
                  <a:pt x="71" y="64"/>
                  <a:pt x="72" y="64"/>
                </a:cubicBezTo>
                <a:cubicBezTo>
                  <a:pt x="89" y="64"/>
                  <a:pt x="104" y="50"/>
                  <a:pt x="104" y="32"/>
                </a:cubicBezTo>
                <a:cubicBezTo>
                  <a:pt x="104" y="27"/>
                  <a:pt x="102" y="22"/>
                  <a:pt x="100" y="18"/>
                </a:cubicBezTo>
                <a:close/>
                <a:moveTo>
                  <a:pt x="72" y="56"/>
                </a:moveTo>
                <a:cubicBezTo>
                  <a:pt x="70" y="56"/>
                  <a:pt x="69" y="56"/>
                  <a:pt x="67" y="56"/>
                </a:cubicBezTo>
                <a:cubicBezTo>
                  <a:pt x="65" y="56"/>
                  <a:pt x="65" y="56"/>
                  <a:pt x="65" y="56"/>
                </a:cubicBezTo>
                <a:cubicBezTo>
                  <a:pt x="64" y="57"/>
                  <a:pt x="64" y="57"/>
                  <a:pt x="64" y="57"/>
                </a:cubicBezTo>
                <a:cubicBezTo>
                  <a:pt x="52" y="69"/>
                  <a:pt x="31" y="91"/>
                  <a:pt x="28" y="93"/>
                </a:cubicBezTo>
                <a:cubicBezTo>
                  <a:pt x="24" y="97"/>
                  <a:pt x="16" y="97"/>
                  <a:pt x="11" y="93"/>
                </a:cubicBezTo>
                <a:cubicBezTo>
                  <a:pt x="9" y="91"/>
                  <a:pt x="8" y="88"/>
                  <a:pt x="8" y="84"/>
                </a:cubicBezTo>
                <a:cubicBezTo>
                  <a:pt x="8" y="81"/>
                  <a:pt x="9" y="78"/>
                  <a:pt x="11" y="76"/>
                </a:cubicBezTo>
                <a:cubicBezTo>
                  <a:pt x="14" y="74"/>
                  <a:pt x="35" y="52"/>
                  <a:pt x="47" y="40"/>
                </a:cubicBezTo>
                <a:cubicBezTo>
                  <a:pt x="48" y="39"/>
                  <a:pt x="48" y="39"/>
                  <a:pt x="48" y="39"/>
                </a:cubicBezTo>
                <a:cubicBezTo>
                  <a:pt x="48" y="37"/>
                  <a:pt x="48" y="37"/>
                  <a:pt x="48" y="37"/>
                </a:cubicBezTo>
                <a:cubicBezTo>
                  <a:pt x="48" y="35"/>
                  <a:pt x="48" y="34"/>
                  <a:pt x="48" y="32"/>
                </a:cubicBezTo>
                <a:cubicBezTo>
                  <a:pt x="48" y="19"/>
                  <a:pt x="58" y="8"/>
                  <a:pt x="72" y="8"/>
                </a:cubicBezTo>
                <a:cubicBezTo>
                  <a:pt x="74" y="8"/>
                  <a:pt x="76" y="9"/>
                  <a:pt x="77" y="9"/>
                </a:cubicBezTo>
                <a:cubicBezTo>
                  <a:pt x="59" y="28"/>
                  <a:pt x="59" y="28"/>
                  <a:pt x="59" y="28"/>
                </a:cubicBezTo>
                <a:cubicBezTo>
                  <a:pt x="76" y="45"/>
                  <a:pt x="76" y="45"/>
                  <a:pt x="76" y="45"/>
                </a:cubicBezTo>
                <a:cubicBezTo>
                  <a:pt x="95" y="27"/>
                  <a:pt x="95" y="27"/>
                  <a:pt x="95" y="27"/>
                </a:cubicBezTo>
                <a:cubicBezTo>
                  <a:pt x="95" y="29"/>
                  <a:pt x="96" y="30"/>
                  <a:pt x="96" y="32"/>
                </a:cubicBezTo>
                <a:cubicBezTo>
                  <a:pt x="96" y="46"/>
                  <a:pt x="85" y="56"/>
                  <a:pt x="72" y="5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dirty="0"/>
          </a:p>
        </p:txBody>
      </p:sp>
      <p:sp>
        <p:nvSpPr>
          <p:cNvPr id="113" name="CuadroTexto 112">
            <a:extLst>
              <a:ext uri="{FF2B5EF4-FFF2-40B4-BE49-F238E27FC236}">
                <a16:creationId xmlns:a16="http://schemas.microsoft.com/office/drawing/2014/main" id="{3BE3EDF0-D565-8C40-9C09-63C6927AB97D}"/>
              </a:ext>
            </a:extLst>
          </p:cNvPr>
          <p:cNvSpPr txBox="1"/>
          <p:nvPr/>
        </p:nvSpPr>
        <p:spPr>
          <a:xfrm>
            <a:off x="5278056" y="226451"/>
            <a:ext cx="6813539" cy="584775"/>
          </a:xfrm>
          <a:prstGeom prst="rect">
            <a:avLst/>
          </a:prstGeom>
          <a:solidFill>
            <a:srgbClr val="FE6B03"/>
          </a:solidFill>
          <a:ln w="38100">
            <a:solidFill>
              <a:srgbClr val="FE6B0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SIM SWAPPING</a:t>
            </a:r>
          </a:p>
          <a:p>
            <a:pPr algn="ctr"/>
            <a:r>
              <a:rPr lang="es-ES_tradnl" altLang="es-CO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Secuestro o cambio de SIM CARD</a:t>
            </a:r>
            <a:endParaRPr lang="es-ES_tradnl" altLang="es-CO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4" name="Rectángulo redondeado 113">
            <a:extLst>
              <a:ext uri="{FF2B5EF4-FFF2-40B4-BE49-F238E27FC236}">
                <a16:creationId xmlns:a16="http://schemas.microsoft.com/office/drawing/2014/main" id="{6316E721-9347-8048-AB35-5D0DA73B7FC0}"/>
              </a:ext>
            </a:extLst>
          </p:cNvPr>
          <p:cNvSpPr/>
          <p:nvPr/>
        </p:nvSpPr>
        <p:spPr>
          <a:xfrm>
            <a:off x="377526" y="1429718"/>
            <a:ext cx="3125165" cy="4189939"/>
          </a:xfrm>
          <a:prstGeom prst="roundRect">
            <a:avLst/>
          </a:prstGeom>
          <a:solidFill>
            <a:srgbClr val="F57B3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5" name="Rectángulo redondeado 114">
            <a:extLst>
              <a:ext uri="{FF2B5EF4-FFF2-40B4-BE49-F238E27FC236}">
                <a16:creationId xmlns:a16="http://schemas.microsoft.com/office/drawing/2014/main" id="{C448F073-FC90-3942-9E66-9FC747082C6D}"/>
              </a:ext>
            </a:extLst>
          </p:cNvPr>
          <p:cNvSpPr/>
          <p:nvPr/>
        </p:nvSpPr>
        <p:spPr>
          <a:xfrm>
            <a:off x="8689309" y="1429718"/>
            <a:ext cx="3125165" cy="4189939"/>
          </a:xfrm>
          <a:prstGeom prst="roundRect">
            <a:avLst/>
          </a:prstGeom>
          <a:solidFill>
            <a:srgbClr val="F57B3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C17976F-8592-1F44-B33A-E8126F47BDB3}"/>
              </a:ext>
            </a:extLst>
          </p:cNvPr>
          <p:cNvSpPr txBox="1"/>
          <p:nvPr/>
        </p:nvSpPr>
        <p:spPr>
          <a:xfrm>
            <a:off x="3735690" y="5968387"/>
            <a:ext cx="4728142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FE6B0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1200" dirty="0">
                <a:latin typeface="Century Gothic" panose="020B0502020202020204" pitchFamily="34" charset="0"/>
              </a:rPr>
              <a:t>“Tendencias del </a:t>
            </a:r>
            <a:r>
              <a:rPr lang="es-ES_tradnl" altLang="es-CO" sz="1200" dirty="0" err="1">
                <a:latin typeface="Century Gothic" panose="020B0502020202020204" pitchFamily="34" charset="0"/>
              </a:rPr>
              <a:t>Cibercrimen</a:t>
            </a:r>
            <a:r>
              <a:rPr lang="es-ES_tradnl" altLang="es-CO" sz="1200" dirty="0">
                <a:latin typeface="Century Gothic" panose="020B0502020202020204" pitchFamily="34" charset="0"/>
              </a:rPr>
              <a:t> 2019-2020” presentado por el Tanque de Análisis y Creatividad de las TIC - </a:t>
            </a:r>
            <a:r>
              <a:rPr lang="es-ES_tradnl" altLang="es-CO" sz="1200" dirty="0" err="1">
                <a:latin typeface="Century Gothic" panose="020B0502020202020204" pitchFamily="34" charset="0"/>
              </a:rPr>
              <a:t>TicTac</a:t>
            </a:r>
            <a:r>
              <a:rPr lang="es-ES_tradnl" altLang="es-CO" sz="1200" dirty="0">
                <a:latin typeface="Century Gothic" panose="020B0502020202020204" pitchFamily="34" charset="0"/>
              </a:rPr>
              <a:t> de la CCIT y su programa SAFE en asocio con la Policía Nacional - Centro Cibernético Policial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0A583F7-A306-1E4E-98A1-CF35E06B2D7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4423" y="1283503"/>
            <a:ext cx="6977840" cy="453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8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C9587C4-317D-5243-814E-B94E269C49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C020953-8E34-E64B-9888-DC2374A930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71247"/>
            <a:ext cx="3029324" cy="108675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F1CB8C2-1700-C149-A5F4-87AD84109D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1791" y="5906535"/>
            <a:ext cx="1649805" cy="880723"/>
          </a:xfrm>
          <a:prstGeom prst="rect">
            <a:avLst/>
          </a:prstGeom>
        </p:spPr>
      </p:pic>
      <p:grpSp>
        <p:nvGrpSpPr>
          <p:cNvPr id="6" name="Group 8">
            <a:extLst>
              <a:ext uri="{FF2B5EF4-FFF2-40B4-BE49-F238E27FC236}">
                <a16:creationId xmlns:a16="http://schemas.microsoft.com/office/drawing/2014/main" id="{36ACFB68-A37E-144F-83FE-C4F33B07E1F1}"/>
              </a:ext>
            </a:extLst>
          </p:cNvPr>
          <p:cNvGrpSpPr>
            <a:grpSpLocks/>
          </p:cNvGrpSpPr>
          <p:nvPr/>
        </p:nvGrpSpPr>
        <p:grpSpPr bwMode="auto">
          <a:xfrm>
            <a:off x="4056629" y="1499283"/>
            <a:ext cx="4279901" cy="4271964"/>
            <a:chOff x="342900" y="1927171"/>
            <a:chExt cx="4279927" cy="427273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2B6BF64-1B03-974A-9A36-6E737A18E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756" y="5129740"/>
              <a:ext cx="1389070" cy="1070169"/>
            </a:xfrm>
            <a:custGeom>
              <a:avLst/>
              <a:gdLst>
                <a:gd name="T0" fmla="*/ 408 w 408"/>
                <a:gd name="T1" fmla="*/ 0 h 314"/>
                <a:gd name="T2" fmla="*/ 306 w 408"/>
                <a:gd name="T3" fmla="*/ 0 h 314"/>
                <a:gd name="T4" fmla="*/ 315 w 408"/>
                <a:gd name="T5" fmla="*/ 32 h 314"/>
                <a:gd name="T6" fmla="*/ 252 w 408"/>
                <a:gd name="T7" fmla="*/ 94 h 314"/>
                <a:gd name="T8" fmla="*/ 189 w 408"/>
                <a:gd name="T9" fmla="*/ 32 h 314"/>
                <a:gd name="T10" fmla="*/ 197 w 408"/>
                <a:gd name="T11" fmla="*/ 1 h 314"/>
                <a:gd name="T12" fmla="*/ 94 w 408"/>
                <a:gd name="T13" fmla="*/ 1 h 314"/>
                <a:gd name="T14" fmla="*/ 94 w 408"/>
                <a:gd name="T15" fmla="*/ 102 h 314"/>
                <a:gd name="T16" fmla="*/ 63 w 408"/>
                <a:gd name="T17" fmla="*/ 94 h 314"/>
                <a:gd name="T18" fmla="*/ 0 w 408"/>
                <a:gd name="T19" fmla="*/ 157 h 314"/>
                <a:gd name="T20" fmla="*/ 63 w 408"/>
                <a:gd name="T21" fmla="*/ 220 h 314"/>
                <a:gd name="T22" fmla="*/ 94 w 408"/>
                <a:gd name="T23" fmla="*/ 212 h 314"/>
                <a:gd name="T24" fmla="*/ 94 w 408"/>
                <a:gd name="T25" fmla="*/ 314 h 314"/>
                <a:gd name="T26" fmla="*/ 364 w 408"/>
                <a:gd name="T27" fmla="*/ 314 h 314"/>
                <a:gd name="T28" fmla="*/ 408 w 408"/>
                <a:gd name="T29" fmla="*/ 270 h 314"/>
                <a:gd name="T30" fmla="*/ 408 w 408"/>
                <a:gd name="T31" fmla="*/ 45 h 314"/>
                <a:gd name="T32" fmla="*/ 408 w 408"/>
                <a:gd name="T33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8" h="314">
                  <a:moveTo>
                    <a:pt x="408" y="0"/>
                  </a:moveTo>
                  <a:cubicBezTo>
                    <a:pt x="306" y="0"/>
                    <a:pt x="306" y="0"/>
                    <a:pt x="306" y="0"/>
                  </a:cubicBezTo>
                  <a:cubicBezTo>
                    <a:pt x="312" y="10"/>
                    <a:pt x="315" y="20"/>
                    <a:pt x="315" y="32"/>
                  </a:cubicBezTo>
                  <a:cubicBezTo>
                    <a:pt x="315" y="66"/>
                    <a:pt x="287" y="94"/>
                    <a:pt x="252" y="94"/>
                  </a:cubicBezTo>
                  <a:cubicBezTo>
                    <a:pt x="217" y="94"/>
                    <a:pt x="189" y="66"/>
                    <a:pt x="189" y="32"/>
                  </a:cubicBezTo>
                  <a:cubicBezTo>
                    <a:pt x="189" y="21"/>
                    <a:pt x="192" y="10"/>
                    <a:pt x="197" y="1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102"/>
                    <a:pt x="94" y="102"/>
                    <a:pt x="94" y="102"/>
                  </a:cubicBezTo>
                  <a:cubicBezTo>
                    <a:pt x="85" y="97"/>
                    <a:pt x="74" y="94"/>
                    <a:pt x="63" y="94"/>
                  </a:cubicBezTo>
                  <a:cubicBezTo>
                    <a:pt x="28" y="94"/>
                    <a:pt x="0" y="122"/>
                    <a:pt x="0" y="157"/>
                  </a:cubicBezTo>
                  <a:cubicBezTo>
                    <a:pt x="0" y="192"/>
                    <a:pt x="28" y="220"/>
                    <a:pt x="63" y="220"/>
                  </a:cubicBezTo>
                  <a:cubicBezTo>
                    <a:pt x="74" y="220"/>
                    <a:pt x="85" y="217"/>
                    <a:pt x="94" y="212"/>
                  </a:cubicBezTo>
                  <a:cubicBezTo>
                    <a:pt x="94" y="314"/>
                    <a:pt x="94" y="314"/>
                    <a:pt x="94" y="314"/>
                  </a:cubicBezTo>
                  <a:cubicBezTo>
                    <a:pt x="364" y="314"/>
                    <a:pt x="364" y="314"/>
                    <a:pt x="364" y="314"/>
                  </a:cubicBezTo>
                  <a:cubicBezTo>
                    <a:pt x="388" y="314"/>
                    <a:pt x="408" y="294"/>
                    <a:pt x="408" y="270"/>
                  </a:cubicBezTo>
                  <a:cubicBezTo>
                    <a:pt x="408" y="45"/>
                    <a:pt x="408" y="45"/>
                    <a:pt x="408" y="45"/>
                  </a:cubicBezTo>
                  <a:lnTo>
                    <a:pt x="408" y="0"/>
                  </a:lnTo>
                  <a:close/>
                </a:path>
              </a:pathLst>
            </a:custGeom>
            <a:solidFill>
              <a:srgbClr val="FE6B03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>
                <a:latin typeface="+mn-lt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ED5D3AB1-66B8-C741-AD58-CF2DA76E7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" y="4810594"/>
              <a:ext cx="1073157" cy="1389315"/>
            </a:xfrm>
            <a:custGeom>
              <a:avLst/>
              <a:gdLst>
                <a:gd name="T0" fmla="*/ 0 w 315"/>
                <a:gd name="T1" fmla="*/ 94 h 408"/>
                <a:gd name="T2" fmla="*/ 2 w 315"/>
                <a:gd name="T3" fmla="*/ 94 h 408"/>
                <a:gd name="T4" fmla="*/ 2 w 315"/>
                <a:gd name="T5" fmla="*/ 94 h 408"/>
                <a:gd name="T6" fmla="*/ 103 w 315"/>
                <a:gd name="T7" fmla="*/ 94 h 408"/>
                <a:gd name="T8" fmla="*/ 95 w 315"/>
                <a:gd name="T9" fmla="*/ 63 h 408"/>
                <a:gd name="T10" fmla="*/ 158 w 315"/>
                <a:gd name="T11" fmla="*/ 0 h 408"/>
                <a:gd name="T12" fmla="*/ 221 w 315"/>
                <a:gd name="T13" fmla="*/ 63 h 408"/>
                <a:gd name="T14" fmla="*/ 213 w 315"/>
                <a:gd name="T15" fmla="*/ 94 h 408"/>
                <a:gd name="T16" fmla="*/ 315 w 315"/>
                <a:gd name="T17" fmla="*/ 94 h 408"/>
                <a:gd name="T18" fmla="*/ 315 w 315"/>
                <a:gd name="T19" fmla="*/ 125 h 408"/>
                <a:gd name="T20" fmla="*/ 315 w 315"/>
                <a:gd name="T21" fmla="*/ 196 h 408"/>
                <a:gd name="T22" fmla="*/ 284 w 315"/>
                <a:gd name="T23" fmla="*/ 188 h 408"/>
                <a:gd name="T24" fmla="*/ 221 w 315"/>
                <a:gd name="T25" fmla="*/ 251 h 408"/>
                <a:gd name="T26" fmla="*/ 284 w 315"/>
                <a:gd name="T27" fmla="*/ 314 h 408"/>
                <a:gd name="T28" fmla="*/ 315 w 315"/>
                <a:gd name="T29" fmla="*/ 306 h 408"/>
                <a:gd name="T30" fmla="*/ 315 w 315"/>
                <a:gd name="T31" fmla="*/ 408 h 408"/>
                <a:gd name="T32" fmla="*/ 44 w 315"/>
                <a:gd name="T33" fmla="*/ 408 h 408"/>
                <a:gd name="T34" fmla="*/ 0 w 315"/>
                <a:gd name="T35" fmla="*/ 364 h 408"/>
                <a:gd name="T36" fmla="*/ 0 w 315"/>
                <a:gd name="T37" fmla="*/ 139 h 408"/>
                <a:gd name="T38" fmla="*/ 0 w 315"/>
                <a:gd name="T39" fmla="*/ 94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5" h="408">
                  <a:moveTo>
                    <a:pt x="0" y="94"/>
                  </a:move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98" y="85"/>
                    <a:pt x="95" y="74"/>
                    <a:pt x="95" y="63"/>
                  </a:cubicBezTo>
                  <a:cubicBezTo>
                    <a:pt x="95" y="28"/>
                    <a:pt x="124" y="0"/>
                    <a:pt x="158" y="0"/>
                  </a:cubicBezTo>
                  <a:cubicBezTo>
                    <a:pt x="193" y="0"/>
                    <a:pt x="221" y="28"/>
                    <a:pt x="221" y="63"/>
                  </a:cubicBezTo>
                  <a:cubicBezTo>
                    <a:pt x="221" y="74"/>
                    <a:pt x="218" y="85"/>
                    <a:pt x="213" y="94"/>
                  </a:cubicBezTo>
                  <a:cubicBezTo>
                    <a:pt x="315" y="94"/>
                    <a:pt x="315" y="94"/>
                    <a:pt x="315" y="94"/>
                  </a:cubicBezTo>
                  <a:cubicBezTo>
                    <a:pt x="315" y="125"/>
                    <a:pt x="315" y="125"/>
                    <a:pt x="315" y="125"/>
                  </a:cubicBezTo>
                  <a:cubicBezTo>
                    <a:pt x="315" y="196"/>
                    <a:pt x="315" y="196"/>
                    <a:pt x="315" y="196"/>
                  </a:cubicBezTo>
                  <a:cubicBezTo>
                    <a:pt x="305" y="191"/>
                    <a:pt x="295" y="188"/>
                    <a:pt x="284" y="188"/>
                  </a:cubicBezTo>
                  <a:cubicBezTo>
                    <a:pt x="249" y="188"/>
                    <a:pt x="221" y="216"/>
                    <a:pt x="221" y="251"/>
                  </a:cubicBezTo>
                  <a:cubicBezTo>
                    <a:pt x="221" y="286"/>
                    <a:pt x="249" y="314"/>
                    <a:pt x="284" y="314"/>
                  </a:cubicBezTo>
                  <a:cubicBezTo>
                    <a:pt x="295" y="314"/>
                    <a:pt x="305" y="311"/>
                    <a:pt x="315" y="306"/>
                  </a:cubicBezTo>
                  <a:cubicBezTo>
                    <a:pt x="315" y="408"/>
                    <a:pt x="315" y="408"/>
                    <a:pt x="315" y="408"/>
                  </a:cubicBezTo>
                  <a:cubicBezTo>
                    <a:pt x="44" y="408"/>
                    <a:pt x="44" y="408"/>
                    <a:pt x="44" y="408"/>
                  </a:cubicBezTo>
                  <a:cubicBezTo>
                    <a:pt x="20" y="408"/>
                    <a:pt x="0" y="388"/>
                    <a:pt x="0" y="364"/>
                  </a:cubicBezTo>
                  <a:cubicBezTo>
                    <a:pt x="0" y="139"/>
                    <a:pt x="0" y="139"/>
                    <a:pt x="0" y="139"/>
                  </a:cubicBezTo>
                  <a:lnTo>
                    <a:pt x="0" y="94"/>
                  </a:lnTo>
                  <a:close/>
                </a:path>
              </a:pathLst>
            </a:custGeom>
            <a:solidFill>
              <a:srgbClr val="FF068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>
                <a:latin typeface="+mn-lt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3789CE14-EC26-7946-83EA-B3F2D6CA9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380" y="5129740"/>
              <a:ext cx="1389071" cy="1062229"/>
            </a:xfrm>
            <a:custGeom>
              <a:avLst/>
              <a:gdLst>
                <a:gd name="T0" fmla="*/ 408 w 408"/>
                <a:gd name="T1" fmla="*/ 312 h 312"/>
                <a:gd name="T2" fmla="*/ 94 w 408"/>
                <a:gd name="T3" fmla="*/ 312 h 312"/>
                <a:gd name="T4" fmla="*/ 94 w 408"/>
                <a:gd name="T5" fmla="*/ 212 h 312"/>
                <a:gd name="T6" fmla="*/ 63 w 408"/>
                <a:gd name="T7" fmla="*/ 220 h 312"/>
                <a:gd name="T8" fmla="*/ 0 w 408"/>
                <a:gd name="T9" fmla="*/ 157 h 312"/>
                <a:gd name="T10" fmla="*/ 63 w 408"/>
                <a:gd name="T11" fmla="*/ 94 h 312"/>
                <a:gd name="T12" fmla="*/ 94 w 408"/>
                <a:gd name="T13" fmla="*/ 102 h 312"/>
                <a:gd name="T14" fmla="*/ 94 w 408"/>
                <a:gd name="T15" fmla="*/ 0 h 312"/>
                <a:gd name="T16" fmla="*/ 408 w 408"/>
                <a:gd name="T17" fmla="*/ 0 h 312"/>
                <a:gd name="T18" fmla="*/ 408 w 408"/>
                <a:gd name="T19" fmla="*/ 102 h 312"/>
                <a:gd name="T20" fmla="*/ 377 w 408"/>
                <a:gd name="T21" fmla="*/ 94 h 312"/>
                <a:gd name="T22" fmla="*/ 314 w 408"/>
                <a:gd name="T23" fmla="*/ 157 h 312"/>
                <a:gd name="T24" fmla="*/ 377 w 408"/>
                <a:gd name="T25" fmla="*/ 220 h 312"/>
                <a:gd name="T26" fmla="*/ 408 w 408"/>
                <a:gd name="T27" fmla="*/ 212 h 312"/>
                <a:gd name="T28" fmla="*/ 408 w 408"/>
                <a:gd name="T29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8" h="312">
                  <a:moveTo>
                    <a:pt x="408" y="312"/>
                  </a:moveTo>
                  <a:cubicBezTo>
                    <a:pt x="94" y="312"/>
                    <a:pt x="94" y="312"/>
                    <a:pt x="94" y="312"/>
                  </a:cubicBezTo>
                  <a:cubicBezTo>
                    <a:pt x="94" y="212"/>
                    <a:pt x="94" y="212"/>
                    <a:pt x="94" y="212"/>
                  </a:cubicBezTo>
                  <a:cubicBezTo>
                    <a:pt x="84" y="217"/>
                    <a:pt x="74" y="220"/>
                    <a:pt x="63" y="220"/>
                  </a:cubicBezTo>
                  <a:cubicBezTo>
                    <a:pt x="28" y="220"/>
                    <a:pt x="0" y="192"/>
                    <a:pt x="0" y="157"/>
                  </a:cubicBezTo>
                  <a:cubicBezTo>
                    <a:pt x="0" y="122"/>
                    <a:pt x="28" y="94"/>
                    <a:pt x="63" y="94"/>
                  </a:cubicBezTo>
                  <a:cubicBezTo>
                    <a:pt x="74" y="94"/>
                    <a:pt x="84" y="97"/>
                    <a:pt x="94" y="10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408" y="0"/>
                    <a:pt x="408" y="0"/>
                    <a:pt x="408" y="0"/>
                  </a:cubicBezTo>
                  <a:cubicBezTo>
                    <a:pt x="408" y="102"/>
                    <a:pt x="408" y="102"/>
                    <a:pt x="408" y="102"/>
                  </a:cubicBezTo>
                  <a:cubicBezTo>
                    <a:pt x="399" y="97"/>
                    <a:pt x="388" y="94"/>
                    <a:pt x="377" y="94"/>
                  </a:cubicBezTo>
                  <a:cubicBezTo>
                    <a:pt x="342" y="94"/>
                    <a:pt x="314" y="122"/>
                    <a:pt x="314" y="157"/>
                  </a:cubicBezTo>
                  <a:cubicBezTo>
                    <a:pt x="314" y="192"/>
                    <a:pt x="342" y="220"/>
                    <a:pt x="377" y="220"/>
                  </a:cubicBezTo>
                  <a:cubicBezTo>
                    <a:pt x="388" y="220"/>
                    <a:pt x="399" y="217"/>
                    <a:pt x="408" y="212"/>
                  </a:cubicBezTo>
                  <a:lnTo>
                    <a:pt x="408" y="31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>
                <a:latin typeface="+mn-lt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463BD0D7-A84D-5941-B686-2C37E0F9B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845" y="4061159"/>
              <a:ext cx="1069982" cy="1389315"/>
            </a:xfrm>
            <a:custGeom>
              <a:avLst/>
              <a:gdLst>
                <a:gd name="T0" fmla="*/ 0 w 314"/>
                <a:gd name="T1" fmla="*/ 0 h 408"/>
                <a:gd name="T2" fmla="*/ 0 w 314"/>
                <a:gd name="T3" fmla="*/ 314 h 408"/>
                <a:gd name="T4" fmla="*/ 104 w 314"/>
                <a:gd name="T5" fmla="*/ 314 h 408"/>
                <a:gd name="T6" fmla="*/ 95 w 314"/>
                <a:gd name="T7" fmla="*/ 346 h 408"/>
                <a:gd name="T8" fmla="*/ 158 w 314"/>
                <a:gd name="T9" fmla="*/ 408 h 408"/>
                <a:gd name="T10" fmla="*/ 221 w 314"/>
                <a:gd name="T11" fmla="*/ 346 h 408"/>
                <a:gd name="T12" fmla="*/ 212 w 314"/>
                <a:gd name="T13" fmla="*/ 314 h 408"/>
                <a:gd name="T14" fmla="*/ 314 w 314"/>
                <a:gd name="T15" fmla="*/ 314 h 408"/>
                <a:gd name="T16" fmla="*/ 314 w 314"/>
                <a:gd name="T17" fmla="*/ 0 h 408"/>
                <a:gd name="T18" fmla="*/ 212 w 314"/>
                <a:gd name="T19" fmla="*/ 0 h 408"/>
                <a:gd name="T20" fmla="*/ 221 w 314"/>
                <a:gd name="T21" fmla="*/ 32 h 408"/>
                <a:gd name="T22" fmla="*/ 158 w 314"/>
                <a:gd name="T23" fmla="*/ 94 h 408"/>
                <a:gd name="T24" fmla="*/ 95 w 314"/>
                <a:gd name="T25" fmla="*/ 32 h 408"/>
                <a:gd name="T26" fmla="*/ 104 w 314"/>
                <a:gd name="T27" fmla="*/ 0 h 408"/>
                <a:gd name="T28" fmla="*/ 0 w 314"/>
                <a:gd name="T29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4" h="408">
                  <a:moveTo>
                    <a:pt x="0" y="0"/>
                  </a:moveTo>
                  <a:cubicBezTo>
                    <a:pt x="0" y="314"/>
                    <a:pt x="0" y="314"/>
                    <a:pt x="0" y="314"/>
                  </a:cubicBezTo>
                  <a:cubicBezTo>
                    <a:pt x="104" y="314"/>
                    <a:pt x="104" y="314"/>
                    <a:pt x="104" y="314"/>
                  </a:cubicBezTo>
                  <a:cubicBezTo>
                    <a:pt x="98" y="323"/>
                    <a:pt x="95" y="334"/>
                    <a:pt x="95" y="346"/>
                  </a:cubicBezTo>
                  <a:cubicBezTo>
                    <a:pt x="95" y="380"/>
                    <a:pt x="123" y="408"/>
                    <a:pt x="158" y="408"/>
                  </a:cubicBezTo>
                  <a:cubicBezTo>
                    <a:pt x="193" y="408"/>
                    <a:pt x="221" y="380"/>
                    <a:pt x="221" y="346"/>
                  </a:cubicBezTo>
                  <a:cubicBezTo>
                    <a:pt x="221" y="334"/>
                    <a:pt x="218" y="323"/>
                    <a:pt x="212" y="314"/>
                  </a:cubicBezTo>
                  <a:cubicBezTo>
                    <a:pt x="314" y="314"/>
                    <a:pt x="314" y="314"/>
                    <a:pt x="314" y="314"/>
                  </a:cubicBezTo>
                  <a:cubicBezTo>
                    <a:pt x="314" y="0"/>
                    <a:pt x="314" y="0"/>
                    <a:pt x="314" y="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18" y="9"/>
                    <a:pt x="221" y="20"/>
                    <a:pt x="221" y="32"/>
                  </a:cubicBezTo>
                  <a:cubicBezTo>
                    <a:pt x="221" y="66"/>
                    <a:pt x="193" y="94"/>
                    <a:pt x="158" y="94"/>
                  </a:cubicBezTo>
                  <a:cubicBezTo>
                    <a:pt x="123" y="94"/>
                    <a:pt x="95" y="66"/>
                    <a:pt x="95" y="32"/>
                  </a:cubicBezTo>
                  <a:cubicBezTo>
                    <a:pt x="95" y="20"/>
                    <a:pt x="98" y="9"/>
                    <a:pt x="10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>
                <a:latin typeface="+mn-lt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E6EBF251-16E0-F34D-AD07-BBBA4EE8A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" y="3740425"/>
              <a:ext cx="1073157" cy="1389315"/>
            </a:xfrm>
            <a:custGeom>
              <a:avLst/>
              <a:gdLst>
                <a:gd name="T0" fmla="*/ 315 w 315"/>
                <a:gd name="T1" fmla="*/ 94 h 408"/>
                <a:gd name="T2" fmla="*/ 315 w 315"/>
                <a:gd name="T3" fmla="*/ 408 h 408"/>
                <a:gd name="T4" fmla="*/ 213 w 315"/>
                <a:gd name="T5" fmla="*/ 408 h 408"/>
                <a:gd name="T6" fmla="*/ 221 w 315"/>
                <a:gd name="T7" fmla="*/ 377 h 408"/>
                <a:gd name="T8" fmla="*/ 158 w 315"/>
                <a:gd name="T9" fmla="*/ 314 h 408"/>
                <a:gd name="T10" fmla="*/ 95 w 315"/>
                <a:gd name="T11" fmla="*/ 377 h 408"/>
                <a:gd name="T12" fmla="*/ 103 w 315"/>
                <a:gd name="T13" fmla="*/ 408 h 408"/>
                <a:gd name="T14" fmla="*/ 0 w 315"/>
                <a:gd name="T15" fmla="*/ 408 h 408"/>
                <a:gd name="T16" fmla="*/ 0 w 315"/>
                <a:gd name="T17" fmla="*/ 94 h 408"/>
                <a:gd name="T18" fmla="*/ 103 w 315"/>
                <a:gd name="T19" fmla="*/ 94 h 408"/>
                <a:gd name="T20" fmla="*/ 95 w 315"/>
                <a:gd name="T21" fmla="*/ 63 h 408"/>
                <a:gd name="T22" fmla="*/ 158 w 315"/>
                <a:gd name="T23" fmla="*/ 0 h 408"/>
                <a:gd name="T24" fmla="*/ 221 w 315"/>
                <a:gd name="T25" fmla="*/ 63 h 408"/>
                <a:gd name="T26" fmla="*/ 213 w 315"/>
                <a:gd name="T27" fmla="*/ 94 h 408"/>
                <a:gd name="T28" fmla="*/ 315 w 315"/>
                <a:gd name="T29" fmla="*/ 94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5" h="408">
                  <a:moveTo>
                    <a:pt x="315" y="94"/>
                  </a:moveTo>
                  <a:cubicBezTo>
                    <a:pt x="315" y="408"/>
                    <a:pt x="315" y="408"/>
                    <a:pt x="315" y="408"/>
                  </a:cubicBezTo>
                  <a:cubicBezTo>
                    <a:pt x="213" y="408"/>
                    <a:pt x="213" y="408"/>
                    <a:pt x="213" y="408"/>
                  </a:cubicBezTo>
                  <a:cubicBezTo>
                    <a:pt x="218" y="399"/>
                    <a:pt x="221" y="388"/>
                    <a:pt x="221" y="377"/>
                  </a:cubicBezTo>
                  <a:cubicBezTo>
                    <a:pt x="221" y="342"/>
                    <a:pt x="193" y="314"/>
                    <a:pt x="158" y="314"/>
                  </a:cubicBezTo>
                  <a:cubicBezTo>
                    <a:pt x="124" y="314"/>
                    <a:pt x="95" y="342"/>
                    <a:pt x="95" y="377"/>
                  </a:cubicBezTo>
                  <a:cubicBezTo>
                    <a:pt x="95" y="388"/>
                    <a:pt x="98" y="399"/>
                    <a:pt x="103" y="408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98" y="85"/>
                    <a:pt x="95" y="74"/>
                    <a:pt x="95" y="63"/>
                  </a:cubicBezTo>
                  <a:cubicBezTo>
                    <a:pt x="95" y="28"/>
                    <a:pt x="124" y="0"/>
                    <a:pt x="158" y="0"/>
                  </a:cubicBezTo>
                  <a:cubicBezTo>
                    <a:pt x="193" y="0"/>
                    <a:pt x="221" y="28"/>
                    <a:pt x="221" y="63"/>
                  </a:cubicBezTo>
                  <a:cubicBezTo>
                    <a:pt x="221" y="74"/>
                    <a:pt x="219" y="85"/>
                    <a:pt x="213" y="94"/>
                  </a:cubicBezTo>
                  <a:lnTo>
                    <a:pt x="315" y="9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>
                <a:latin typeface="+mn-lt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D8C59BC9-5493-7240-8DDC-510238C47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774" y="5129740"/>
              <a:ext cx="1389070" cy="1062229"/>
            </a:xfrm>
            <a:custGeom>
              <a:avLst/>
              <a:gdLst>
                <a:gd name="T0" fmla="*/ 408 w 408"/>
                <a:gd name="T1" fmla="*/ 312 h 312"/>
                <a:gd name="T2" fmla="*/ 94 w 408"/>
                <a:gd name="T3" fmla="*/ 312 h 312"/>
                <a:gd name="T4" fmla="*/ 94 w 408"/>
                <a:gd name="T5" fmla="*/ 212 h 312"/>
                <a:gd name="T6" fmla="*/ 63 w 408"/>
                <a:gd name="T7" fmla="*/ 220 h 312"/>
                <a:gd name="T8" fmla="*/ 0 w 408"/>
                <a:gd name="T9" fmla="*/ 157 h 312"/>
                <a:gd name="T10" fmla="*/ 63 w 408"/>
                <a:gd name="T11" fmla="*/ 94 h 312"/>
                <a:gd name="T12" fmla="*/ 94 w 408"/>
                <a:gd name="T13" fmla="*/ 102 h 312"/>
                <a:gd name="T14" fmla="*/ 94 w 408"/>
                <a:gd name="T15" fmla="*/ 0 h 312"/>
                <a:gd name="T16" fmla="*/ 408 w 408"/>
                <a:gd name="T17" fmla="*/ 0 h 312"/>
                <a:gd name="T18" fmla="*/ 408 w 408"/>
                <a:gd name="T19" fmla="*/ 102 h 312"/>
                <a:gd name="T20" fmla="*/ 377 w 408"/>
                <a:gd name="T21" fmla="*/ 94 h 312"/>
                <a:gd name="T22" fmla="*/ 314 w 408"/>
                <a:gd name="T23" fmla="*/ 157 h 312"/>
                <a:gd name="T24" fmla="*/ 377 w 408"/>
                <a:gd name="T25" fmla="*/ 220 h 312"/>
                <a:gd name="T26" fmla="*/ 408 w 408"/>
                <a:gd name="T27" fmla="*/ 212 h 312"/>
                <a:gd name="T28" fmla="*/ 408 w 408"/>
                <a:gd name="T29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8" h="312">
                  <a:moveTo>
                    <a:pt x="408" y="312"/>
                  </a:moveTo>
                  <a:cubicBezTo>
                    <a:pt x="94" y="312"/>
                    <a:pt x="94" y="312"/>
                    <a:pt x="94" y="312"/>
                  </a:cubicBezTo>
                  <a:cubicBezTo>
                    <a:pt x="94" y="212"/>
                    <a:pt x="94" y="212"/>
                    <a:pt x="94" y="212"/>
                  </a:cubicBezTo>
                  <a:cubicBezTo>
                    <a:pt x="85" y="217"/>
                    <a:pt x="74" y="220"/>
                    <a:pt x="63" y="220"/>
                  </a:cubicBezTo>
                  <a:cubicBezTo>
                    <a:pt x="28" y="220"/>
                    <a:pt x="0" y="192"/>
                    <a:pt x="0" y="157"/>
                  </a:cubicBezTo>
                  <a:cubicBezTo>
                    <a:pt x="0" y="122"/>
                    <a:pt x="28" y="94"/>
                    <a:pt x="63" y="94"/>
                  </a:cubicBezTo>
                  <a:cubicBezTo>
                    <a:pt x="74" y="94"/>
                    <a:pt x="85" y="97"/>
                    <a:pt x="94" y="10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408" y="0"/>
                    <a:pt x="408" y="0"/>
                    <a:pt x="408" y="0"/>
                  </a:cubicBezTo>
                  <a:cubicBezTo>
                    <a:pt x="408" y="102"/>
                    <a:pt x="408" y="102"/>
                    <a:pt x="408" y="102"/>
                  </a:cubicBezTo>
                  <a:cubicBezTo>
                    <a:pt x="399" y="97"/>
                    <a:pt x="388" y="94"/>
                    <a:pt x="377" y="94"/>
                  </a:cubicBezTo>
                  <a:cubicBezTo>
                    <a:pt x="342" y="94"/>
                    <a:pt x="314" y="122"/>
                    <a:pt x="314" y="157"/>
                  </a:cubicBezTo>
                  <a:cubicBezTo>
                    <a:pt x="314" y="192"/>
                    <a:pt x="342" y="220"/>
                    <a:pt x="377" y="220"/>
                  </a:cubicBezTo>
                  <a:cubicBezTo>
                    <a:pt x="388" y="220"/>
                    <a:pt x="399" y="217"/>
                    <a:pt x="408" y="212"/>
                  </a:cubicBezTo>
                  <a:lnTo>
                    <a:pt x="408" y="3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>
                <a:latin typeface="+mn-lt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9DBDC64E-FC81-0042-AFB0-EF33616CA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845" y="2989402"/>
              <a:ext cx="1069982" cy="1390902"/>
            </a:xfrm>
            <a:custGeom>
              <a:avLst/>
              <a:gdLst>
                <a:gd name="T0" fmla="*/ 0 w 314"/>
                <a:gd name="T1" fmla="*/ 0 h 409"/>
                <a:gd name="T2" fmla="*/ 0 w 314"/>
                <a:gd name="T3" fmla="*/ 315 h 409"/>
                <a:gd name="T4" fmla="*/ 104 w 314"/>
                <a:gd name="T5" fmla="*/ 315 h 409"/>
                <a:gd name="T6" fmla="*/ 95 w 314"/>
                <a:gd name="T7" fmla="*/ 347 h 409"/>
                <a:gd name="T8" fmla="*/ 158 w 314"/>
                <a:gd name="T9" fmla="*/ 409 h 409"/>
                <a:gd name="T10" fmla="*/ 221 w 314"/>
                <a:gd name="T11" fmla="*/ 347 h 409"/>
                <a:gd name="T12" fmla="*/ 212 w 314"/>
                <a:gd name="T13" fmla="*/ 315 h 409"/>
                <a:gd name="T14" fmla="*/ 314 w 314"/>
                <a:gd name="T15" fmla="*/ 315 h 409"/>
                <a:gd name="T16" fmla="*/ 314 w 314"/>
                <a:gd name="T17" fmla="*/ 0 h 409"/>
                <a:gd name="T18" fmla="*/ 212 w 314"/>
                <a:gd name="T19" fmla="*/ 0 h 409"/>
                <a:gd name="T20" fmla="*/ 221 w 314"/>
                <a:gd name="T21" fmla="*/ 33 h 409"/>
                <a:gd name="T22" fmla="*/ 158 w 314"/>
                <a:gd name="T23" fmla="*/ 96 h 409"/>
                <a:gd name="T24" fmla="*/ 95 w 314"/>
                <a:gd name="T25" fmla="*/ 33 h 409"/>
                <a:gd name="T26" fmla="*/ 104 w 314"/>
                <a:gd name="T27" fmla="*/ 0 h 409"/>
                <a:gd name="T28" fmla="*/ 0 w 314"/>
                <a:gd name="T29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4" h="409">
                  <a:moveTo>
                    <a:pt x="0" y="0"/>
                  </a:moveTo>
                  <a:cubicBezTo>
                    <a:pt x="0" y="315"/>
                    <a:pt x="0" y="315"/>
                    <a:pt x="0" y="315"/>
                  </a:cubicBezTo>
                  <a:cubicBezTo>
                    <a:pt x="104" y="315"/>
                    <a:pt x="104" y="315"/>
                    <a:pt x="104" y="315"/>
                  </a:cubicBezTo>
                  <a:cubicBezTo>
                    <a:pt x="98" y="324"/>
                    <a:pt x="95" y="335"/>
                    <a:pt x="95" y="347"/>
                  </a:cubicBezTo>
                  <a:cubicBezTo>
                    <a:pt x="95" y="381"/>
                    <a:pt x="123" y="409"/>
                    <a:pt x="158" y="409"/>
                  </a:cubicBezTo>
                  <a:cubicBezTo>
                    <a:pt x="193" y="409"/>
                    <a:pt x="221" y="381"/>
                    <a:pt x="221" y="347"/>
                  </a:cubicBezTo>
                  <a:cubicBezTo>
                    <a:pt x="221" y="335"/>
                    <a:pt x="218" y="324"/>
                    <a:pt x="212" y="315"/>
                  </a:cubicBezTo>
                  <a:cubicBezTo>
                    <a:pt x="314" y="315"/>
                    <a:pt x="314" y="315"/>
                    <a:pt x="314" y="315"/>
                  </a:cubicBezTo>
                  <a:cubicBezTo>
                    <a:pt x="314" y="0"/>
                    <a:pt x="314" y="0"/>
                    <a:pt x="314" y="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17" y="10"/>
                    <a:pt x="221" y="21"/>
                    <a:pt x="221" y="33"/>
                  </a:cubicBezTo>
                  <a:cubicBezTo>
                    <a:pt x="221" y="68"/>
                    <a:pt x="193" y="96"/>
                    <a:pt x="158" y="96"/>
                  </a:cubicBezTo>
                  <a:cubicBezTo>
                    <a:pt x="123" y="96"/>
                    <a:pt x="95" y="68"/>
                    <a:pt x="95" y="33"/>
                  </a:cubicBezTo>
                  <a:cubicBezTo>
                    <a:pt x="95" y="21"/>
                    <a:pt x="98" y="10"/>
                    <a:pt x="10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A0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>
                <a:latin typeface="+mn-lt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00CBC67E-5872-C042-B6BF-FBD7500C5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845" y="1927172"/>
              <a:ext cx="1069982" cy="1389315"/>
            </a:xfrm>
            <a:custGeom>
              <a:avLst/>
              <a:gdLst>
                <a:gd name="T0" fmla="*/ 314 w 314"/>
                <a:gd name="T1" fmla="*/ 314 h 408"/>
                <a:gd name="T2" fmla="*/ 212 w 314"/>
                <a:gd name="T3" fmla="*/ 314 h 408"/>
                <a:gd name="T4" fmla="*/ 221 w 314"/>
                <a:gd name="T5" fmla="*/ 345 h 408"/>
                <a:gd name="T6" fmla="*/ 158 w 314"/>
                <a:gd name="T7" fmla="*/ 408 h 408"/>
                <a:gd name="T8" fmla="*/ 95 w 314"/>
                <a:gd name="T9" fmla="*/ 345 h 408"/>
                <a:gd name="T10" fmla="*/ 104 w 314"/>
                <a:gd name="T11" fmla="*/ 313 h 408"/>
                <a:gd name="T12" fmla="*/ 0 w 314"/>
                <a:gd name="T13" fmla="*/ 312 h 408"/>
                <a:gd name="T14" fmla="*/ 0 w 314"/>
                <a:gd name="T15" fmla="*/ 211 h 408"/>
                <a:gd name="T16" fmla="*/ 31 w 314"/>
                <a:gd name="T17" fmla="*/ 219 h 408"/>
                <a:gd name="T18" fmla="*/ 93 w 314"/>
                <a:gd name="T19" fmla="*/ 156 h 408"/>
                <a:gd name="T20" fmla="*/ 31 w 314"/>
                <a:gd name="T21" fmla="*/ 93 h 408"/>
                <a:gd name="T22" fmla="*/ 0 w 314"/>
                <a:gd name="T23" fmla="*/ 101 h 408"/>
                <a:gd name="T24" fmla="*/ 0 w 314"/>
                <a:gd name="T25" fmla="*/ 0 h 408"/>
                <a:gd name="T26" fmla="*/ 270 w 314"/>
                <a:gd name="T27" fmla="*/ 0 h 408"/>
                <a:gd name="T28" fmla="*/ 314 w 314"/>
                <a:gd name="T29" fmla="*/ 44 h 408"/>
                <a:gd name="T30" fmla="*/ 314 w 314"/>
                <a:gd name="T31" fmla="*/ 268 h 408"/>
                <a:gd name="T32" fmla="*/ 314 w 314"/>
                <a:gd name="T33" fmla="*/ 314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4" h="408">
                  <a:moveTo>
                    <a:pt x="314" y="314"/>
                  </a:moveTo>
                  <a:cubicBezTo>
                    <a:pt x="212" y="314"/>
                    <a:pt x="212" y="314"/>
                    <a:pt x="212" y="314"/>
                  </a:cubicBezTo>
                  <a:cubicBezTo>
                    <a:pt x="218" y="323"/>
                    <a:pt x="221" y="334"/>
                    <a:pt x="221" y="345"/>
                  </a:cubicBezTo>
                  <a:cubicBezTo>
                    <a:pt x="221" y="380"/>
                    <a:pt x="193" y="408"/>
                    <a:pt x="158" y="408"/>
                  </a:cubicBezTo>
                  <a:cubicBezTo>
                    <a:pt x="123" y="408"/>
                    <a:pt x="95" y="380"/>
                    <a:pt x="95" y="345"/>
                  </a:cubicBezTo>
                  <a:cubicBezTo>
                    <a:pt x="95" y="333"/>
                    <a:pt x="98" y="322"/>
                    <a:pt x="104" y="313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9" y="216"/>
                    <a:pt x="19" y="219"/>
                    <a:pt x="31" y="219"/>
                  </a:cubicBezTo>
                  <a:cubicBezTo>
                    <a:pt x="65" y="219"/>
                    <a:pt x="93" y="191"/>
                    <a:pt x="93" y="156"/>
                  </a:cubicBezTo>
                  <a:cubicBezTo>
                    <a:pt x="93" y="121"/>
                    <a:pt x="65" y="93"/>
                    <a:pt x="31" y="93"/>
                  </a:cubicBezTo>
                  <a:cubicBezTo>
                    <a:pt x="19" y="93"/>
                    <a:pt x="9" y="96"/>
                    <a:pt x="0" y="10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294" y="0"/>
                    <a:pt x="314" y="20"/>
                    <a:pt x="314" y="44"/>
                  </a:cubicBezTo>
                  <a:cubicBezTo>
                    <a:pt x="314" y="268"/>
                    <a:pt x="314" y="268"/>
                    <a:pt x="314" y="268"/>
                  </a:cubicBezTo>
                  <a:lnTo>
                    <a:pt x="314" y="314"/>
                  </a:lnTo>
                  <a:close/>
                </a:path>
              </a:pathLst>
            </a:custGeom>
            <a:solidFill>
              <a:srgbClr val="00960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>
                <a:latin typeface="+mn-lt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EA3A7B99-9FF1-F848-838A-9540B5350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" y="1927172"/>
              <a:ext cx="1389493" cy="1069533"/>
            </a:xfrm>
            <a:custGeom>
              <a:avLst/>
              <a:gdLst>
                <a:gd name="T0" fmla="*/ 0 w 408"/>
                <a:gd name="T1" fmla="*/ 1069533 h 314"/>
                <a:gd name="T2" fmla="*/ 354184 w 408"/>
                <a:gd name="T3" fmla="*/ 1069533 h 314"/>
                <a:gd name="T4" fmla="*/ 323534 w 408"/>
                <a:gd name="T5" fmla="*/ 960536 h 314"/>
                <a:gd name="T6" fmla="*/ 538088 w 408"/>
                <a:gd name="T7" fmla="*/ 745948 h 314"/>
                <a:gd name="T8" fmla="*/ 752642 w 408"/>
                <a:gd name="T9" fmla="*/ 960536 h 314"/>
                <a:gd name="T10" fmla="*/ 725397 w 408"/>
                <a:gd name="T11" fmla="*/ 1066127 h 314"/>
                <a:gd name="T12" fmla="*/ 1072770 w 408"/>
                <a:gd name="T13" fmla="*/ 1062721 h 314"/>
                <a:gd name="T14" fmla="*/ 1072770 w 408"/>
                <a:gd name="T15" fmla="*/ 718699 h 314"/>
                <a:gd name="T16" fmla="*/ 1174939 w 408"/>
                <a:gd name="T17" fmla="*/ 745948 h 314"/>
                <a:gd name="T18" fmla="*/ 1389493 w 408"/>
                <a:gd name="T19" fmla="*/ 531360 h 314"/>
                <a:gd name="T20" fmla="*/ 1174939 w 408"/>
                <a:gd name="T21" fmla="*/ 316773 h 314"/>
                <a:gd name="T22" fmla="*/ 1072770 w 408"/>
                <a:gd name="T23" fmla="*/ 344022 h 314"/>
                <a:gd name="T24" fmla="*/ 1072770 w 408"/>
                <a:gd name="T25" fmla="*/ 0 h 314"/>
                <a:gd name="T26" fmla="*/ 149847 w 408"/>
                <a:gd name="T27" fmla="*/ 0 h 314"/>
                <a:gd name="T28" fmla="*/ 0 w 408"/>
                <a:gd name="T29" fmla="*/ 149871 h 314"/>
                <a:gd name="T30" fmla="*/ 0 w 408"/>
                <a:gd name="T31" fmla="*/ 912850 h 314"/>
                <a:gd name="T32" fmla="*/ 0 w 408"/>
                <a:gd name="T33" fmla="*/ 1069533 h 3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8" h="314">
                  <a:moveTo>
                    <a:pt x="0" y="314"/>
                  </a:moveTo>
                  <a:cubicBezTo>
                    <a:pt x="104" y="314"/>
                    <a:pt x="104" y="314"/>
                    <a:pt x="104" y="314"/>
                  </a:cubicBezTo>
                  <a:cubicBezTo>
                    <a:pt x="98" y="304"/>
                    <a:pt x="95" y="293"/>
                    <a:pt x="95" y="282"/>
                  </a:cubicBezTo>
                  <a:cubicBezTo>
                    <a:pt x="95" y="247"/>
                    <a:pt x="124" y="219"/>
                    <a:pt x="158" y="219"/>
                  </a:cubicBezTo>
                  <a:cubicBezTo>
                    <a:pt x="193" y="219"/>
                    <a:pt x="221" y="247"/>
                    <a:pt x="221" y="282"/>
                  </a:cubicBezTo>
                  <a:cubicBezTo>
                    <a:pt x="221" y="293"/>
                    <a:pt x="218" y="304"/>
                    <a:pt x="213" y="313"/>
                  </a:cubicBezTo>
                  <a:cubicBezTo>
                    <a:pt x="315" y="312"/>
                    <a:pt x="315" y="312"/>
                    <a:pt x="315" y="312"/>
                  </a:cubicBezTo>
                  <a:cubicBezTo>
                    <a:pt x="315" y="211"/>
                    <a:pt x="315" y="211"/>
                    <a:pt x="315" y="211"/>
                  </a:cubicBezTo>
                  <a:cubicBezTo>
                    <a:pt x="324" y="216"/>
                    <a:pt x="334" y="219"/>
                    <a:pt x="345" y="219"/>
                  </a:cubicBezTo>
                  <a:cubicBezTo>
                    <a:pt x="380" y="219"/>
                    <a:pt x="408" y="191"/>
                    <a:pt x="408" y="156"/>
                  </a:cubicBezTo>
                  <a:cubicBezTo>
                    <a:pt x="408" y="121"/>
                    <a:pt x="380" y="93"/>
                    <a:pt x="345" y="93"/>
                  </a:cubicBezTo>
                  <a:cubicBezTo>
                    <a:pt x="334" y="93"/>
                    <a:pt x="324" y="96"/>
                    <a:pt x="315" y="101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268"/>
                    <a:pt x="0" y="268"/>
                    <a:pt x="0" y="268"/>
                  </a:cubicBezTo>
                  <a:lnTo>
                    <a:pt x="0" y="314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 dirty="0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374C0BAD-38C1-B942-857A-514AF40CF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6027" y="1927172"/>
              <a:ext cx="1385898" cy="1062343"/>
            </a:xfrm>
            <a:custGeom>
              <a:avLst/>
              <a:gdLst>
                <a:gd name="T0" fmla="*/ 1174778 w 407"/>
                <a:gd name="T1" fmla="*/ 316660 h 312"/>
                <a:gd name="T2" fmla="*/ 1069219 w 407"/>
                <a:gd name="T3" fmla="*/ 343899 h 312"/>
                <a:gd name="T4" fmla="*/ 1069219 w 407"/>
                <a:gd name="T5" fmla="*/ 0 h 312"/>
                <a:gd name="T6" fmla="*/ 0 w 407"/>
                <a:gd name="T7" fmla="*/ 0 h 312"/>
                <a:gd name="T8" fmla="*/ 0 w 407"/>
                <a:gd name="T9" fmla="*/ 343899 h 312"/>
                <a:gd name="T10" fmla="*/ 102155 w 407"/>
                <a:gd name="T11" fmla="*/ 316660 h 312"/>
                <a:gd name="T12" fmla="*/ 316679 w 407"/>
                <a:gd name="T13" fmla="*/ 531172 h 312"/>
                <a:gd name="T14" fmla="*/ 102155 w 407"/>
                <a:gd name="T15" fmla="*/ 745683 h 312"/>
                <a:gd name="T16" fmla="*/ 0 w 407"/>
                <a:gd name="T17" fmla="*/ 718444 h 312"/>
                <a:gd name="T18" fmla="*/ 0 w 407"/>
                <a:gd name="T19" fmla="*/ 1062343 h 312"/>
                <a:gd name="T20" fmla="*/ 1069219 w 407"/>
                <a:gd name="T21" fmla="*/ 1062343 h 312"/>
                <a:gd name="T22" fmla="*/ 1069219 w 407"/>
                <a:gd name="T23" fmla="*/ 718444 h 312"/>
                <a:gd name="T24" fmla="*/ 1174778 w 407"/>
                <a:gd name="T25" fmla="*/ 745683 h 312"/>
                <a:gd name="T26" fmla="*/ 1385898 w 407"/>
                <a:gd name="T27" fmla="*/ 531172 h 312"/>
                <a:gd name="T28" fmla="*/ 1174778 w 407"/>
                <a:gd name="T29" fmla="*/ 316660 h 3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07" h="312">
                  <a:moveTo>
                    <a:pt x="345" y="93"/>
                  </a:moveTo>
                  <a:cubicBezTo>
                    <a:pt x="333" y="93"/>
                    <a:pt x="323" y="96"/>
                    <a:pt x="314" y="101"/>
                  </a:cubicBezTo>
                  <a:cubicBezTo>
                    <a:pt x="314" y="0"/>
                    <a:pt x="314" y="0"/>
                    <a:pt x="3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9" y="96"/>
                    <a:pt x="19" y="93"/>
                    <a:pt x="30" y="93"/>
                  </a:cubicBezTo>
                  <a:cubicBezTo>
                    <a:pt x="65" y="93"/>
                    <a:pt x="93" y="121"/>
                    <a:pt x="93" y="156"/>
                  </a:cubicBezTo>
                  <a:cubicBezTo>
                    <a:pt x="93" y="191"/>
                    <a:pt x="65" y="219"/>
                    <a:pt x="30" y="219"/>
                  </a:cubicBezTo>
                  <a:cubicBezTo>
                    <a:pt x="19" y="219"/>
                    <a:pt x="9" y="216"/>
                    <a:pt x="0" y="211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314" y="312"/>
                    <a:pt x="314" y="312"/>
                    <a:pt x="314" y="312"/>
                  </a:cubicBezTo>
                  <a:cubicBezTo>
                    <a:pt x="314" y="211"/>
                    <a:pt x="314" y="211"/>
                    <a:pt x="314" y="211"/>
                  </a:cubicBezTo>
                  <a:cubicBezTo>
                    <a:pt x="323" y="216"/>
                    <a:pt x="333" y="219"/>
                    <a:pt x="345" y="219"/>
                  </a:cubicBezTo>
                  <a:cubicBezTo>
                    <a:pt x="379" y="219"/>
                    <a:pt x="407" y="191"/>
                    <a:pt x="407" y="156"/>
                  </a:cubicBezTo>
                  <a:cubicBezTo>
                    <a:pt x="407" y="121"/>
                    <a:pt x="379" y="93"/>
                    <a:pt x="345" y="93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 dirty="0"/>
            </a:p>
          </p:txBody>
        </p:sp>
        <p:sp>
          <p:nvSpPr>
            <p:cNvPr id="20" name="Freeform: Shape 108">
              <a:extLst>
                <a:ext uri="{FF2B5EF4-FFF2-40B4-BE49-F238E27FC236}">
                  <a16:creationId xmlns:a16="http://schemas.microsoft.com/office/drawing/2014/main" id="{773FA4E0-CC50-DB40-8F7B-22CFADC295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4451" y="1927171"/>
              <a:ext cx="1385895" cy="1062230"/>
            </a:xfrm>
            <a:custGeom>
              <a:avLst/>
              <a:gdLst>
                <a:gd name="connsiteX0" fmla="*/ 0 w 1385899"/>
                <a:gd name="connsiteY0" fmla="*/ 0 h 1062343"/>
                <a:gd name="connsiteX1" fmla="*/ 1069532 w 1385899"/>
                <a:gd name="connsiteY1" fmla="*/ 0 h 1062343"/>
                <a:gd name="connsiteX2" fmla="*/ 1069532 w 1385899"/>
                <a:gd name="connsiteY2" fmla="*/ 347149 h 1062343"/>
                <a:gd name="connsiteX3" fmla="*/ 1089979 w 1385899"/>
                <a:gd name="connsiteY3" fmla="*/ 333247 h 1062343"/>
                <a:gd name="connsiteX4" fmla="*/ 1172891 w 1385899"/>
                <a:gd name="connsiteY4" fmla="*/ 316366 h 1062343"/>
                <a:gd name="connsiteX5" fmla="*/ 1385899 w 1385899"/>
                <a:gd name="connsiteY5" fmla="*/ 531172 h 1062343"/>
                <a:gd name="connsiteX6" fmla="*/ 1172891 w 1385899"/>
                <a:gd name="connsiteY6" fmla="*/ 745978 h 1062343"/>
                <a:gd name="connsiteX7" fmla="*/ 1089979 w 1385899"/>
                <a:gd name="connsiteY7" fmla="*/ 729098 h 1062343"/>
                <a:gd name="connsiteX8" fmla="*/ 1069532 w 1385899"/>
                <a:gd name="connsiteY8" fmla="*/ 715196 h 1062343"/>
                <a:gd name="connsiteX9" fmla="*/ 1069532 w 1385899"/>
                <a:gd name="connsiteY9" fmla="*/ 1062343 h 1062343"/>
                <a:gd name="connsiteX10" fmla="*/ 0 w 1385899"/>
                <a:gd name="connsiteY10" fmla="*/ 1062343 h 1062343"/>
                <a:gd name="connsiteX11" fmla="*/ 0 w 1385899"/>
                <a:gd name="connsiteY11" fmla="*/ 718444 h 1062343"/>
                <a:gd name="connsiteX12" fmla="*/ 105591 w 1385899"/>
                <a:gd name="connsiteY12" fmla="*/ 745683 h 1062343"/>
                <a:gd name="connsiteX13" fmla="*/ 316772 w 1385899"/>
                <a:gd name="connsiteY13" fmla="*/ 531172 h 1062343"/>
                <a:gd name="connsiteX14" fmla="*/ 105591 w 1385899"/>
                <a:gd name="connsiteY14" fmla="*/ 316660 h 1062343"/>
                <a:gd name="connsiteX15" fmla="*/ 0 w 1385899"/>
                <a:gd name="connsiteY15" fmla="*/ 343900 h 1062343"/>
                <a:gd name="connsiteX16" fmla="*/ 0 w 1385899"/>
                <a:gd name="connsiteY16" fmla="*/ 0 h 106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85899" h="1062343">
                  <a:moveTo>
                    <a:pt x="0" y="0"/>
                  </a:moveTo>
                  <a:cubicBezTo>
                    <a:pt x="1069532" y="0"/>
                    <a:pt x="1069532" y="0"/>
                    <a:pt x="1069532" y="0"/>
                  </a:cubicBezTo>
                  <a:lnTo>
                    <a:pt x="1069532" y="347149"/>
                  </a:lnTo>
                  <a:lnTo>
                    <a:pt x="1089979" y="333247"/>
                  </a:lnTo>
                  <a:cubicBezTo>
                    <a:pt x="1115463" y="322377"/>
                    <a:pt x="1143481" y="316366"/>
                    <a:pt x="1172891" y="316366"/>
                  </a:cubicBezTo>
                  <a:cubicBezTo>
                    <a:pt x="1290532" y="316366"/>
                    <a:pt x="1385899" y="412538"/>
                    <a:pt x="1385899" y="531172"/>
                  </a:cubicBezTo>
                  <a:cubicBezTo>
                    <a:pt x="1385899" y="649806"/>
                    <a:pt x="1290532" y="745978"/>
                    <a:pt x="1172891" y="745978"/>
                  </a:cubicBezTo>
                  <a:cubicBezTo>
                    <a:pt x="1143481" y="745978"/>
                    <a:pt x="1115463" y="739967"/>
                    <a:pt x="1089979" y="729098"/>
                  </a:cubicBezTo>
                  <a:lnTo>
                    <a:pt x="1069532" y="715196"/>
                  </a:lnTo>
                  <a:lnTo>
                    <a:pt x="1069532" y="1062343"/>
                  </a:lnTo>
                  <a:cubicBezTo>
                    <a:pt x="0" y="1062343"/>
                    <a:pt x="0" y="1062343"/>
                    <a:pt x="0" y="1062343"/>
                  </a:cubicBezTo>
                  <a:cubicBezTo>
                    <a:pt x="0" y="718444"/>
                    <a:pt x="0" y="718444"/>
                    <a:pt x="0" y="718444"/>
                  </a:cubicBezTo>
                  <a:cubicBezTo>
                    <a:pt x="30655" y="735468"/>
                    <a:pt x="64717" y="745683"/>
                    <a:pt x="105591" y="745683"/>
                  </a:cubicBezTo>
                  <a:cubicBezTo>
                    <a:pt x="221400" y="745683"/>
                    <a:pt x="316772" y="650345"/>
                    <a:pt x="316772" y="531172"/>
                  </a:cubicBezTo>
                  <a:cubicBezTo>
                    <a:pt x="316772" y="411999"/>
                    <a:pt x="221400" y="316660"/>
                    <a:pt x="105591" y="316660"/>
                  </a:cubicBezTo>
                  <a:cubicBezTo>
                    <a:pt x="64717" y="316660"/>
                    <a:pt x="30655" y="326875"/>
                    <a:pt x="0" y="34390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3FCC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>
                <a:latin typeface="+mn-lt"/>
              </a:endParaRPr>
            </a:p>
          </p:txBody>
        </p:sp>
      </p:grpSp>
      <p:sp>
        <p:nvSpPr>
          <p:cNvPr id="21" name="TextBox 18">
            <a:extLst>
              <a:ext uri="{FF2B5EF4-FFF2-40B4-BE49-F238E27FC236}">
                <a16:creationId xmlns:a16="http://schemas.microsoft.com/office/drawing/2014/main" id="{657325E7-48FC-8D4E-AC78-79FFB0E01A8E}"/>
              </a:ext>
            </a:extLst>
          </p:cNvPr>
          <p:cNvSpPr txBox="1"/>
          <p:nvPr/>
        </p:nvSpPr>
        <p:spPr>
          <a:xfrm>
            <a:off x="128781" y="56236"/>
            <a:ext cx="3379561" cy="36933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b="1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Crime</a:t>
            </a:r>
            <a:r>
              <a:rPr lang="es-ES_tradnl" b="1" dirty="0">
                <a:solidFill>
                  <a:srgbClr val="7030A0"/>
                </a:solidFill>
                <a:latin typeface="Century Gothic" panose="020B0502020202020204" pitchFamily="34" charset="0"/>
              </a:rPr>
              <a:t>-as-a-</a:t>
            </a:r>
            <a:r>
              <a:rPr lang="es-ES_tradnl" b="1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Service</a:t>
            </a:r>
            <a:endParaRPr lang="es-ES_tradnl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76" name="Freeform 55">
            <a:extLst>
              <a:ext uri="{FF2B5EF4-FFF2-40B4-BE49-F238E27FC236}">
                <a16:creationId xmlns:a16="http://schemas.microsoft.com/office/drawing/2014/main" id="{05BEDACD-35F9-2143-9395-17798DE6A3B5}"/>
              </a:ext>
            </a:extLst>
          </p:cNvPr>
          <p:cNvSpPr>
            <a:spLocks noEditPoints="1"/>
          </p:cNvSpPr>
          <p:nvPr/>
        </p:nvSpPr>
        <p:spPr bwMode="auto">
          <a:xfrm>
            <a:off x="7591992" y="5071158"/>
            <a:ext cx="460276" cy="495333"/>
          </a:xfrm>
          <a:custGeom>
            <a:avLst/>
            <a:gdLst>
              <a:gd name="T0" fmla="*/ 346502 w 104"/>
              <a:gd name="T1" fmla="*/ 62624 h 104"/>
              <a:gd name="T2" fmla="*/ 339572 w 104"/>
              <a:gd name="T3" fmla="*/ 45228 h 104"/>
              <a:gd name="T4" fmla="*/ 263341 w 104"/>
              <a:gd name="T5" fmla="*/ 118290 h 104"/>
              <a:gd name="T6" fmla="*/ 242551 w 104"/>
              <a:gd name="T7" fmla="*/ 97415 h 104"/>
              <a:gd name="T8" fmla="*/ 315317 w 104"/>
              <a:gd name="T9" fmla="*/ 24354 h 104"/>
              <a:gd name="T10" fmla="*/ 297992 w 104"/>
              <a:gd name="T11" fmla="*/ 13916 h 104"/>
              <a:gd name="T12" fmla="*/ 249481 w 104"/>
              <a:gd name="T13" fmla="*/ 0 h 104"/>
              <a:gd name="T14" fmla="*/ 138601 w 104"/>
              <a:gd name="T15" fmla="*/ 111331 h 104"/>
              <a:gd name="T16" fmla="*/ 138601 w 104"/>
              <a:gd name="T17" fmla="*/ 125248 h 104"/>
              <a:gd name="T18" fmla="*/ 20790 w 104"/>
              <a:gd name="T19" fmla="*/ 243537 h 104"/>
              <a:gd name="T20" fmla="*/ 0 w 104"/>
              <a:gd name="T21" fmla="*/ 292245 h 104"/>
              <a:gd name="T22" fmla="*/ 20790 w 104"/>
              <a:gd name="T23" fmla="*/ 344431 h 104"/>
              <a:gd name="T24" fmla="*/ 69300 w 104"/>
              <a:gd name="T25" fmla="*/ 361827 h 104"/>
              <a:gd name="T26" fmla="*/ 117811 w 104"/>
              <a:gd name="T27" fmla="*/ 344431 h 104"/>
              <a:gd name="T28" fmla="*/ 235621 w 104"/>
              <a:gd name="T29" fmla="*/ 222663 h 104"/>
              <a:gd name="T30" fmla="*/ 249481 w 104"/>
              <a:gd name="T31" fmla="*/ 222663 h 104"/>
              <a:gd name="T32" fmla="*/ 360362 w 104"/>
              <a:gd name="T33" fmla="*/ 111331 h 104"/>
              <a:gd name="T34" fmla="*/ 346502 w 104"/>
              <a:gd name="T35" fmla="*/ 62624 h 104"/>
              <a:gd name="T36" fmla="*/ 249481 w 104"/>
              <a:gd name="T37" fmla="*/ 194830 h 104"/>
              <a:gd name="T38" fmla="*/ 232156 w 104"/>
              <a:gd name="T39" fmla="*/ 194830 h 104"/>
              <a:gd name="T40" fmla="*/ 225226 w 104"/>
              <a:gd name="T41" fmla="*/ 194830 h 104"/>
              <a:gd name="T42" fmla="*/ 221761 w 104"/>
              <a:gd name="T43" fmla="*/ 198309 h 104"/>
              <a:gd name="T44" fmla="*/ 97021 w 104"/>
              <a:gd name="T45" fmla="*/ 323557 h 104"/>
              <a:gd name="T46" fmla="*/ 38115 w 104"/>
              <a:gd name="T47" fmla="*/ 323557 h 104"/>
              <a:gd name="T48" fmla="*/ 27720 w 104"/>
              <a:gd name="T49" fmla="*/ 292245 h 104"/>
              <a:gd name="T50" fmla="*/ 38115 w 104"/>
              <a:gd name="T51" fmla="*/ 264412 h 104"/>
              <a:gd name="T52" fmla="*/ 162856 w 104"/>
              <a:gd name="T53" fmla="*/ 139164 h 104"/>
              <a:gd name="T54" fmla="*/ 166321 w 104"/>
              <a:gd name="T55" fmla="*/ 135685 h 104"/>
              <a:gd name="T56" fmla="*/ 166321 w 104"/>
              <a:gd name="T57" fmla="*/ 128727 h 104"/>
              <a:gd name="T58" fmla="*/ 166321 w 104"/>
              <a:gd name="T59" fmla="*/ 111331 h 104"/>
              <a:gd name="T60" fmla="*/ 249481 w 104"/>
              <a:gd name="T61" fmla="*/ 27833 h 104"/>
              <a:gd name="T62" fmla="*/ 266806 w 104"/>
              <a:gd name="T63" fmla="*/ 31312 h 104"/>
              <a:gd name="T64" fmla="*/ 204436 w 104"/>
              <a:gd name="T65" fmla="*/ 97415 h 104"/>
              <a:gd name="T66" fmla="*/ 263341 w 104"/>
              <a:gd name="T67" fmla="*/ 156560 h 104"/>
              <a:gd name="T68" fmla="*/ 329177 w 104"/>
              <a:gd name="T69" fmla="*/ 93936 h 104"/>
              <a:gd name="T70" fmla="*/ 332642 w 104"/>
              <a:gd name="T71" fmla="*/ 111331 h 104"/>
              <a:gd name="T72" fmla="*/ 249481 w 104"/>
              <a:gd name="T73" fmla="*/ 194830 h 10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04" h="104">
                <a:moveTo>
                  <a:pt x="100" y="18"/>
                </a:moveTo>
                <a:cubicBezTo>
                  <a:pt x="98" y="13"/>
                  <a:pt x="98" y="13"/>
                  <a:pt x="98" y="13"/>
                </a:cubicBezTo>
                <a:cubicBezTo>
                  <a:pt x="76" y="34"/>
                  <a:pt x="76" y="34"/>
                  <a:pt x="76" y="34"/>
                </a:cubicBezTo>
                <a:cubicBezTo>
                  <a:pt x="70" y="28"/>
                  <a:pt x="70" y="28"/>
                  <a:pt x="70" y="28"/>
                </a:cubicBezTo>
                <a:cubicBezTo>
                  <a:pt x="91" y="7"/>
                  <a:pt x="91" y="7"/>
                  <a:pt x="91" y="7"/>
                </a:cubicBezTo>
                <a:cubicBezTo>
                  <a:pt x="86" y="4"/>
                  <a:pt x="86" y="4"/>
                  <a:pt x="86" y="4"/>
                </a:cubicBezTo>
                <a:cubicBezTo>
                  <a:pt x="82" y="2"/>
                  <a:pt x="77" y="0"/>
                  <a:pt x="72" y="0"/>
                </a:cubicBezTo>
                <a:cubicBezTo>
                  <a:pt x="54" y="0"/>
                  <a:pt x="40" y="15"/>
                  <a:pt x="40" y="32"/>
                </a:cubicBezTo>
                <a:cubicBezTo>
                  <a:pt x="40" y="34"/>
                  <a:pt x="40" y="35"/>
                  <a:pt x="40" y="36"/>
                </a:cubicBezTo>
                <a:cubicBezTo>
                  <a:pt x="28" y="48"/>
                  <a:pt x="8" y="68"/>
                  <a:pt x="6" y="70"/>
                </a:cubicBezTo>
                <a:cubicBezTo>
                  <a:pt x="2" y="74"/>
                  <a:pt x="0" y="79"/>
                  <a:pt x="0" y="84"/>
                </a:cubicBezTo>
                <a:cubicBezTo>
                  <a:pt x="0" y="90"/>
                  <a:pt x="2" y="95"/>
                  <a:pt x="6" y="99"/>
                </a:cubicBezTo>
                <a:cubicBezTo>
                  <a:pt x="9" y="102"/>
                  <a:pt x="14" y="104"/>
                  <a:pt x="20" y="104"/>
                </a:cubicBezTo>
                <a:cubicBezTo>
                  <a:pt x="25" y="104"/>
                  <a:pt x="30" y="102"/>
                  <a:pt x="34" y="99"/>
                </a:cubicBezTo>
                <a:cubicBezTo>
                  <a:pt x="36" y="96"/>
                  <a:pt x="56" y="76"/>
                  <a:pt x="68" y="64"/>
                </a:cubicBezTo>
                <a:cubicBezTo>
                  <a:pt x="69" y="64"/>
                  <a:pt x="71" y="64"/>
                  <a:pt x="72" y="64"/>
                </a:cubicBezTo>
                <a:cubicBezTo>
                  <a:pt x="89" y="64"/>
                  <a:pt x="104" y="50"/>
                  <a:pt x="104" y="32"/>
                </a:cubicBezTo>
                <a:cubicBezTo>
                  <a:pt x="104" y="27"/>
                  <a:pt x="102" y="22"/>
                  <a:pt x="100" y="18"/>
                </a:cubicBezTo>
                <a:close/>
                <a:moveTo>
                  <a:pt x="72" y="56"/>
                </a:moveTo>
                <a:cubicBezTo>
                  <a:pt x="70" y="56"/>
                  <a:pt x="69" y="56"/>
                  <a:pt x="67" y="56"/>
                </a:cubicBezTo>
                <a:cubicBezTo>
                  <a:pt x="65" y="56"/>
                  <a:pt x="65" y="56"/>
                  <a:pt x="65" y="56"/>
                </a:cubicBezTo>
                <a:cubicBezTo>
                  <a:pt x="64" y="57"/>
                  <a:pt x="64" y="57"/>
                  <a:pt x="64" y="57"/>
                </a:cubicBezTo>
                <a:cubicBezTo>
                  <a:pt x="52" y="69"/>
                  <a:pt x="31" y="91"/>
                  <a:pt x="28" y="93"/>
                </a:cubicBezTo>
                <a:cubicBezTo>
                  <a:pt x="24" y="97"/>
                  <a:pt x="16" y="97"/>
                  <a:pt x="11" y="93"/>
                </a:cubicBezTo>
                <a:cubicBezTo>
                  <a:pt x="9" y="91"/>
                  <a:pt x="8" y="88"/>
                  <a:pt x="8" y="84"/>
                </a:cubicBezTo>
                <a:cubicBezTo>
                  <a:pt x="8" y="81"/>
                  <a:pt x="9" y="78"/>
                  <a:pt x="11" y="76"/>
                </a:cubicBezTo>
                <a:cubicBezTo>
                  <a:pt x="14" y="74"/>
                  <a:pt x="35" y="52"/>
                  <a:pt x="47" y="40"/>
                </a:cubicBezTo>
                <a:cubicBezTo>
                  <a:pt x="48" y="39"/>
                  <a:pt x="48" y="39"/>
                  <a:pt x="48" y="39"/>
                </a:cubicBezTo>
                <a:cubicBezTo>
                  <a:pt x="48" y="37"/>
                  <a:pt x="48" y="37"/>
                  <a:pt x="48" y="37"/>
                </a:cubicBezTo>
                <a:cubicBezTo>
                  <a:pt x="48" y="35"/>
                  <a:pt x="48" y="34"/>
                  <a:pt x="48" y="32"/>
                </a:cubicBezTo>
                <a:cubicBezTo>
                  <a:pt x="48" y="19"/>
                  <a:pt x="58" y="8"/>
                  <a:pt x="72" y="8"/>
                </a:cubicBezTo>
                <a:cubicBezTo>
                  <a:pt x="74" y="8"/>
                  <a:pt x="76" y="9"/>
                  <a:pt x="77" y="9"/>
                </a:cubicBezTo>
                <a:cubicBezTo>
                  <a:pt x="59" y="28"/>
                  <a:pt x="59" y="28"/>
                  <a:pt x="59" y="28"/>
                </a:cubicBezTo>
                <a:cubicBezTo>
                  <a:pt x="76" y="45"/>
                  <a:pt x="76" y="45"/>
                  <a:pt x="76" y="45"/>
                </a:cubicBezTo>
                <a:cubicBezTo>
                  <a:pt x="95" y="27"/>
                  <a:pt x="95" y="27"/>
                  <a:pt x="95" y="27"/>
                </a:cubicBezTo>
                <a:cubicBezTo>
                  <a:pt x="95" y="29"/>
                  <a:pt x="96" y="30"/>
                  <a:pt x="96" y="32"/>
                </a:cubicBezTo>
                <a:cubicBezTo>
                  <a:pt x="96" y="46"/>
                  <a:pt x="85" y="56"/>
                  <a:pt x="72" y="5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F17BE14-6E00-084F-99B2-6B06D0872660}"/>
              </a:ext>
            </a:extLst>
          </p:cNvPr>
          <p:cNvSpPr txBox="1"/>
          <p:nvPr/>
        </p:nvSpPr>
        <p:spPr>
          <a:xfrm>
            <a:off x="128780" y="380327"/>
            <a:ext cx="3379562" cy="830997"/>
          </a:xfrm>
          <a:prstGeom prst="rect">
            <a:avLst/>
          </a:prstGeom>
          <a:solidFill>
            <a:srgbClr val="7030A0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Modelo de negocio que posibilita adquirir casi cualquier servicio de ciberdelincuencia.</a:t>
            </a:r>
            <a:endParaRPr lang="es-ES_tradnl" altLang="es-CO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1" name="Freeform 244">
            <a:extLst>
              <a:ext uri="{FF2B5EF4-FFF2-40B4-BE49-F238E27FC236}">
                <a16:creationId xmlns:a16="http://schemas.microsoft.com/office/drawing/2014/main" id="{8648577D-2B00-804A-922F-56FFD7D16B5E}"/>
              </a:ext>
            </a:extLst>
          </p:cNvPr>
          <p:cNvSpPr>
            <a:spLocks noEditPoints="1"/>
          </p:cNvSpPr>
          <p:nvPr/>
        </p:nvSpPr>
        <p:spPr bwMode="auto">
          <a:xfrm>
            <a:off x="4400282" y="1716860"/>
            <a:ext cx="430161" cy="444500"/>
          </a:xfrm>
          <a:custGeom>
            <a:avLst/>
            <a:gdLst>
              <a:gd name="T0" fmla="*/ 312 w 543"/>
              <a:gd name="T1" fmla="*/ 241 h 417"/>
              <a:gd name="T2" fmla="*/ 306 w 543"/>
              <a:gd name="T3" fmla="*/ 229 h 417"/>
              <a:gd name="T4" fmla="*/ 283 w 543"/>
              <a:gd name="T5" fmla="*/ 222 h 417"/>
              <a:gd name="T6" fmla="*/ 283 w 543"/>
              <a:gd name="T7" fmla="*/ 260 h 417"/>
              <a:gd name="T8" fmla="*/ 304 w 543"/>
              <a:gd name="T9" fmla="*/ 255 h 417"/>
              <a:gd name="T10" fmla="*/ 312 w 543"/>
              <a:gd name="T11" fmla="*/ 241 h 417"/>
              <a:gd name="T12" fmla="*/ 256 w 543"/>
              <a:gd name="T13" fmla="*/ 173 h 417"/>
              <a:gd name="T14" fmla="*/ 256 w 543"/>
              <a:gd name="T15" fmla="*/ 138 h 417"/>
              <a:gd name="T16" fmla="*/ 237 w 543"/>
              <a:gd name="T17" fmla="*/ 143 h 417"/>
              <a:gd name="T18" fmla="*/ 229 w 543"/>
              <a:gd name="T19" fmla="*/ 155 h 417"/>
              <a:gd name="T20" fmla="*/ 234 w 543"/>
              <a:gd name="T21" fmla="*/ 166 h 417"/>
              <a:gd name="T22" fmla="*/ 256 w 543"/>
              <a:gd name="T23" fmla="*/ 173 h 417"/>
              <a:gd name="T24" fmla="*/ 0 w 543"/>
              <a:gd name="T25" fmla="*/ 210 h 417"/>
              <a:gd name="T26" fmla="*/ 271 w 543"/>
              <a:gd name="T27" fmla="*/ 1 h 417"/>
              <a:gd name="T28" fmla="*/ 543 w 543"/>
              <a:gd name="T29" fmla="*/ 208 h 417"/>
              <a:gd name="T30" fmla="*/ 271 w 543"/>
              <a:gd name="T31" fmla="*/ 417 h 417"/>
              <a:gd name="T32" fmla="*/ 0 w 543"/>
              <a:gd name="T33" fmla="*/ 210 h 417"/>
              <a:gd name="T34" fmla="*/ 161 w 543"/>
              <a:gd name="T35" fmla="*/ 157 h 417"/>
              <a:gd name="T36" fmla="*/ 167 w 543"/>
              <a:gd name="T37" fmla="*/ 182 h 417"/>
              <a:gd name="T38" fmla="*/ 184 w 543"/>
              <a:gd name="T39" fmla="*/ 198 h 417"/>
              <a:gd name="T40" fmla="*/ 209 w 543"/>
              <a:gd name="T41" fmla="*/ 209 h 417"/>
              <a:gd name="T42" fmla="*/ 237 w 543"/>
              <a:gd name="T43" fmla="*/ 216 h 417"/>
              <a:gd name="T44" fmla="*/ 255 w 543"/>
              <a:gd name="T45" fmla="*/ 219 h 417"/>
              <a:gd name="T46" fmla="*/ 255 w 543"/>
              <a:gd name="T47" fmla="*/ 261 h 417"/>
              <a:gd name="T48" fmla="*/ 206 w 543"/>
              <a:gd name="T49" fmla="*/ 254 h 417"/>
              <a:gd name="T50" fmla="*/ 172 w 543"/>
              <a:gd name="T51" fmla="*/ 244 h 417"/>
              <a:gd name="T52" fmla="*/ 166 w 543"/>
              <a:gd name="T53" fmla="*/ 244 h 417"/>
              <a:gd name="T54" fmla="*/ 166 w 543"/>
              <a:gd name="T55" fmla="*/ 287 h 417"/>
              <a:gd name="T56" fmla="*/ 207 w 543"/>
              <a:gd name="T57" fmla="*/ 297 h 417"/>
              <a:gd name="T58" fmla="*/ 254 w 543"/>
              <a:gd name="T59" fmla="*/ 300 h 417"/>
              <a:gd name="T60" fmla="*/ 254 w 543"/>
              <a:gd name="T61" fmla="*/ 354 h 417"/>
              <a:gd name="T62" fmla="*/ 286 w 543"/>
              <a:gd name="T63" fmla="*/ 354 h 417"/>
              <a:gd name="T64" fmla="*/ 286 w 543"/>
              <a:gd name="T65" fmla="*/ 300 h 417"/>
              <a:gd name="T66" fmla="*/ 326 w 543"/>
              <a:gd name="T67" fmla="*/ 293 h 417"/>
              <a:gd name="T68" fmla="*/ 356 w 543"/>
              <a:gd name="T69" fmla="*/ 279 h 417"/>
              <a:gd name="T70" fmla="*/ 375 w 543"/>
              <a:gd name="T71" fmla="*/ 259 h 417"/>
              <a:gd name="T72" fmla="*/ 382 w 543"/>
              <a:gd name="T73" fmla="*/ 235 h 417"/>
              <a:gd name="T74" fmla="*/ 362 w 543"/>
              <a:gd name="T75" fmla="*/ 198 h 417"/>
              <a:gd name="T76" fmla="*/ 302 w 543"/>
              <a:gd name="T77" fmla="*/ 178 h 417"/>
              <a:gd name="T78" fmla="*/ 285 w 543"/>
              <a:gd name="T79" fmla="*/ 176 h 417"/>
              <a:gd name="T80" fmla="*/ 285 w 543"/>
              <a:gd name="T81" fmla="*/ 138 h 417"/>
              <a:gd name="T82" fmla="*/ 324 w 543"/>
              <a:gd name="T83" fmla="*/ 142 h 417"/>
              <a:gd name="T84" fmla="*/ 355 w 543"/>
              <a:gd name="T85" fmla="*/ 153 h 417"/>
              <a:gd name="T86" fmla="*/ 361 w 543"/>
              <a:gd name="T87" fmla="*/ 153 h 417"/>
              <a:gd name="T88" fmla="*/ 361 w 543"/>
              <a:gd name="T89" fmla="*/ 109 h 417"/>
              <a:gd name="T90" fmla="*/ 326 w 543"/>
              <a:gd name="T91" fmla="*/ 102 h 417"/>
              <a:gd name="T92" fmla="*/ 286 w 543"/>
              <a:gd name="T93" fmla="*/ 98 h 417"/>
              <a:gd name="T94" fmla="*/ 286 w 543"/>
              <a:gd name="T95" fmla="*/ 64 h 417"/>
              <a:gd name="T96" fmla="*/ 254 w 543"/>
              <a:gd name="T97" fmla="*/ 64 h 417"/>
              <a:gd name="T98" fmla="*/ 254 w 543"/>
              <a:gd name="T99" fmla="*/ 99 h 417"/>
              <a:gd name="T100" fmla="*/ 186 w 543"/>
              <a:gd name="T101" fmla="*/ 118 h 417"/>
              <a:gd name="T102" fmla="*/ 161 w 543"/>
              <a:gd name="T103" fmla="*/ 15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3" h="417">
                <a:moveTo>
                  <a:pt x="312" y="241"/>
                </a:moveTo>
                <a:cubicBezTo>
                  <a:pt x="312" y="236"/>
                  <a:pt x="310" y="232"/>
                  <a:pt x="306" y="229"/>
                </a:cubicBezTo>
                <a:cubicBezTo>
                  <a:pt x="301" y="226"/>
                  <a:pt x="294" y="224"/>
                  <a:pt x="283" y="222"/>
                </a:cubicBezTo>
                <a:cubicBezTo>
                  <a:pt x="283" y="260"/>
                  <a:pt x="283" y="260"/>
                  <a:pt x="283" y="260"/>
                </a:cubicBezTo>
                <a:cubicBezTo>
                  <a:pt x="292" y="260"/>
                  <a:pt x="299" y="258"/>
                  <a:pt x="304" y="255"/>
                </a:cubicBezTo>
                <a:cubicBezTo>
                  <a:pt x="310" y="252"/>
                  <a:pt x="312" y="248"/>
                  <a:pt x="312" y="241"/>
                </a:cubicBezTo>
                <a:close/>
                <a:moveTo>
                  <a:pt x="256" y="173"/>
                </a:moveTo>
                <a:cubicBezTo>
                  <a:pt x="256" y="138"/>
                  <a:pt x="256" y="138"/>
                  <a:pt x="256" y="138"/>
                </a:cubicBezTo>
                <a:cubicBezTo>
                  <a:pt x="249" y="138"/>
                  <a:pt x="243" y="140"/>
                  <a:pt x="237" y="143"/>
                </a:cubicBezTo>
                <a:cubicBezTo>
                  <a:pt x="232" y="146"/>
                  <a:pt x="229" y="150"/>
                  <a:pt x="229" y="155"/>
                </a:cubicBezTo>
                <a:cubicBezTo>
                  <a:pt x="229" y="159"/>
                  <a:pt x="231" y="163"/>
                  <a:pt x="234" y="166"/>
                </a:cubicBezTo>
                <a:cubicBezTo>
                  <a:pt x="237" y="168"/>
                  <a:pt x="244" y="171"/>
                  <a:pt x="256" y="173"/>
                </a:cubicBezTo>
                <a:close/>
                <a:moveTo>
                  <a:pt x="0" y="210"/>
                </a:moveTo>
                <a:cubicBezTo>
                  <a:pt x="0" y="95"/>
                  <a:pt x="122" y="2"/>
                  <a:pt x="271" y="1"/>
                </a:cubicBezTo>
                <a:cubicBezTo>
                  <a:pt x="421" y="0"/>
                  <a:pt x="543" y="92"/>
                  <a:pt x="543" y="208"/>
                </a:cubicBezTo>
                <a:cubicBezTo>
                  <a:pt x="543" y="323"/>
                  <a:pt x="421" y="417"/>
                  <a:pt x="271" y="417"/>
                </a:cubicBezTo>
                <a:cubicBezTo>
                  <a:pt x="122" y="417"/>
                  <a:pt x="0" y="324"/>
                  <a:pt x="0" y="210"/>
                </a:cubicBezTo>
                <a:close/>
                <a:moveTo>
                  <a:pt x="161" y="157"/>
                </a:moveTo>
                <a:cubicBezTo>
                  <a:pt x="161" y="167"/>
                  <a:pt x="163" y="175"/>
                  <a:pt x="167" y="182"/>
                </a:cubicBezTo>
                <a:cubicBezTo>
                  <a:pt x="171" y="188"/>
                  <a:pt x="177" y="194"/>
                  <a:pt x="184" y="198"/>
                </a:cubicBezTo>
                <a:cubicBezTo>
                  <a:pt x="191" y="203"/>
                  <a:pt x="200" y="207"/>
                  <a:pt x="209" y="209"/>
                </a:cubicBezTo>
                <a:cubicBezTo>
                  <a:pt x="218" y="212"/>
                  <a:pt x="227" y="214"/>
                  <a:pt x="237" y="216"/>
                </a:cubicBezTo>
                <a:cubicBezTo>
                  <a:pt x="255" y="219"/>
                  <a:pt x="255" y="219"/>
                  <a:pt x="255" y="219"/>
                </a:cubicBezTo>
                <a:cubicBezTo>
                  <a:pt x="255" y="261"/>
                  <a:pt x="255" y="261"/>
                  <a:pt x="255" y="261"/>
                </a:cubicBezTo>
                <a:cubicBezTo>
                  <a:pt x="239" y="260"/>
                  <a:pt x="222" y="258"/>
                  <a:pt x="206" y="254"/>
                </a:cubicBezTo>
                <a:cubicBezTo>
                  <a:pt x="190" y="250"/>
                  <a:pt x="179" y="247"/>
                  <a:pt x="172" y="244"/>
                </a:cubicBezTo>
                <a:cubicBezTo>
                  <a:pt x="166" y="244"/>
                  <a:pt x="166" y="244"/>
                  <a:pt x="166" y="244"/>
                </a:cubicBezTo>
                <a:cubicBezTo>
                  <a:pt x="166" y="287"/>
                  <a:pt x="166" y="287"/>
                  <a:pt x="166" y="287"/>
                </a:cubicBezTo>
                <a:cubicBezTo>
                  <a:pt x="176" y="291"/>
                  <a:pt x="190" y="294"/>
                  <a:pt x="207" y="297"/>
                </a:cubicBezTo>
                <a:cubicBezTo>
                  <a:pt x="224" y="299"/>
                  <a:pt x="240" y="300"/>
                  <a:pt x="254" y="300"/>
                </a:cubicBezTo>
                <a:cubicBezTo>
                  <a:pt x="254" y="354"/>
                  <a:pt x="254" y="354"/>
                  <a:pt x="254" y="354"/>
                </a:cubicBezTo>
                <a:cubicBezTo>
                  <a:pt x="286" y="354"/>
                  <a:pt x="286" y="354"/>
                  <a:pt x="286" y="354"/>
                </a:cubicBezTo>
                <a:cubicBezTo>
                  <a:pt x="286" y="300"/>
                  <a:pt x="286" y="300"/>
                  <a:pt x="286" y="300"/>
                </a:cubicBezTo>
                <a:cubicBezTo>
                  <a:pt x="301" y="299"/>
                  <a:pt x="314" y="297"/>
                  <a:pt x="326" y="293"/>
                </a:cubicBezTo>
                <a:cubicBezTo>
                  <a:pt x="338" y="289"/>
                  <a:pt x="348" y="285"/>
                  <a:pt x="356" y="279"/>
                </a:cubicBezTo>
                <a:cubicBezTo>
                  <a:pt x="364" y="273"/>
                  <a:pt x="370" y="267"/>
                  <a:pt x="375" y="259"/>
                </a:cubicBezTo>
                <a:cubicBezTo>
                  <a:pt x="379" y="252"/>
                  <a:pt x="382" y="244"/>
                  <a:pt x="382" y="235"/>
                </a:cubicBezTo>
                <a:cubicBezTo>
                  <a:pt x="382" y="219"/>
                  <a:pt x="375" y="206"/>
                  <a:pt x="362" y="198"/>
                </a:cubicBezTo>
                <a:cubicBezTo>
                  <a:pt x="349" y="189"/>
                  <a:pt x="329" y="183"/>
                  <a:pt x="302" y="178"/>
                </a:cubicBezTo>
                <a:cubicBezTo>
                  <a:pt x="285" y="176"/>
                  <a:pt x="285" y="176"/>
                  <a:pt x="285" y="176"/>
                </a:cubicBezTo>
                <a:cubicBezTo>
                  <a:pt x="285" y="138"/>
                  <a:pt x="285" y="138"/>
                  <a:pt x="285" y="138"/>
                </a:cubicBezTo>
                <a:cubicBezTo>
                  <a:pt x="299" y="138"/>
                  <a:pt x="312" y="140"/>
                  <a:pt x="324" y="142"/>
                </a:cubicBezTo>
                <a:cubicBezTo>
                  <a:pt x="335" y="145"/>
                  <a:pt x="345" y="148"/>
                  <a:pt x="355" y="153"/>
                </a:cubicBezTo>
                <a:cubicBezTo>
                  <a:pt x="361" y="153"/>
                  <a:pt x="361" y="153"/>
                  <a:pt x="361" y="153"/>
                </a:cubicBezTo>
                <a:cubicBezTo>
                  <a:pt x="361" y="109"/>
                  <a:pt x="361" y="109"/>
                  <a:pt x="361" y="109"/>
                </a:cubicBezTo>
                <a:cubicBezTo>
                  <a:pt x="353" y="107"/>
                  <a:pt x="341" y="104"/>
                  <a:pt x="326" y="102"/>
                </a:cubicBezTo>
                <a:cubicBezTo>
                  <a:pt x="311" y="100"/>
                  <a:pt x="298" y="99"/>
                  <a:pt x="286" y="98"/>
                </a:cubicBezTo>
                <a:cubicBezTo>
                  <a:pt x="286" y="64"/>
                  <a:pt x="286" y="64"/>
                  <a:pt x="286" y="64"/>
                </a:cubicBezTo>
                <a:cubicBezTo>
                  <a:pt x="254" y="64"/>
                  <a:pt x="254" y="64"/>
                  <a:pt x="254" y="64"/>
                </a:cubicBezTo>
                <a:cubicBezTo>
                  <a:pt x="254" y="99"/>
                  <a:pt x="254" y="99"/>
                  <a:pt x="254" y="99"/>
                </a:cubicBezTo>
                <a:cubicBezTo>
                  <a:pt x="225" y="101"/>
                  <a:pt x="202" y="108"/>
                  <a:pt x="186" y="118"/>
                </a:cubicBezTo>
                <a:cubicBezTo>
                  <a:pt x="169" y="129"/>
                  <a:pt x="161" y="142"/>
                  <a:pt x="161" y="1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endParaRPr lang="en-AU" sz="3599"/>
          </a:p>
        </p:txBody>
      </p:sp>
      <p:sp>
        <p:nvSpPr>
          <p:cNvPr id="82" name="Freeform 14">
            <a:extLst>
              <a:ext uri="{FF2B5EF4-FFF2-40B4-BE49-F238E27FC236}">
                <a16:creationId xmlns:a16="http://schemas.microsoft.com/office/drawing/2014/main" id="{C9D03B05-4293-6142-A7EA-CC4065D8E9EE}"/>
              </a:ext>
            </a:extLst>
          </p:cNvPr>
          <p:cNvSpPr>
            <a:spLocks noEditPoints="1"/>
          </p:cNvSpPr>
          <p:nvPr/>
        </p:nvSpPr>
        <p:spPr bwMode="auto">
          <a:xfrm>
            <a:off x="5550483" y="1716860"/>
            <a:ext cx="439239" cy="441395"/>
          </a:xfrm>
          <a:custGeom>
            <a:avLst/>
            <a:gdLst>
              <a:gd name="T0" fmla="*/ 300 w 400"/>
              <a:gd name="T1" fmla="*/ 272 h 312"/>
              <a:gd name="T2" fmla="*/ 40 w 400"/>
              <a:gd name="T3" fmla="*/ 272 h 312"/>
              <a:gd name="T4" fmla="*/ 40 w 400"/>
              <a:gd name="T5" fmla="*/ 92 h 312"/>
              <a:gd name="T6" fmla="*/ 92 w 400"/>
              <a:gd name="T7" fmla="*/ 92 h 312"/>
              <a:gd name="T8" fmla="*/ 135 w 400"/>
              <a:gd name="T9" fmla="*/ 52 h 312"/>
              <a:gd name="T10" fmla="*/ 20 w 400"/>
              <a:gd name="T11" fmla="*/ 52 h 312"/>
              <a:gd name="T12" fmla="*/ 0 w 400"/>
              <a:gd name="T13" fmla="*/ 72 h 312"/>
              <a:gd name="T14" fmla="*/ 0 w 400"/>
              <a:gd name="T15" fmla="*/ 292 h 312"/>
              <a:gd name="T16" fmla="*/ 20 w 400"/>
              <a:gd name="T17" fmla="*/ 312 h 312"/>
              <a:gd name="T18" fmla="*/ 320 w 400"/>
              <a:gd name="T19" fmla="*/ 312 h 312"/>
              <a:gd name="T20" fmla="*/ 340 w 400"/>
              <a:gd name="T21" fmla="*/ 292 h 312"/>
              <a:gd name="T22" fmla="*/ 340 w 400"/>
              <a:gd name="T23" fmla="*/ 217 h 312"/>
              <a:gd name="T24" fmla="*/ 300 w 400"/>
              <a:gd name="T25" fmla="*/ 250 h 312"/>
              <a:gd name="T26" fmla="*/ 300 w 400"/>
              <a:gd name="T27" fmla="*/ 272 h 312"/>
              <a:gd name="T28" fmla="*/ 267 w 400"/>
              <a:gd name="T29" fmla="*/ 133 h 312"/>
              <a:gd name="T30" fmla="*/ 267 w 400"/>
              <a:gd name="T31" fmla="*/ 204 h 312"/>
              <a:gd name="T32" fmla="*/ 400 w 400"/>
              <a:gd name="T33" fmla="*/ 100 h 312"/>
              <a:gd name="T34" fmla="*/ 267 w 400"/>
              <a:gd name="T35" fmla="*/ 0 h 312"/>
              <a:gd name="T36" fmla="*/ 267 w 400"/>
              <a:gd name="T37" fmla="*/ 63 h 312"/>
              <a:gd name="T38" fmla="*/ 106 w 400"/>
              <a:gd name="T39" fmla="*/ 222 h 312"/>
              <a:gd name="T40" fmla="*/ 267 w 400"/>
              <a:gd name="T41" fmla="*/ 133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00" h="312">
                <a:moveTo>
                  <a:pt x="300" y="272"/>
                </a:moveTo>
                <a:cubicBezTo>
                  <a:pt x="40" y="272"/>
                  <a:pt x="40" y="272"/>
                  <a:pt x="40" y="272"/>
                </a:cubicBezTo>
                <a:cubicBezTo>
                  <a:pt x="40" y="92"/>
                  <a:pt x="40" y="92"/>
                  <a:pt x="40" y="92"/>
                </a:cubicBezTo>
                <a:cubicBezTo>
                  <a:pt x="92" y="92"/>
                  <a:pt x="92" y="92"/>
                  <a:pt x="92" y="92"/>
                </a:cubicBezTo>
                <a:cubicBezTo>
                  <a:pt x="92" y="92"/>
                  <a:pt x="105" y="74"/>
                  <a:pt x="135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9" y="52"/>
                  <a:pt x="0" y="61"/>
                  <a:pt x="0" y="72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303"/>
                  <a:pt x="9" y="312"/>
                  <a:pt x="20" y="312"/>
                </a:cubicBezTo>
                <a:cubicBezTo>
                  <a:pt x="320" y="312"/>
                  <a:pt x="320" y="312"/>
                  <a:pt x="320" y="312"/>
                </a:cubicBezTo>
                <a:cubicBezTo>
                  <a:pt x="331" y="312"/>
                  <a:pt x="340" y="303"/>
                  <a:pt x="340" y="292"/>
                </a:cubicBezTo>
                <a:cubicBezTo>
                  <a:pt x="340" y="217"/>
                  <a:pt x="340" y="217"/>
                  <a:pt x="340" y="217"/>
                </a:cubicBezTo>
                <a:cubicBezTo>
                  <a:pt x="300" y="250"/>
                  <a:pt x="300" y="250"/>
                  <a:pt x="300" y="250"/>
                </a:cubicBezTo>
                <a:lnTo>
                  <a:pt x="300" y="272"/>
                </a:lnTo>
                <a:close/>
                <a:moveTo>
                  <a:pt x="267" y="133"/>
                </a:moveTo>
                <a:cubicBezTo>
                  <a:pt x="267" y="204"/>
                  <a:pt x="267" y="204"/>
                  <a:pt x="267" y="204"/>
                </a:cubicBezTo>
                <a:cubicBezTo>
                  <a:pt x="400" y="100"/>
                  <a:pt x="400" y="100"/>
                  <a:pt x="400" y="100"/>
                </a:cubicBezTo>
                <a:cubicBezTo>
                  <a:pt x="267" y="0"/>
                  <a:pt x="267" y="0"/>
                  <a:pt x="267" y="0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106" y="63"/>
                  <a:pt x="106" y="222"/>
                  <a:pt x="106" y="222"/>
                </a:cubicBezTo>
                <a:cubicBezTo>
                  <a:pt x="151" y="147"/>
                  <a:pt x="179" y="133"/>
                  <a:pt x="267" y="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endParaRPr lang="en-AU" sz="3599"/>
          </a:p>
        </p:txBody>
      </p:sp>
      <p:sp>
        <p:nvSpPr>
          <p:cNvPr id="83" name="TextBox 18">
            <a:extLst>
              <a:ext uri="{FF2B5EF4-FFF2-40B4-BE49-F238E27FC236}">
                <a16:creationId xmlns:a16="http://schemas.microsoft.com/office/drawing/2014/main" id="{48BF73C1-A1FC-3146-86B5-EEF2D11E0139}"/>
              </a:ext>
            </a:extLst>
          </p:cNvPr>
          <p:cNvSpPr txBox="1"/>
          <p:nvPr/>
        </p:nvSpPr>
        <p:spPr>
          <a:xfrm>
            <a:off x="134569" y="1278554"/>
            <a:ext cx="3379561" cy="36933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Ransomware</a:t>
            </a:r>
            <a:endParaRPr lang="es-ES_tradnl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39B80377-AAF5-CA40-AF43-0D27B97B0193}"/>
              </a:ext>
            </a:extLst>
          </p:cNvPr>
          <p:cNvSpPr txBox="1"/>
          <p:nvPr/>
        </p:nvSpPr>
        <p:spPr>
          <a:xfrm>
            <a:off x="134568" y="1602645"/>
            <a:ext cx="3379562" cy="830997"/>
          </a:xfrm>
          <a:prstGeom prst="rect">
            <a:avLst/>
          </a:prstGeom>
          <a:solidFill>
            <a:srgbClr val="002060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”Secuestro de datos”. Restringe el acceso y pide un rescate a cambio.</a:t>
            </a:r>
            <a:endParaRPr lang="es-ES_tradnl" altLang="es-CO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5" name="TextBox 18">
            <a:extLst>
              <a:ext uri="{FF2B5EF4-FFF2-40B4-BE49-F238E27FC236}">
                <a16:creationId xmlns:a16="http://schemas.microsoft.com/office/drawing/2014/main" id="{129B6815-711C-A240-9389-2667E28D676F}"/>
              </a:ext>
            </a:extLst>
          </p:cNvPr>
          <p:cNvSpPr txBox="1"/>
          <p:nvPr/>
        </p:nvSpPr>
        <p:spPr>
          <a:xfrm>
            <a:off x="134569" y="2512449"/>
            <a:ext cx="3379561" cy="369332"/>
          </a:xfrm>
          <a:prstGeom prst="rect">
            <a:avLst/>
          </a:prstGeom>
          <a:noFill/>
          <a:ln w="28575">
            <a:solidFill>
              <a:srgbClr val="003FCC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b="1" dirty="0">
                <a:solidFill>
                  <a:srgbClr val="003FCC"/>
                </a:solidFill>
                <a:latin typeface="Century Gothic" panose="020B0502020202020204" pitchFamily="34" charset="0"/>
              </a:rPr>
              <a:t>Uso criminal de los datos</a:t>
            </a:r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10D23A8A-CF58-2540-9741-FBAD90B85FC3}"/>
              </a:ext>
            </a:extLst>
          </p:cNvPr>
          <p:cNvSpPr txBox="1"/>
          <p:nvPr/>
        </p:nvSpPr>
        <p:spPr>
          <a:xfrm>
            <a:off x="134568" y="2836540"/>
            <a:ext cx="3379562" cy="830997"/>
          </a:xfrm>
          <a:prstGeom prst="rect">
            <a:avLst/>
          </a:prstGeom>
          <a:solidFill>
            <a:srgbClr val="003FCC"/>
          </a:solidFill>
          <a:ln w="38100">
            <a:solidFill>
              <a:srgbClr val="003F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Para uso principal o como conducta intermedia para otros propósitos</a:t>
            </a:r>
            <a:endParaRPr lang="es-ES_tradnl" altLang="es-CO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7" name="TextBox 18">
            <a:extLst>
              <a:ext uri="{FF2B5EF4-FFF2-40B4-BE49-F238E27FC236}">
                <a16:creationId xmlns:a16="http://schemas.microsoft.com/office/drawing/2014/main" id="{7B2B5FA4-90D3-EE4A-B094-B981652B125E}"/>
              </a:ext>
            </a:extLst>
          </p:cNvPr>
          <p:cNvSpPr txBox="1"/>
          <p:nvPr/>
        </p:nvSpPr>
        <p:spPr>
          <a:xfrm>
            <a:off x="128781" y="3730230"/>
            <a:ext cx="3379561" cy="369332"/>
          </a:xfrm>
          <a:prstGeom prst="rect">
            <a:avLst/>
          </a:prstGeom>
          <a:noFill/>
          <a:ln w="28575">
            <a:solidFill>
              <a:srgbClr val="0096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b="1" dirty="0">
                <a:solidFill>
                  <a:srgbClr val="009600"/>
                </a:solidFill>
                <a:latin typeface="Century Gothic" panose="020B0502020202020204" pitchFamily="34" charset="0"/>
              </a:rPr>
              <a:t>Fraude en los pagos</a:t>
            </a:r>
          </a:p>
        </p:txBody>
      </p:sp>
      <p:sp>
        <p:nvSpPr>
          <p:cNvPr id="88" name="CuadroTexto 87">
            <a:extLst>
              <a:ext uri="{FF2B5EF4-FFF2-40B4-BE49-F238E27FC236}">
                <a16:creationId xmlns:a16="http://schemas.microsoft.com/office/drawing/2014/main" id="{807308A6-7B10-C644-ACB2-BC24111AAF7D}"/>
              </a:ext>
            </a:extLst>
          </p:cNvPr>
          <p:cNvSpPr txBox="1"/>
          <p:nvPr/>
        </p:nvSpPr>
        <p:spPr>
          <a:xfrm>
            <a:off x="128780" y="4054321"/>
            <a:ext cx="3379562" cy="830997"/>
          </a:xfrm>
          <a:prstGeom prst="rect">
            <a:avLst/>
          </a:prstGeom>
          <a:solidFill>
            <a:srgbClr val="009600"/>
          </a:solidFill>
          <a:ln w="38100">
            <a:solidFill>
              <a:srgbClr val="009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En especial en cajeros informáticos, EMV y tarjetas </a:t>
            </a:r>
            <a:r>
              <a:rPr lang="es-ES_tradnl" altLang="es-CO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contactless</a:t>
            </a:r>
            <a:r>
              <a:rPr lang="es-ES_tradnl" altLang="es-CO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(NFC)</a:t>
            </a:r>
            <a:endParaRPr lang="es-ES_tradnl" altLang="es-CO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9" name="Freeform 75">
            <a:extLst>
              <a:ext uri="{FF2B5EF4-FFF2-40B4-BE49-F238E27FC236}">
                <a16:creationId xmlns:a16="http://schemas.microsoft.com/office/drawing/2014/main" id="{586819F4-4E46-614C-9696-253B7D4DD26E}"/>
              </a:ext>
            </a:extLst>
          </p:cNvPr>
          <p:cNvSpPr>
            <a:spLocks noEditPoints="1"/>
          </p:cNvSpPr>
          <p:nvPr/>
        </p:nvSpPr>
        <p:spPr bwMode="auto">
          <a:xfrm>
            <a:off x="7688298" y="1814869"/>
            <a:ext cx="394494" cy="371340"/>
          </a:xfrm>
          <a:custGeom>
            <a:avLst/>
            <a:gdLst>
              <a:gd name="T0" fmla="*/ 119 w 239"/>
              <a:gd name="T1" fmla="*/ 0 h 239"/>
              <a:gd name="T2" fmla="*/ 239 w 239"/>
              <a:gd name="T3" fmla="*/ 119 h 239"/>
              <a:gd name="T4" fmla="*/ 120 w 239"/>
              <a:gd name="T5" fmla="*/ 239 h 239"/>
              <a:gd name="T6" fmla="*/ 0 w 239"/>
              <a:gd name="T7" fmla="*/ 120 h 239"/>
              <a:gd name="T8" fmla="*/ 119 w 239"/>
              <a:gd name="T9" fmla="*/ 0 h 239"/>
              <a:gd name="T10" fmla="*/ 137 w 239"/>
              <a:gd name="T11" fmla="*/ 48 h 239"/>
              <a:gd name="T12" fmla="*/ 137 w 239"/>
              <a:gd name="T13" fmla="*/ 36 h 239"/>
              <a:gd name="T14" fmla="*/ 111 w 239"/>
              <a:gd name="T15" fmla="*/ 36 h 239"/>
              <a:gd name="T16" fmla="*/ 111 w 239"/>
              <a:gd name="T17" fmla="*/ 48 h 239"/>
              <a:gd name="T18" fmla="*/ 84 w 239"/>
              <a:gd name="T19" fmla="*/ 63 h 239"/>
              <a:gd name="T20" fmla="*/ 75 w 239"/>
              <a:gd name="T21" fmla="*/ 86 h 239"/>
              <a:gd name="T22" fmla="*/ 81 w 239"/>
              <a:gd name="T23" fmla="*/ 110 h 239"/>
              <a:gd name="T24" fmla="*/ 100 w 239"/>
              <a:gd name="T25" fmla="*/ 124 h 239"/>
              <a:gd name="T26" fmla="*/ 106 w 239"/>
              <a:gd name="T27" fmla="*/ 127 h 239"/>
              <a:gd name="T28" fmla="*/ 111 w 239"/>
              <a:gd name="T29" fmla="*/ 129 h 239"/>
              <a:gd name="T30" fmla="*/ 111 w 239"/>
              <a:gd name="T31" fmla="*/ 167 h 239"/>
              <a:gd name="T32" fmla="*/ 101 w 239"/>
              <a:gd name="T33" fmla="*/ 159 h 239"/>
              <a:gd name="T34" fmla="*/ 98 w 239"/>
              <a:gd name="T35" fmla="*/ 145 h 239"/>
              <a:gd name="T36" fmla="*/ 72 w 239"/>
              <a:gd name="T37" fmla="*/ 145 h 239"/>
              <a:gd name="T38" fmla="*/ 81 w 239"/>
              <a:gd name="T39" fmla="*/ 174 h 239"/>
              <a:gd name="T40" fmla="*/ 111 w 239"/>
              <a:gd name="T41" fmla="*/ 193 h 239"/>
              <a:gd name="T42" fmla="*/ 111 w 239"/>
              <a:gd name="T43" fmla="*/ 206 h 239"/>
              <a:gd name="T44" fmla="*/ 137 w 239"/>
              <a:gd name="T45" fmla="*/ 206 h 239"/>
              <a:gd name="T46" fmla="*/ 137 w 239"/>
              <a:gd name="T47" fmla="*/ 193 h 239"/>
              <a:gd name="T48" fmla="*/ 165 w 239"/>
              <a:gd name="T49" fmla="*/ 180 h 239"/>
              <a:gd name="T50" fmla="*/ 176 w 239"/>
              <a:gd name="T51" fmla="*/ 155 h 239"/>
              <a:gd name="T52" fmla="*/ 171 w 239"/>
              <a:gd name="T53" fmla="*/ 132 h 239"/>
              <a:gd name="T54" fmla="*/ 152 w 239"/>
              <a:gd name="T55" fmla="*/ 117 h 239"/>
              <a:gd name="T56" fmla="*/ 144 w 239"/>
              <a:gd name="T57" fmla="*/ 113 h 239"/>
              <a:gd name="T58" fmla="*/ 137 w 239"/>
              <a:gd name="T59" fmla="*/ 111 h 239"/>
              <a:gd name="T60" fmla="*/ 137 w 239"/>
              <a:gd name="T61" fmla="*/ 72 h 239"/>
              <a:gd name="T62" fmla="*/ 145 w 239"/>
              <a:gd name="T63" fmla="*/ 81 h 239"/>
              <a:gd name="T64" fmla="*/ 147 w 239"/>
              <a:gd name="T65" fmla="*/ 92 h 239"/>
              <a:gd name="T66" fmla="*/ 171 w 239"/>
              <a:gd name="T67" fmla="*/ 92 h 239"/>
              <a:gd name="T68" fmla="*/ 164 w 239"/>
              <a:gd name="T69" fmla="*/ 68 h 239"/>
              <a:gd name="T70" fmla="*/ 137 w 239"/>
              <a:gd name="T71" fmla="*/ 48 h 239"/>
              <a:gd name="T72" fmla="*/ 137 w 239"/>
              <a:gd name="T73" fmla="*/ 168 h 239"/>
              <a:gd name="T74" fmla="*/ 146 w 239"/>
              <a:gd name="T75" fmla="*/ 163 h 239"/>
              <a:gd name="T76" fmla="*/ 150 w 239"/>
              <a:gd name="T77" fmla="*/ 155 h 239"/>
              <a:gd name="T78" fmla="*/ 148 w 239"/>
              <a:gd name="T79" fmla="*/ 144 h 239"/>
              <a:gd name="T80" fmla="*/ 139 w 239"/>
              <a:gd name="T81" fmla="*/ 137 h 239"/>
              <a:gd name="T82" fmla="*/ 138 w 239"/>
              <a:gd name="T83" fmla="*/ 137 h 239"/>
              <a:gd name="T84" fmla="*/ 137 w 239"/>
              <a:gd name="T85" fmla="*/ 136 h 239"/>
              <a:gd name="T86" fmla="*/ 137 w 239"/>
              <a:gd name="T87" fmla="*/ 168 h 239"/>
              <a:gd name="T88" fmla="*/ 102 w 239"/>
              <a:gd name="T89" fmla="*/ 78 h 239"/>
              <a:gd name="T90" fmla="*/ 99 w 239"/>
              <a:gd name="T91" fmla="*/ 88 h 239"/>
              <a:gd name="T92" fmla="*/ 103 w 239"/>
              <a:gd name="T93" fmla="*/ 97 h 239"/>
              <a:gd name="T94" fmla="*/ 111 w 239"/>
              <a:gd name="T95" fmla="*/ 104 h 239"/>
              <a:gd name="T96" fmla="*/ 111 w 239"/>
              <a:gd name="T97" fmla="*/ 71 h 239"/>
              <a:gd name="T98" fmla="*/ 102 w 239"/>
              <a:gd name="T99" fmla="*/ 78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39" h="239">
                <a:moveTo>
                  <a:pt x="119" y="0"/>
                </a:moveTo>
                <a:cubicBezTo>
                  <a:pt x="185" y="0"/>
                  <a:pt x="239" y="53"/>
                  <a:pt x="239" y="119"/>
                </a:cubicBezTo>
                <a:cubicBezTo>
                  <a:pt x="239" y="185"/>
                  <a:pt x="186" y="239"/>
                  <a:pt x="120" y="239"/>
                </a:cubicBezTo>
                <a:cubicBezTo>
                  <a:pt x="54" y="239"/>
                  <a:pt x="0" y="186"/>
                  <a:pt x="0" y="120"/>
                </a:cubicBezTo>
                <a:cubicBezTo>
                  <a:pt x="0" y="54"/>
                  <a:pt x="53" y="0"/>
                  <a:pt x="119" y="0"/>
                </a:cubicBezTo>
                <a:close/>
                <a:moveTo>
                  <a:pt x="137" y="48"/>
                </a:moveTo>
                <a:cubicBezTo>
                  <a:pt x="137" y="36"/>
                  <a:pt x="137" y="36"/>
                  <a:pt x="137" y="36"/>
                </a:cubicBezTo>
                <a:cubicBezTo>
                  <a:pt x="111" y="36"/>
                  <a:pt x="111" y="36"/>
                  <a:pt x="111" y="36"/>
                </a:cubicBezTo>
                <a:cubicBezTo>
                  <a:pt x="111" y="48"/>
                  <a:pt x="111" y="48"/>
                  <a:pt x="111" y="48"/>
                </a:cubicBezTo>
                <a:cubicBezTo>
                  <a:pt x="99" y="51"/>
                  <a:pt x="90" y="56"/>
                  <a:pt x="84" y="63"/>
                </a:cubicBezTo>
                <a:cubicBezTo>
                  <a:pt x="78" y="71"/>
                  <a:pt x="75" y="78"/>
                  <a:pt x="75" y="86"/>
                </a:cubicBezTo>
                <a:cubicBezTo>
                  <a:pt x="74" y="95"/>
                  <a:pt x="76" y="103"/>
                  <a:pt x="81" y="110"/>
                </a:cubicBezTo>
                <a:cubicBezTo>
                  <a:pt x="85" y="116"/>
                  <a:pt x="92" y="121"/>
                  <a:pt x="100" y="124"/>
                </a:cubicBezTo>
                <a:cubicBezTo>
                  <a:pt x="102" y="125"/>
                  <a:pt x="104" y="126"/>
                  <a:pt x="106" y="127"/>
                </a:cubicBezTo>
                <a:cubicBezTo>
                  <a:pt x="108" y="127"/>
                  <a:pt x="109" y="128"/>
                  <a:pt x="111" y="129"/>
                </a:cubicBezTo>
                <a:cubicBezTo>
                  <a:pt x="111" y="167"/>
                  <a:pt x="111" y="167"/>
                  <a:pt x="111" y="167"/>
                </a:cubicBezTo>
                <a:cubicBezTo>
                  <a:pt x="107" y="166"/>
                  <a:pt x="104" y="163"/>
                  <a:pt x="101" y="159"/>
                </a:cubicBezTo>
                <a:cubicBezTo>
                  <a:pt x="99" y="156"/>
                  <a:pt x="98" y="151"/>
                  <a:pt x="98" y="145"/>
                </a:cubicBezTo>
                <a:cubicBezTo>
                  <a:pt x="72" y="145"/>
                  <a:pt x="72" y="145"/>
                  <a:pt x="72" y="145"/>
                </a:cubicBezTo>
                <a:cubicBezTo>
                  <a:pt x="72" y="154"/>
                  <a:pt x="75" y="164"/>
                  <a:pt x="81" y="174"/>
                </a:cubicBezTo>
                <a:cubicBezTo>
                  <a:pt x="87" y="184"/>
                  <a:pt x="97" y="190"/>
                  <a:pt x="111" y="193"/>
                </a:cubicBezTo>
                <a:cubicBezTo>
                  <a:pt x="111" y="206"/>
                  <a:pt x="111" y="206"/>
                  <a:pt x="111" y="206"/>
                </a:cubicBezTo>
                <a:cubicBezTo>
                  <a:pt x="137" y="206"/>
                  <a:pt x="137" y="206"/>
                  <a:pt x="137" y="206"/>
                </a:cubicBezTo>
                <a:cubicBezTo>
                  <a:pt x="137" y="193"/>
                  <a:pt x="137" y="193"/>
                  <a:pt x="137" y="193"/>
                </a:cubicBezTo>
                <a:cubicBezTo>
                  <a:pt x="149" y="191"/>
                  <a:pt x="158" y="187"/>
                  <a:pt x="165" y="180"/>
                </a:cubicBezTo>
                <a:cubicBezTo>
                  <a:pt x="171" y="173"/>
                  <a:pt x="175" y="165"/>
                  <a:pt x="176" y="155"/>
                </a:cubicBezTo>
                <a:cubicBezTo>
                  <a:pt x="177" y="146"/>
                  <a:pt x="175" y="139"/>
                  <a:pt x="171" y="132"/>
                </a:cubicBezTo>
                <a:cubicBezTo>
                  <a:pt x="166" y="125"/>
                  <a:pt x="160" y="120"/>
                  <a:pt x="152" y="117"/>
                </a:cubicBezTo>
                <a:cubicBezTo>
                  <a:pt x="149" y="115"/>
                  <a:pt x="147" y="114"/>
                  <a:pt x="144" y="113"/>
                </a:cubicBezTo>
                <a:cubicBezTo>
                  <a:pt x="142" y="112"/>
                  <a:pt x="139" y="112"/>
                  <a:pt x="137" y="111"/>
                </a:cubicBezTo>
                <a:cubicBezTo>
                  <a:pt x="137" y="72"/>
                  <a:pt x="137" y="72"/>
                  <a:pt x="137" y="72"/>
                </a:cubicBezTo>
                <a:cubicBezTo>
                  <a:pt x="140" y="74"/>
                  <a:pt x="143" y="77"/>
                  <a:pt x="145" y="81"/>
                </a:cubicBezTo>
                <a:cubicBezTo>
                  <a:pt x="146" y="84"/>
                  <a:pt x="147" y="88"/>
                  <a:pt x="147" y="92"/>
                </a:cubicBezTo>
                <a:cubicBezTo>
                  <a:pt x="171" y="92"/>
                  <a:pt x="171" y="92"/>
                  <a:pt x="171" y="92"/>
                </a:cubicBezTo>
                <a:cubicBezTo>
                  <a:pt x="171" y="86"/>
                  <a:pt x="169" y="78"/>
                  <a:pt x="164" y="68"/>
                </a:cubicBezTo>
                <a:cubicBezTo>
                  <a:pt x="159" y="58"/>
                  <a:pt x="150" y="51"/>
                  <a:pt x="137" y="48"/>
                </a:cubicBezTo>
                <a:close/>
                <a:moveTo>
                  <a:pt x="137" y="168"/>
                </a:moveTo>
                <a:cubicBezTo>
                  <a:pt x="141" y="167"/>
                  <a:pt x="144" y="165"/>
                  <a:pt x="146" y="163"/>
                </a:cubicBezTo>
                <a:cubicBezTo>
                  <a:pt x="148" y="161"/>
                  <a:pt x="149" y="158"/>
                  <a:pt x="150" y="155"/>
                </a:cubicBezTo>
                <a:cubicBezTo>
                  <a:pt x="150" y="151"/>
                  <a:pt x="150" y="147"/>
                  <a:pt x="148" y="144"/>
                </a:cubicBezTo>
                <a:cubicBezTo>
                  <a:pt x="146" y="141"/>
                  <a:pt x="143" y="139"/>
                  <a:pt x="139" y="137"/>
                </a:cubicBezTo>
                <a:cubicBezTo>
                  <a:pt x="139" y="137"/>
                  <a:pt x="138" y="137"/>
                  <a:pt x="138" y="137"/>
                </a:cubicBezTo>
                <a:cubicBezTo>
                  <a:pt x="138" y="136"/>
                  <a:pt x="137" y="136"/>
                  <a:pt x="137" y="136"/>
                </a:cubicBezTo>
                <a:lnTo>
                  <a:pt x="137" y="168"/>
                </a:lnTo>
                <a:close/>
                <a:moveTo>
                  <a:pt x="102" y="78"/>
                </a:moveTo>
                <a:cubicBezTo>
                  <a:pt x="100" y="81"/>
                  <a:pt x="99" y="84"/>
                  <a:pt x="99" y="88"/>
                </a:cubicBezTo>
                <a:cubicBezTo>
                  <a:pt x="99" y="92"/>
                  <a:pt x="100" y="95"/>
                  <a:pt x="103" y="97"/>
                </a:cubicBezTo>
                <a:cubicBezTo>
                  <a:pt x="105" y="100"/>
                  <a:pt x="108" y="102"/>
                  <a:pt x="111" y="104"/>
                </a:cubicBezTo>
                <a:cubicBezTo>
                  <a:pt x="111" y="71"/>
                  <a:pt x="111" y="71"/>
                  <a:pt x="111" y="71"/>
                </a:cubicBezTo>
                <a:cubicBezTo>
                  <a:pt x="107" y="73"/>
                  <a:pt x="104" y="76"/>
                  <a:pt x="102" y="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endParaRPr lang="en-AU" sz="3599"/>
          </a:p>
        </p:txBody>
      </p:sp>
      <p:sp>
        <p:nvSpPr>
          <p:cNvPr id="90" name="Freeform 76">
            <a:extLst>
              <a:ext uri="{FF2B5EF4-FFF2-40B4-BE49-F238E27FC236}">
                <a16:creationId xmlns:a16="http://schemas.microsoft.com/office/drawing/2014/main" id="{41214F45-D913-BE45-859F-B163B2A86AC9}"/>
              </a:ext>
            </a:extLst>
          </p:cNvPr>
          <p:cNvSpPr>
            <a:spLocks/>
          </p:cNvSpPr>
          <p:nvPr/>
        </p:nvSpPr>
        <p:spPr bwMode="auto">
          <a:xfrm>
            <a:off x="7601317" y="1716860"/>
            <a:ext cx="559906" cy="216761"/>
          </a:xfrm>
          <a:custGeom>
            <a:avLst/>
            <a:gdLst>
              <a:gd name="T0" fmla="*/ 54 w 525"/>
              <a:gd name="T1" fmla="*/ 248 h 248"/>
              <a:gd name="T2" fmla="*/ 0 w 525"/>
              <a:gd name="T3" fmla="*/ 241 h 248"/>
              <a:gd name="T4" fmla="*/ 265 w 525"/>
              <a:gd name="T5" fmla="*/ 0 h 248"/>
              <a:gd name="T6" fmla="*/ 483 w 525"/>
              <a:gd name="T7" fmla="*/ 114 h 248"/>
              <a:gd name="T8" fmla="*/ 514 w 525"/>
              <a:gd name="T9" fmla="*/ 93 h 248"/>
              <a:gd name="T10" fmla="*/ 525 w 525"/>
              <a:gd name="T11" fmla="*/ 99 h 248"/>
              <a:gd name="T12" fmla="*/ 525 w 525"/>
              <a:gd name="T13" fmla="*/ 214 h 248"/>
              <a:gd name="T14" fmla="*/ 511 w 525"/>
              <a:gd name="T15" fmla="*/ 224 h 248"/>
              <a:gd name="T16" fmla="*/ 403 w 525"/>
              <a:gd name="T17" fmla="*/ 184 h 248"/>
              <a:gd name="T18" fmla="*/ 401 w 525"/>
              <a:gd name="T19" fmla="*/ 172 h 248"/>
              <a:gd name="T20" fmla="*/ 438 w 525"/>
              <a:gd name="T21" fmla="*/ 145 h 248"/>
              <a:gd name="T22" fmla="*/ 265 w 525"/>
              <a:gd name="T23" fmla="*/ 55 h 248"/>
              <a:gd name="T24" fmla="*/ 54 w 525"/>
              <a:gd name="T25" fmla="*/ 248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5" h="248">
                <a:moveTo>
                  <a:pt x="54" y="248"/>
                </a:moveTo>
                <a:cubicBezTo>
                  <a:pt x="0" y="241"/>
                  <a:pt x="0" y="241"/>
                  <a:pt x="0" y="241"/>
                </a:cubicBezTo>
                <a:cubicBezTo>
                  <a:pt x="13" y="106"/>
                  <a:pt x="127" y="0"/>
                  <a:pt x="265" y="0"/>
                </a:cubicBezTo>
                <a:cubicBezTo>
                  <a:pt x="355" y="1"/>
                  <a:pt x="435" y="46"/>
                  <a:pt x="483" y="114"/>
                </a:cubicBezTo>
                <a:cubicBezTo>
                  <a:pt x="514" y="93"/>
                  <a:pt x="514" y="93"/>
                  <a:pt x="514" y="93"/>
                </a:cubicBezTo>
                <a:cubicBezTo>
                  <a:pt x="520" y="89"/>
                  <a:pt x="525" y="92"/>
                  <a:pt x="525" y="99"/>
                </a:cubicBezTo>
                <a:cubicBezTo>
                  <a:pt x="525" y="214"/>
                  <a:pt x="525" y="214"/>
                  <a:pt x="525" y="214"/>
                </a:cubicBezTo>
                <a:cubicBezTo>
                  <a:pt x="525" y="222"/>
                  <a:pt x="519" y="226"/>
                  <a:pt x="511" y="224"/>
                </a:cubicBezTo>
                <a:cubicBezTo>
                  <a:pt x="403" y="184"/>
                  <a:pt x="403" y="184"/>
                  <a:pt x="403" y="184"/>
                </a:cubicBezTo>
                <a:cubicBezTo>
                  <a:pt x="396" y="181"/>
                  <a:pt x="395" y="176"/>
                  <a:pt x="401" y="172"/>
                </a:cubicBezTo>
                <a:cubicBezTo>
                  <a:pt x="438" y="145"/>
                  <a:pt x="438" y="145"/>
                  <a:pt x="438" y="145"/>
                </a:cubicBezTo>
                <a:cubicBezTo>
                  <a:pt x="400" y="91"/>
                  <a:pt x="337" y="55"/>
                  <a:pt x="265" y="55"/>
                </a:cubicBezTo>
                <a:cubicBezTo>
                  <a:pt x="155" y="55"/>
                  <a:pt x="64" y="139"/>
                  <a:pt x="54" y="2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endParaRPr lang="en-AU" sz="3599"/>
          </a:p>
        </p:txBody>
      </p:sp>
      <p:sp>
        <p:nvSpPr>
          <p:cNvPr id="91" name="Freeform 77">
            <a:extLst>
              <a:ext uri="{FF2B5EF4-FFF2-40B4-BE49-F238E27FC236}">
                <a16:creationId xmlns:a16="http://schemas.microsoft.com/office/drawing/2014/main" id="{E53718C8-7E15-E74A-A2E5-B23EEA98DE9C}"/>
              </a:ext>
            </a:extLst>
          </p:cNvPr>
          <p:cNvSpPr>
            <a:spLocks/>
          </p:cNvSpPr>
          <p:nvPr/>
        </p:nvSpPr>
        <p:spPr bwMode="auto">
          <a:xfrm>
            <a:off x="7611760" y="2088318"/>
            <a:ext cx="557710" cy="216761"/>
          </a:xfrm>
          <a:custGeom>
            <a:avLst/>
            <a:gdLst>
              <a:gd name="T0" fmla="*/ 471 w 525"/>
              <a:gd name="T1" fmla="*/ 0 h 248"/>
              <a:gd name="T2" fmla="*/ 260 w 525"/>
              <a:gd name="T3" fmla="*/ 193 h 248"/>
              <a:gd name="T4" fmla="*/ 87 w 525"/>
              <a:gd name="T5" fmla="*/ 103 h 248"/>
              <a:gd name="T6" fmla="*/ 124 w 525"/>
              <a:gd name="T7" fmla="*/ 76 h 248"/>
              <a:gd name="T8" fmla="*/ 122 w 525"/>
              <a:gd name="T9" fmla="*/ 64 h 248"/>
              <a:gd name="T10" fmla="*/ 14 w 525"/>
              <a:gd name="T11" fmla="*/ 24 h 248"/>
              <a:gd name="T12" fmla="*/ 0 w 525"/>
              <a:gd name="T13" fmla="*/ 34 h 248"/>
              <a:gd name="T14" fmla="*/ 0 w 525"/>
              <a:gd name="T15" fmla="*/ 148 h 248"/>
              <a:gd name="T16" fmla="*/ 11 w 525"/>
              <a:gd name="T17" fmla="*/ 155 h 248"/>
              <a:gd name="T18" fmla="*/ 42 w 525"/>
              <a:gd name="T19" fmla="*/ 134 h 248"/>
              <a:gd name="T20" fmla="*/ 260 w 525"/>
              <a:gd name="T21" fmla="*/ 248 h 248"/>
              <a:gd name="T22" fmla="*/ 525 w 525"/>
              <a:gd name="T23" fmla="*/ 7 h 248"/>
              <a:gd name="T24" fmla="*/ 471 w 525"/>
              <a:gd name="T25" fmla="*/ 0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5" h="248">
                <a:moveTo>
                  <a:pt x="471" y="0"/>
                </a:moveTo>
                <a:cubicBezTo>
                  <a:pt x="462" y="108"/>
                  <a:pt x="371" y="193"/>
                  <a:pt x="260" y="193"/>
                </a:cubicBezTo>
                <a:cubicBezTo>
                  <a:pt x="188" y="193"/>
                  <a:pt x="125" y="157"/>
                  <a:pt x="87" y="103"/>
                </a:cubicBezTo>
                <a:cubicBezTo>
                  <a:pt x="124" y="76"/>
                  <a:pt x="124" y="76"/>
                  <a:pt x="124" y="76"/>
                </a:cubicBezTo>
                <a:cubicBezTo>
                  <a:pt x="130" y="72"/>
                  <a:pt x="129" y="67"/>
                  <a:pt x="122" y="64"/>
                </a:cubicBezTo>
                <a:cubicBezTo>
                  <a:pt x="14" y="24"/>
                  <a:pt x="14" y="24"/>
                  <a:pt x="14" y="24"/>
                </a:cubicBezTo>
                <a:cubicBezTo>
                  <a:pt x="6" y="22"/>
                  <a:pt x="0" y="26"/>
                  <a:pt x="0" y="34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156"/>
                  <a:pt x="5" y="159"/>
                  <a:pt x="11" y="155"/>
                </a:cubicBezTo>
                <a:cubicBezTo>
                  <a:pt x="42" y="134"/>
                  <a:pt x="42" y="134"/>
                  <a:pt x="42" y="134"/>
                </a:cubicBezTo>
                <a:cubicBezTo>
                  <a:pt x="90" y="202"/>
                  <a:pt x="170" y="247"/>
                  <a:pt x="260" y="248"/>
                </a:cubicBezTo>
                <a:cubicBezTo>
                  <a:pt x="398" y="248"/>
                  <a:pt x="512" y="142"/>
                  <a:pt x="525" y="7"/>
                </a:cubicBezTo>
                <a:lnTo>
                  <a:pt x="47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endParaRPr lang="en-AU" sz="3599"/>
          </a:p>
        </p:txBody>
      </p:sp>
      <p:sp>
        <p:nvSpPr>
          <p:cNvPr id="93" name="Freeform 341">
            <a:extLst>
              <a:ext uri="{FF2B5EF4-FFF2-40B4-BE49-F238E27FC236}">
                <a16:creationId xmlns:a16="http://schemas.microsoft.com/office/drawing/2014/main" id="{7FC5595E-A7E7-4F49-985B-A2E5CC05B526}"/>
              </a:ext>
            </a:extLst>
          </p:cNvPr>
          <p:cNvSpPr>
            <a:spLocks/>
          </p:cNvSpPr>
          <p:nvPr/>
        </p:nvSpPr>
        <p:spPr bwMode="auto">
          <a:xfrm>
            <a:off x="6594628" y="1692813"/>
            <a:ext cx="433388" cy="674978"/>
          </a:xfrm>
          <a:custGeom>
            <a:avLst/>
            <a:gdLst>
              <a:gd name="T0" fmla="*/ 59 w 144"/>
              <a:gd name="T1" fmla="*/ 105 h 143"/>
              <a:gd name="T2" fmla="*/ 51 w 144"/>
              <a:gd name="T3" fmla="*/ 102 h 143"/>
              <a:gd name="T4" fmla="*/ 51 w 144"/>
              <a:gd name="T5" fmla="*/ 96 h 143"/>
              <a:gd name="T6" fmla="*/ 121 w 144"/>
              <a:gd name="T7" fmla="*/ 93 h 143"/>
              <a:gd name="T8" fmla="*/ 124 w 144"/>
              <a:gd name="T9" fmla="*/ 93 h 143"/>
              <a:gd name="T10" fmla="*/ 141 w 144"/>
              <a:gd name="T11" fmla="*/ 81 h 143"/>
              <a:gd name="T12" fmla="*/ 141 w 144"/>
              <a:gd name="T13" fmla="*/ 65 h 143"/>
              <a:gd name="T14" fmla="*/ 121 w 144"/>
              <a:gd name="T15" fmla="*/ 55 h 143"/>
              <a:gd name="T16" fmla="*/ 122 w 144"/>
              <a:gd name="T17" fmla="*/ 67 h 143"/>
              <a:gd name="T18" fmla="*/ 130 w 144"/>
              <a:gd name="T19" fmla="*/ 70 h 143"/>
              <a:gd name="T20" fmla="*/ 130 w 144"/>
              <a:gd name="T21" fmla="*/ 76 h 143"/>
              <a:gd name="T22" fmla="*/ 59 w 144"/>
              <a:gd name="T23" fmla="*/ 81 h 143"/>
              <a:gd name="T24" fmla="*/ 46 w 144"/>
              <a:gd name="T25" fmla="*/ 84 h 143"/>
              <a:gd name="T26" fmla="*/ 26 w 144"/>
              <a:gd name="T27" fmla="*/ 83 h 143"/>
              <a:gd name="T28" fmla="*/ 31 w 144"/>
              <a:gd name="T29" fmla="*/ 46 h 143"/>
              <a:gd name="T30" fmla="*/ 42 w 144"/>
              <a:gd name="T31" fmla="*/ 48 h 143"/>
              <a:gd name="T32" fmla="*/ 71 w 144"/>
              <a:gd name="T33" fmla="*/ 12 h 143"/>
              <a:gd name="T34" fmla="*/ 100 w 144"/>
              <a:gd name="T35" fmla="*/ 41 h 143"/>
              <a:gd name="T36" fmla="*/ 114 w 144"/>
              <a:gd name="T37" fmla="*/ 37 h 143"/>
              <a:gd name="T38" fmla="*/ 132 w 144"/>
              <a:gd name="T39" fmla="*/ 45 h 143"/>
              <a:gd name="T40" fmla="*/ 144 w 144"/>
              <a:gd name="T41" fmla="*/ 42 h 143"/>
              <a:gd name="T42" fmla="*/ 108 w 144"/>
              <a:gd name="T43" fmla="*/ 26 h 143"/>
              <a:gd name="T44" fmla="*/ 31 w 144"/>
              <a:gd name="T45" fmla="*/ 34 h 143"/>
              <a:gd name="T46" fmla="*/ 22 w 144"/>
              <a:gd name="T47" fmla="*/ 95 h 143"/>
              <a:gd name="T48" fmla="*/ 39 w 144"/>
              <a:gd name="T49" fmla="*/ 96 h 143"/>
              <a:gd name="T50" fmla="*/ 40 w 144"/>
              <a:gd name="T51" fmla="*/ 107 h 143"/>
              <a:gd name="T52" fmla="*/ 121 w 144"/>
              <a:gd name="T53" fmla="*/ 117 h 143"/>
              <a:gd name="T54" fmla="*/ 131 w 144"/>
              <a:gd name="T55" fmla="*/ 125 h 143"/>
              <a:gd name="T56" fmla="*/ 122 w 144"/>
              <a:gd name="T57" fmla="*/ 131 h 143"/>
              <a:gd name="T58" fmla="*/ 116 w 144"/>
              <a:gd name="T59" fmla="*/ 137 h 143"/>
              <a:gd name="T60" fmla="*/ 121 w 144"/>
              <a:gd name="T61" fmla="*/ 143 h 143"/>
              <a:gd name="T62" fmla="*/ 141 w 144"/>
              <a:gd name="T63" fmla="*/ 133 h 143"/>
              <a:gd name="T64" fmla="*/ 141 w 144"/>
              <a:gd name="T65" fmla="*/ 117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4" h="143">
                <a:moveTo>
                  <a:pt x="123" y="105"/>
                </a:moveTo>
                <a:cubicBezTo>
                  <a:pt x="59" y="105"/>
                  <a:pt x="59" y="105"/>
                  <a:pt x="59" y="105"/>
                </a:cubicBezTo>
                <a:cubicBezTo>
                  <a:pt x="58" y="105"/>
                  <a:pt x="58" y="105"/>
                  <a:pt x="58" y="105"/>
                </a:cubicBezTo>
                <a:cubicBezTo>
                  <a:pt x="54" y="105"/>
                  <a:pt x="52" y="104"/>
                  <a:pt x="51" y="102"/>
                </a:cubicBezTo>
                <a:cubicBezTo>
                  <a:pt x="51" y="101"/>
                  <a:pt x="50" y="100"/>
                  <a:pt x="50" y="99"/>
                </a:cubicBezTo>
                <a:cubicBezTo>
                  <a:pt x="50" y="98"/>
                  <a:pt x="51" y="97"/>
                  <a:pt x="51" y="96"/>
                </a:cubicBezTo>
                <a:cubicBezTo>
                  <a:pt x="52" y="94"/>
                  <a:pt x="55" y="93"/>
                  <a:pt x="58" y="93"/>
                </a:cubicBezTo>
                <a:cubicBezTo>
                  <a:pt x="121" y="93"/>
                  <a:pt x="121" y="93"/>
                  <a:pt x="121" y="93"/>
                </a:cubicBezTo>
                <a:cubicBezTo>
                  <a:pt x="123" y="93"/>
                  <a:pt x="123" y="93"/>
                  <a:pt x="123" y="93"/>
                </a:cubicBezTo>
                <a:cubicBezTo>
                  <a:pt x="124" y="93"/>
                  <a:pt x="124" y="93"/>
                  <a:pt x="124" y="93"/>
                </a:cubicBezTo>
                <a:cubicBezTo>
                  <a:pt x="124" y="92"/>
                  <a:pt x="124" y="92"/>
                  <a:pt x="124" y="92"/>
                </a:cubicBezTo>
                <a:cubicBezTo>
                  <a:pt x="132" y="92"/>
                  <a:pt x="138" y="87"/>
                  <a:pt x="141" y="81"/>
                </a:cubicBezTo>
                <a:cubicBezTo>
                  <a:pt x="142" y="79"/>
                  <a:pt x="143" y="76"/>
                  <a:pt x="143" y="73"/>
                </a:cubicBezTo>
                <a:cubicBezTo>
                  <a:pt x="143" y="70"/>
                  <a:pt x="142" y="67"/>
                  <a:pt x="141" y="65"/>
                </a:cubicBezTo>
                <a:cubicBezTo>
                  <a:pt x="137" y="58"/>
                  <a:pt x="131" y="55"/>
                  <a:pt x="122" y="55"/>
                </a:cubicBezTo>
                <a:cubicBezTo>
                  <a:pt x="121" y="55"/>
                  <a:pt x="121" y="55"/>
                  <a:pt x="121" y="55"/>
                </a:cubicBezTo>
                <a:cubicBezTo>
                  <a:pt x="118" y="55"/>
                  <a:pt x="116" y="57"/>
                  <a:pt x="116" y="61"/>
                </a:cubicBezTo>
                <a:cubicBezTo>
                  <a:pt x="116" y="64"/>
                  <a:pt x="118" y="67"/>
                  <a:pt x="122" y="67"/>
                </a:cubicBezTo>
                <a:cubicBezTo>
                  <a:pt x="122" y="67"/>
                  <a:pt x="122" y="67"/>
                  <a:pt x="122" y="67"/>
                </a:cubicBezTo>
                <a:cubicBezTo>
                  <a:pt x="126" y="67"/>
                  <a:pt x="129" y="68"/>
                  <a:pt x="130" y="70"/>
                </a:cubicBezTo>
                <a:cubicBezTo>
                  <a:pt x="130" y="71"/>
                  <a:pt x="131" y="72"/>
                  <a:pt x="131" y="73"/>
                </a:cubicBezTo>
                <a:cubicBezTo>
                  <a:pt x="131" y="74"/>
                  <a:pt x="130" y="75"/>
                  <a:pt x="130" y="76"/>
                </a:cubicBezTo>
                <a:cubicBezTo>
                  <a:pt x="129" y="79"/>
                  <a:pt x="126" y="81"/>
                  <a:pt x="122" y="81"/>
                </a:cubicBezTo>
                <a:cubicBezTo>
                  <a:pt x="59" y="81"/>
                  <a:pt x="59" y="81"/>
                  <a:pt x="59" y="81"/>
                </a:cubicBezTo>
                <a:cubicBezTo>
                  <a:pt x="58" y="81"/>
                  <a:pt x="58" y="81"/>
                  <a:pt x="58" y="81"/>
                </a:cubicBezTo>
                <a:cubicBezTo>
                  <a:pt x="54" y="81"/>
                  <a:pt x="50" y="82"/>
                  <a:pt x="46" y="84"/>
                </a:cubicBezTo>
                <a:cubicBezTo>
                  <a:pt x="31" y="84"/>
                  <a:pt x="31" y="84"/>
                  <a:pt x="31" y="84"/>
                </a:cubicBezTo>
                <a:cubicBezTo>
                  <a:pt x="29" y="84"/>
                  <a:pt x="27" y="84"/>
                  <a:pt x="26" y="83"/>
                </a:cubicBezTo>
                <a:cubicBezTo>
                  <a:pt x="18" y="81"/>
                  <a:pt x="12" y="73"/>
                  <a:pt x="12" y="65"/>
                </a:cubicBezTo>
                <a:cubicBezTo>
                  <a:pt x="12" y="54"/>
                  <a:pt x="21" y="46"/>
                  <a:pt x="31" y="46"/>
                </a:cubicBezTo>
                <a:cubicBezTo>
                  <a:pt x="32" y="46"/>
                  <a:pt x="34" y="46"/>
                  <a:pt x="35" y="46"/>
                </a:cubicBezTo>
                <a:cubicBezTo>
                  <a:pt x="42" y="48"/>
                  <a:pt x="42" y="48"/>
                  <a:pt x="42" y="48"/>
                </a:cubicBezTo>
                <a:cubicBezTo>
                  <a:pt x="42" y="40"/>
                  <a:pt x="42" y="40"/>
                  <a:pt x="42" y="40"/>
                </a:cubicBezTo>
                <a:cubicBezTo>
                  <a:pt x="43" y="25"/>
                  <a:pt x="55" y="12"/>
                  <a:pt x="71" y="12"/>
                </a:cubicBezTo>
                <a:cubicBezTo>
                  <a:pt x="84" y="12"/>
                  <a:pt x="95" y="21"/>
                  <a:pt x="98" y="34"/>
                </a:cubicBezTo>
                <a:cubicBezTo>
                  <a:pt x="100" y="41"/>
                  <a:pt x="100" y="41"/>
                  <a:pt x="100" y="41"/>
                </a:cubicBezTo>
                <a:cubicBezTo>
                  <a:pt x="106" y="39"/>
                  <a:pt x="106" y="39"/>
                  <a:pt x="106" y="39"/>
                </a:cubicBezTo>
                <a:cubicBezTo>
                  <a:pt x="109" y="38"/>
                  <a:pt x="112" y="37"/>
                  <a:pt x="114" y="37"/>
                </a:cubicBezTo>
                <a:cubicBezTo>
                  <a:pt x="121" y="37"/>
                  <a:pt x="127" y="40"/>
                  <a:pt x="132" y="45"/>
                </a:cubicBezTo>
                <a:cubicBezTo>
                  <a:pt x="132" y="45"/>
                  <a:pt x="132" y="45"/>
                  <a:pt x="132" y="45"/>
                </a:cubicBezTo>
                <a:cubicBezTo>
                  <a:pt x="133" y="47"/>
                  <a:pt x="135" y="48"/>
                  <a:pt x="137" y="48"/>
                </a:cubicBezTo>
                <a:cubicBezTo>
                  <a:pt x="141" y="48"/>
                  <a:pt x="144" y="45"/>
                  <a:pt x="144" y="42"/>
                </a:cubicBezTo>
                <a:cubicBezTo>
                  <a:pt x="144" y="39"/>
                  <a:pt x="138" y="25"/>
                  <a:pt x="114" y="25"/>
                </a:cubicBezTo>
                <a:cubicBezTo>
                  <a:pt x="112" y="25"/>
                  <a:pt x="110" y="25"/>
                  <a:pt x="108" y="26"/>
                </a:cubicBezTo>
                <a:cubicBezTo>
                  <a:pt x="102" y="10"/>
                  <a:pt x="88" y="0"/>
                  <a:pt x="71" y="0"/>
                </a:cubicBezTo>
                <a:cubicBezTo>
                  <a:pt x="51" y="0"/>
                  <a:pt x="34" y="15"/>
                  <a:pt x="31" y="34"/>
                </a:cubicBezTo>
                <a:cubicBezTo>
                  <a:pt x="14" y="34"/>
                  <a:pt x="0" y="48"/>
                  <a:pt x="0" y="65"/>
                </a:cubicBezTo>
                <a:cubicBezTo>
                  <a:pt x="0" y="79"/>
                  <a:pt x="9" y="91"/>
                  <a:pt x="22" y="95"/>
                </a:cubicBezTo>
                <a:cubicBezTo>
                  <a:pt x="25" y="96"/>
                  <a:pt x="28" y="96"/>
                  <a:pt x="31" y="96"/>
                </a:cubicBezTo>
                <a:cubicBezTo>
                  <a:pt x="39" y="96"/>
                  <a:pt x="39" y="96"/>
                  <a:pt x="39" y="96"/>
                </a:cubicBezTo>
                <a:cubicBezTo>
                  <a:pt x="39" y="97"/>
                  <a:pt x="38" y="98"/>
                  <a:pt x="38" y="99"/>
                </a:cubicBezTo>
                <a:cubicBezTo>
                  <a:pt x="38" y="102"/>
                  <a:pt x="39" y="104"/>
                  <a:pt x="40" y="107"/>
                </a:cubicBezTo>
                <a:cubicBezTo>
                  <a:pt x="43" y="113"/>
                  <a:pt x="48" y="116"/>
                  <a:pt x="56" y="117"/>
                </a:cubicBezTo>
                <a:cubicBezTo>
                  <a:pt x="121" y="117"/>
                  <a:pt x="121" y="117"/>
                  <a:pt x="121" y="117"/>
                </a:cubicBezTo>
                <a:cubicBezTo>
                  <a:pt x="126" y="117"/>
                  <a:pt x="129" y="119"/>
                  <a:pt x="130" y="122"/>
                </a:cubicBezTo>
                <a:cubicBezTo>
                  <a:pt x="130" y="123"/>
                  <a:pt x="131" y="124"/>
                  <a:pt x="131" y="125"/>
                </a:cubicBezTo>
                <a:cubicBezTo>
                  <a:pt x="131" y="126"/>
                  <a:pt x="130" y="127"/>
                  <a:pt x="130" y="128"/>
                </a:cubicBezTo>
                <a:cubicBezTo>
                  <a:pt x="129" y="130"/>
                  <a:pt x="126" y="131"/>
                  <a:pt x="122" y="131"/>
                </a:cubicBezTo>
                <a:cubicBezTo>
                  <a:pt x="122" y="131"/>
                  <a:pt x="122" y="131"/>
                  <a:pt x="122" y="131"/>
                </a:cubicBezTo>
                <a:cubicBezTo>
                  <a:pt x="118" y="131"/>
                  <a:pt x="116" y="134"/>
                  <a:pt x="116" y="137"/>
                </a:cubicBezTo>
                <a:cubicBezTo>
                  <a:pt x="116" y="139"/>
                  <a:pt x="116" y="140"/>
                  <a:pt x="117" y="142"/>
                </a:cubicBezTo>
                <a:cubicBezTo>
                  <a:pt x="118" y="143"/>
                  <a:pt x="120" y="143"/>
                  <a:pt x="121" y="143"/>
                </a:cubicBezTo>
                <a:cubicBezTo>
                  <a:pt x="122" y="143"/>
                  <a:pt x="122" y="143"/>
                  <a:pt x="122" y="143"/>
                </a:cubicBezTo>
                <a:cubicBezTo>
                  <a:pt x="131" y="143"/>
                  <a:pt x="137" y="140"/>
                  <a:pt x="141" y="133"/>
                </a:cubicBezTo>
                <a:cubicBezTo>
                  <a:pt x="142" y="131"/>
                  <a:pt x="143" y="128"/>
                  <a:pt x="143" y="125"/>
                </a:cubicBezTo>
                <a:cubicBezTo>
                  <a:pt x="143" y="122"/>
                  <a:pt x="142" y="119"/>
                  <a:pt x="141" y="117"/>
                </a:cubicBezTo>
                <a:cubicBezTo>
                  <a:pt x="138" y="110"/>
                  <a:pt x="131" y="106"/>
                  <a:pt x="123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endParaRPr lang="en-AU" sz="3599"/>
          </a:p>
        </p:txBody>
      </p:sp>
      <p:sp>
        <p:nvSpPr>
          <p:cNvPr id="94" name="Freeform 141">
            <a:extLst>
              <a:ext uri="{FF2B5EF4-FFF2-40B4-BE49-F238E27FC236}">
                <a16:creationId xmlns:a16="http://schemas.microsoft.com/office/drawing/2014/main" id="{D1118CF4-84DF-274F-9CBE-D0288513E3D4}"/>
              </a:ext>
            </a:extLst>
          </p:cNvPr>
          <p:cNvSpPr>
            <a:spLocks/>
          </p:cNvSpPr>
          <p:nvPr/>
        </p:nvSpPr>
        <p:spPr bwMode="auto">
          <a:xfrm>
            <a:off x="7664417" y="2969301"/>
            <a:ext cx="453100" cy="512022"/>
          </a:xfrm>
          <a:custGeom>
            <a:avLst/>
            <a:gdLst>
              <a:gd name="T0" fmla="*/ 40 w 45"/>
              <a:gd name="T1" fmla="*/ 34 h 42"/>
              <a:gd name="T2" fmla="*/ 33 w 45"/>
              <a:gd name="T3" fmla="*/ 31 h 42"/>
              <a:gd name="T4" fmla="*/ 30 w 45"/>
              <a:gd name="T5" fmla="*/ 34 h 42"/>
              <a:gd name="T6" fmla="*/ 31 w 45"/>
              <a:gd name="T7" fmla="*/ 41 h 42"/>
              <a:gd name="T8" fmla="*/ 31 w 45"/>
              <a:gd name="T9" fmla="*/ 41 h 42"/>
              <a:gd name="T10" fmla="*/ 30 w 45"/>
              <a:gd name="T11" fmla="*/ 41 h 42"/>
              <a:gd name="T12" fmla="*/ 22 w 45"/>
              <a:gd name="T13" fmla="*/ 42 h 42"/>
              <a:gd name="T14" fmla="*/ 18 w 45"/>
              <a:gd name="T15" fmla="*/ 39 h 42"/>
              <a:gd name="T16" fmla="*/ 21 w 45"/>
              <a:gd name="T17" fmla="*/ 32 h 42"/>
              <a:gd name="T18" fmla="*/ 16 w 45"/>
              <a:gd name="T19" fmla="*/ 27 h 42"/>
              <a:gd name="T20" fmla="*/ 10 w 45"/>
              <a:gd name="T21" fmla="*/ 32 h 42"/>
              <a:gd name="T22" fmla="*/ 13 w 45"/>
              <a:gd name="T23" fmla="*/ 38 h 42"/>
              <a:gd name="T24" fmla="*/ 12 w 45"/>
              <a:gd name="T25" fmla="*/ 41 h 42"/>
              <a:gd name="T26" fmla="*/ 9 w 45"/>
              <a:gd name="T27" fmla="*/ 42 h 42"/>
              <a:gd name="T28" fmla="*/ 2 w 45"/>
              <a:gd name="T29" fmla="*/ 41 h 42"/>
              <a:gd name="T30" fmla="*/ 1 w 45"/>
              <a:gd name="T31" fmla="*/ 41 h 42"/>
              <a:gd name="T32" fmla="*/ 0 w 45"/>
              <a:gd name="T33" fmla="*/ 41 h 42"/>
              <a:gd name="T34" fmla="*/ 0 w 45"/>
              <a:gd name="T35" fmla="*/ 41 h 42"/>
              <a:gd name="T36" fmla="*/ 0 w 45"/>
              <a:gd name="T37" fmla="*/ 13 h 42"/>
              <a:gd name="T38" fmla="*/ 2 w 45"/>
              <a:gd name="T39" fmla="*/ 14 h 42"/>
              <a:gd name="T40" fmla="*/ 9 w 45"/>
              <a:gd name="T41" fmla="*/ 14 h 42"/>
              <a:gd name="T42" fmla="*/ 12 w 45"/>
              <a:gd name="T43" fmla="*/ 13 h 42"/>
              <a:gd name="T44" fmla="*/ 13 w 45"/>
              <a:gd name="T45" fmla="*/ 11 h 42"/>
              <a:gd name="T46" fmla="*/ 10 w 45"/>
              <a:gd name="T47" fmla="*/ 4 h 42"/>
              <a:gd name="T48" fmla="*/ 16 w 45"/>
              <a:gd name="T49" fmla="*/ 0 h 42"/>
              <a:gd name="T50" fmla="*/ 21 w 45"/>
              <a:gd name="T51" fmla="*/ 4 h 42"/>
              <a:gd name="T52" fmla="*/ 18 w 45"/>
              <a:gd name="T53" fmla="*/ 11 h 42"/>
              <a:gd name="T54" fmla="*/ 22 w 45"/>
              <a:gd name="T55" fmla="*/ 14 h 42"/>
              <a:gd name="T56" fmla="*/ 31 w 45"/>
              <a:gd name="T57" fmla="*/ 13 h 42"/>
              <a:gd name="T58" fmla="*/ 31 w 45"/>
              <a:gd name="T59" fmla="*/ 13 h 42"/>
              <a:gd name="T60" fmla="*/ 31 w 45"/>
              <a:gd name="T61" fmla="*/ 15 h 42"/>
              <a:gd name="T62" fmla="*/ 30 w 45"/>
              <a:gd name="T63" fmla="*/ 22 h 42"/>
              <a:gd name="T64" fmla="*/ 31 w 45"/>
              <a:gd name="T65" fmla="*/ 25 h 42"/>
              <a:gd name="T66" fmla="*/ 33 w 45"/>
              <a:gd name="T67" fmla="*/ 26 h 42"/>
              <a:gd name="T68" fmla="*/ 40 w 45"/>
              <a:gd name="T69" fmla="*/ 24 h 42"/>
              <a:gd name="T70" fmla="*/ 45 w 45"/>
              <a:gd name="T71" fmla="*/ 29 h 42"/>
              <a:gd name="T72" fmla="*/ 40 w 45"/>
              <a:gd name="T73" fmla="*/ 34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5" h="42">
                <a:moveTo>
                  <a:pt x="40" y="34"/>
                </a:moveTo>
                <a:cubicBezTo>
                  <a:pt x="37" y="34"/>
                  <a:pt x="36" y="31"/>
                  <a:pt x="33" y="31"/>
                </a:cubicBezTo>
                <a:cubicBezTo>
                  <a:pt x="31" y="31"/>
                  <a:pt x="30" y="32"/>
                  <a:pt x="30" y="34"/>
                </a:cubicBezTo>
                <a:cubicBezTo>
                  <a:pt x="30" y="36"/>
                  <a:pt x="31" y="39"/>
                  <a:pt x="31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41"/>
                  <a:pt x="31" y="41"/>
                  <a:pt x="30" y="41"/>
                </a:cubicBezTo>
                <a:cubicBezTo>
                  <a:pt x="27" y="41"/>
                  <a:pt x="25" y="42"/>
                  <a:pt x="22" y="42"/>
                </a:cubicBezTo>
                <a:cubicBezTo>
                  <a:pt x="20" y="42"/>
                  <a:pt x="18" y="41"/>
                  <a:pt x="18" y="39"/>
                </a:cubicBezTo>
                <a:cubicBezTo>
                  <a:pt x="18" y="36"/>
                  <a:pt x="21" y="35"/>
                  <a:pt x="21" y="32"/>
                </a:cubicBezTo>
                <a:cubicBezTo>
                  <a:pt x="21" y="29"/>
                  <a:pt x="19" y="27"/>
                  <a:pt x="16" y="27"/>
                </a:cubicBezTo>
                <a:cubicBezTo>
                  <a:pt x="13" y="27"/>
                  <a:pt x="10" y="29"/>
                  <a:pt x="10" y="32"/>
                </a:cubicBezTo>
                <a:cubicBezTo>
                  <a:pt x="10" y="35"/>
                  <a:pt x="13" y="37"/>
                  <a:pt x="13" y="38"/>
                </a:cubicBezTo>
                <a:cubicBezTo>
                  <a:pt x="13" y="39"/>
                  <a:pt x="13" y="40"/>
                  <a:pt x="12" y="41"/>
                </a:cubicBezTo>
                <a:cubicBezTo>
                  <a:pt x="11" y="42"/>
                  <a:pt x="10" y="42"/>
                  <a:pt x="9" y="42"/>
                </a:cubicBezTo>
                <a:cubicBezTo>
                  <a:pt x="7" y="42"/>
                  <a:pt x="4" y="41"/>
                  <a:pt x="2" y="41"/>
                </a:cubicBezTo>
                <a:cubicBezTo>
                  <a:pt x="2" y="41"/>
                  <a:pt x="1" y="41"/>
                  <a:pt x="1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2" y="14"/>
                  <a:pt x="2" y="14"/>
                </a:cubicBezTo>
                <a:cubicBezTo>
                  <a:pt x="4" y="14"/>
                  <a:pt x="7" y="14"/>
                  <a:pt x="9" y="14"/>
                </a:cubicBezTo>
                <a:cubicBezTo>
                  <a:pt x="10" y="14"/>
                  <a:pt x="11" y="14"/>
                  <a:pt x="12" y="13"/>
                </a:cubicBezTo>
                <a:cubicBezTo>
                  <a:pt x="13" y="13"/>
                  <a:pt x="13" y="12"/>
                  <a:pt x="13" y="11"/>
                </a:cubicBezTo>
                <a:cubicBezTo>
                  <a:pt x="13" y="9"/>
                  <a:pt x="10" y="8"/>
                  <a:pt x="10" y="4"/>
                </a:cubicBezTo>
                <a:cubicBezTo>
                  <a:pt x="10" y="1"/>
                  <a:pt x="13" y="0"/>
                  <a:pt x="16" y="0"/>
                </a:cubicBezTo>
                <a:cubicBezTo>
                  <a:pt x="19" y="0"/>
                  <a:pt x="21" y="1"/>
                  <a:pt x="21" y="4"/>
                </a:cubicBezTo>
                <a:cubicBezTo>
                  <a:pt x="21" y="7"/>
                  <a:pt x="18" y="8"/>
                  <a:pt x="18" y="11"/>
                </a:cubicBezTo>
                <a:cubicBezTo>
                  <a:pt x="18" y="13"/>
                  <a:pt x="20" y="14"/>
                  <a:pt x="22" y="14"/>
                </a:cubicBezTo>
                <a:cubicBezTo>
                  <a:pt x="25" y="14"/>
                  <a:pt x="28" y="13"/>
                  <a:pt x="31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1" y="15"/>
                  <a:pt x="31" y="15"/>
                </a:cubicBezTo>
                <a:cubicBezTo>
                  <a:pt x="30" y="17"/>
                  <a:pt x="30" y="20"/>
                  <a:pt x="30" y="22"/>
                </a:cubicBezTo>
                <a:cubicBezTo>
                  <a:pt x="30" y="23"/>
                  <a:pt x="30" y="24"/>
                  <a:pt x="31" y="25"/>
                </a:cubicBezTo>
                <a:cubicBezTo>
                  <a:pt x="32" y="26"/>
                  <a:pt x="32" y="26"/>
                  <a:pt x="33" y="26"/>
                </a:cubicBezTo>
                <a:cubicBezTo>
                  <a:pt x="35" y="26"/>
                  <a:pt x="37" y="24"/>
                  <a:pt x="40" y="24"/>
                </a:cubicBezTo>
                <a:cubicBezTo>
                  <a:pt x="43" y="24"/>
                  <a:pt x="45" y="26"/>
                  <a:pt x="45" y="29"/>
                </a:cubicBezTo>
                <a:cubicBezTo>
                  <a:pt x="45" y="32"/>
                  <a:pt x="43" y="34"/>
                  <a:pt x="40" y="34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endParaRPr lang="en-AU" sz="3599"/>
          </a:p>
        </p:txBody>
      </p:sp>
      <p:sp>
        <p:nvSpPr>
          <p:cNvPr id="95" name="TextBox 18">
            <a:extLst>
              <a:ext uri="{FF2B5EF4-FFF2-40B4-BE49-F238E27FC236}">
                <a16:creationId xmlns:a16="http://schemas.microsoft.com/office/drawing/2014/main" id="{3F2457A8-64D6-EC44-B005-1A4F14CC3786}"/>
              </a:ext>
            </a:extLst>
          </p:cNvPr>
          <p:cNvSpPr txBox="1"/>
          <p:nvPr/>
        </p:nvSpPr>
        <p:spPr>
          <a:xfrm>
            <a:off x="140024" y="4956824"/>
            <a:ext cx="3379561" cy="369332"/>
          </a:xfrm>
          <a:prstGeom prst="rect">
            <a:avLst/>
          </a:prstGeom>
          <a:noFill/>
          <a:ln w="28575">
            <a:solidFill>
              <a:srgbClr val="00BA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b="1" dirty="0">
                <a:solidFill>
                  <a:srgbClr val="00BA00"/>
                </a:solidFill>
                <a:latin typeface="Century Gothic" panose="020B0502020202020204" pitchFamily="34" charset="0"/>
              </a:rPr>
              <a:t>Delitos Sexuales</a:t>
            </a:r>
          </a:p>
        </p:txBody>
      </p:sp>
      <p:sp>
        <p:nvSpPr>
          <p:cNvPr id="96" name="CuadroTexto 95">
            <a:extLst>
              <a:ext uri="{FF2B5EF4-FFF2-40B4-BE49-F238E27FC236}">
                <a16:creationId xmlns:a16="http://schemas.microsoft.com/office/drawing/2014/main" id="{65DDF121-C79A-B14C-A239-DCC4FDA3126A}"/>
              </a:ext>
            </a:extLst>
          </p:cNvPr>
          <p:cNvSpPr txBox="1"/>
          <p:nvPr/>
        </p:nvSpPr>
        <p:spPr>
          <a:xfrm>
            <a:off x="140023" y="5280915"/>
            <a:ext cx="3379562" cy="338554"/>
          </a:xfrm>
          <a:prstGeom prst="rect">
            <a:avLst/>
          </a:prstGeom>
          <a:solidFill>
            <a:srgbClr val="00BA00"/>
          </a:solidFill>
          <a:ln w="38100">
            <a:solidFill>
              <a:srgbClr val="00BA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Principalmente pornografía</a:t>
            </a:r>
            <a:endParaRPr lang="es-ES_tradnl" altLang="es-CO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7" name="TextBox 18">
            <a:extLst>
              <a:ext uri="{FF2B5EF4-FFF2-40B4-BE49-F238E27FC236}">
                <a16:creationId xmlns:a16="http://schemas.microsoft.com/office/drawing/2014/main" id="{C75CD4BD-2CBD-4749-BB62-BF31F50AF20F}"/>
              </a:ext>
            </a:extLst>
          </p:cNvPr>
          <p:cNvSpPr txBox="1"/>
          <p:nvPr/>
        </p:nvSpPr>
        <p:spPr>
          <a:xfrm>
            <a:off x="8530543" y="54073"/>
            <a:ext cx="3531281" cy="369332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b="1" dirty="0" err="1">
                <a:solidFill>
                  <a:schemeClr val="accent4"/>
                </a:solidFill>
                <a:latin typeface="Century Gothic" panose="020B0502020202020204" pitchFamily="34" charset="0"/>
              </a:rPr>
              <a:t>Dark</a:t>
            </a:r>
            <a:r>
              <a:rPr lang="es-ES_tradnl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 Web (</a:t>
            </a:r>
            <a:r>
              <a:rPr lang="es-ES_tradnl" b="1" dirty="0" err="1">
                <a:solidFill>
                  <a:schemeClr val="accent4"/>
                </a:solidFill>
                <a:latin typeface="Century Gothic" panose="020B0502020202020204" pitchFamily="34" charset="0"/>
              </a:rPr>
              <a:t>Darknet</a:t>
            </a:r>
            <a:r>
              <a:rPr lang="es-ES_tradnl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98" name="CuadroTexto 97">
            <a:extLst>
              <a:ext uri="{FF2B5EF4-FFF2-40B4-BE49-F238E27FC236}">
                <a16:creationId xmlns:a16="http://schemas.microsoft.com/office/drawing/2014/main" id="{3AFE5397-176F-2E46-85FE-0B96A5833DFA}"/>
              </a:ext>
            </a:extLst>
          </p:cNvPr>
          <p:cNvSpPr txBox="1"/>
          <p:nvPr/>
        </p:nvSpPr>
        <p:spPr>
          <a:xfrm>
            <a:off x="8530542" y="378164"/>
            <a:ext cx="3531282" cy="830997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Redes superpuestas a la internet gozan de anonimato. </a:t>
            </a:r>
            <a:r>
              <a:rPr lang="es-ES_tradnl" altLang="es-CO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P.e</a:t>
            </a:r>
            <a:r>
              <a:rPr lang="es-ES_tradnl" altLang="es-CO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. sitios clonados o fraudulentos</a:t>
            </a:r>
            <a:endParaRPr lang="es-ES_tradnl" altLang="es-CO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9" name="TextBox 18">
            <a:extLst>
              <a:ext uri="{FF2B5EF4-FFF2-40B4-BE49-F238E27FC236}">
                <a16:creationId xmlns:a16="http://schemas.microsoft.com/office/drawing/2014/main" id="{07D23F4E-0CD2-4E42-9793-77E32D44A57F}"/>
              </a:ext>
            </a:extLst>
          </p:cNvPr>
          <p:cNvSpPr txBox="1"/>
          <p:nvPr/>
        </p:nvSpPr>
        <p:spPr>
          <a:xfrm>
            <a:off x="8530544" y="1286907"/>
            <a:ext cx="3531281" cy="369332"/>
          </a:xfrm>
          <a:prstGeom prst="rect">
            <a:avLst/>
          </a:prstGeom>
          <a:noFill/>
          <a:ln w="28575">
            <a:solidFill>
              <a:srgbClr val="FE6B03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b="1" dirty="0">
                <a:solidFill>
                  <a:srgbClr val="FE6B03"/>
                </a:solidFill>
                <a:latin typeface="Century Gothic" panose="020B0502020202020204" pitchFamily="34" charset="0"/>
              </a:rPr>
              <a:t>Ingeniería Social - Hurtos</a:t>
            </a:r>
          </a:p>
        </p:txBody>
      </p:sp>
      <p:sp>
        <p:nvSpPr>
          <p:cNvPr id="100" name="CuadroTexto 99">
            <a:extLst>
              <a:ext uri="{FF2B5EF4-FFF2-40B4-BE49-F238E27FC236}">
                <a16:creationId xmlns:a16="http://schemas.microsoft.com/office/drawing/2014/main" id="{88488217-A5D1-3D4B-A6B1-B380ED745802}"/>
              </a:ext>
            </a:extLst>
          </p:cNvPr>
          <p:cNvSpPr txBox="1"/>
          <p:nvPr/>
        </p:nvSpPr>
        <p:spPr>
          <a:xfrm>
            <a:off x="8530543" y="1610998"/>
            <a:ext cx="3531282" cy="584775"/>
          </a:xfrm>
          <a:prstGeom prst="rect">
            <a:avLst/>
          </a:prstGeom>
          <a:solidFill>
            <a:srgbClr val="FE6B03"/>
          </a:solidFill>
          <a:ln w="38100">
            <a:solidFill>
              <a:srgbClr val="FE6B0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Ataques de </a:t>
            </a:r>
            <a:r>
              <a:rPr lang="es-ES_tradnl" altLang="es-CO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phising</a:t>
            </a:r>
            <a:r>
              <a:rPr lang="es-ES_tradnl" altLang="es-CO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, u otros asociados</a:t>
            </a:r>
            <a:endParaRPr lang="es-ES_tradnl" altLang="es-CO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1" name="TextBox 18">
            <a:extLst>
              <a:ext uri="{FF2B5EF4-FFF2-40B4-BE49-F238E27FC236}">
                <a16:creationId xmlns:a16="http://schemas.microsoft.com/office/drawing/2014/main" id="{2DD2935C-0BBE-7447-AC8C-48A7BAB8FCA3}"/>
              </a:ext>
            </a:extLst>
          </p:cNvPr>
          <p:cNvSpPr txBox="1"/>
          <p:nvPr/>
        </p:nvSpPr>
        <p:spPr>
          <a:xfrm>
            <a:off x="8530544" y="2290434"/>
            <a:ext cx="3531281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b="1" dirty="0">
                <a:solidFill>
                  <a:srgbClr val="FF0000"/>
                </a:solidFill>
                <a:latin typeface="Century Gothic" panose="020B0502020202020204" pitchFamily="34" charset="0"/>
              </a:rPr>
              <a:t>Extorsiones online</a:t>
            </a:r>
          </a:p>
        </p:txBody>
      </p:sp>
      <p:sp>
        <p:nvSpPr>
          <p:cNvPr id="102" name="CuadroTexto 101">
            <a:extLst>
              <a:ext uri="{FF2B5EF4-FFF2-40B4-BE49-F238E27FC236}">
                <a16:creationId xmlns:a16="http://schemas.microsoft.com/office/drawing/2014/main" id="{C1AAA1BB-A196-034E-B04F-EC47529AA92F}"/>
              </a:ext>
            </a:extLst>
          </p:cNvPr>
          <p:cNvSpPr txBox="1"/>
          <p:nvPr/>
        </p:nvSpPr>
        <p:spPr>
          <a:xfrm>
            <a:off x="8530543" y="2614525"/>
            <a:ext cx="3531282" cy="584775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Con pagos efectuados con monedas virtuales</a:t>
            </a:r>
            <a:endParaRPr lang="es-ES_tradnl" altLang="es-CO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03" name="Group 1498">
            <a:extLst>
              <a:ext uri="{FF2B5EF4-FFF2-40B4-BE49-F238E27FC236}">
                <a16:creationId xmlns:a16="http://schemas.microsoft.com/office/drawing/2014/main" id="{D7462F63-F8A4-C947-BE37-F83FDB212F82}"/>
              </a:ext>
            </a:extLst>
          </p:cNvPr>
          <p:cNvGrpSpPr/>
          <p:nvPr/>
        </p:nvGrpSpPr>
        <p:grpSpPr>
          <a:xfrm>
            <a:off x="7601317" y="4032926"/>
            <a:ext cx="450951" cy="573473"/>
            <a:chOff x="4117976" y="4379913"/>
            <a:chExt cx="552450" cy="369888"/>
          </a:xfrm>
          <a:solidFill>
            <a:schemeClr val="bg1"/>
          </a:solidFill>
        </p:grpSpPr>
        <p:sp>
          <p:nvSpPr>
            <p:cNvPr id="104" name="Freeform 61">
              <a:extLst>
                <a:ext uri="{FF2B5EF4-FFF2-40B4-BE49-F238E27FC236}">
                  <a16:creationId xmlns:a16="http://schemas.microsoft.com/office/drawing/2014/main" id="{A7A47789-DA2A-914B-9530-8DF51A864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663" y="4578350"/>
              <a:ext cx="66675" cy="52388"/>
            </a:xfrm>
            <a:custGeom>
              <a:avLst/>
              <a:gdLst>
                <a:gd name="T0" fmla="*/ 7 w 32"/>
                <a:gd name="T1" fmla="*/ 25 h 25"/>
                <a:gd name="T2" fmla="*/ 30 w 32"/>
                <a:gd name="T3" fmla="*/ 8 h 25"/>
                <a:gd name="T4" fmla="*/ 31 w 32"/>
                <a:gd name="T5" fmla="*/ 2 h 25"/>
                <a:gd name="T6" fmla="*/ 26 w 32"/>
                <a:gd name="T7" fmla="*/ 2 h 25"/>
                <a:gd name="T8" fmla="*/ 2 w 32"/>
                <a:gd name="T9" fmla="*/ 19 h 25"/>
                <a:gd name="T10" fmla="*/ 2 w 32"/>
                <a:gd name="T11" fmla="*/ 24 h 25"/>
                <a:gd name="T12" fmla="*/ 5 w 32"/>
                <a:gd name="T13" fmla="*/ 25 h 25"/>
                <a:gd name="T14" fmla="*/ 7 w 32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25">
                  <a:moveTo>
                    <a:pt x="7" y="25"/>
                  </a:moveTo>
                  <a:cubicBezTo>
                    <a:pt x="30" y="8"/>
                    <a:pt x="30" y="8"/>
                    <a:pt x="30" y="8"/>
                  </a:cubicBezTo>
                  <a:cubicBezTo>
                    <a:pt x="32" y="6"/>
                    <a:pt x="32" y="4"/>
                    <a:pt x="31" y="2"/>
                  </a:cubicBezTo>
                  <a:cubicBezTo>
                    <a:pt x="30" y="1"/>
                    <a:pt x="27" y="0"/>
                    <a:pt x="26" y="2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20"/>
                    <a:pt x="0" y="22"/>
                    <a:pt x="2" y="24"/>
                  </a:cubicBezTo>
                  <a:cubicBezTo>
                    <a:pt x="2" y="25"/>
                    <a:pt x="4" y="25"/>
                    <a:pt x="5" y="25"/>
                  </a:cubicBezTo>
                  <a:cubicBezTo>
                    <a:pt x="5" y="25"/>
                    <a:pt x="6" y="25"/>
                    <a:pt x="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105" name="Freeform 62">
              <a:extLst>
                <a:ext uri="{FF2B5EF4-FFF2-40B4-BE49-F238E27FC236}">
                  <a16:creationId xmlns:a16="http://schemas.microsoft.com/office/drawing/2014/main" id="{28E50D00-E7D7-C943-BFC9-7065A5F16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4013" y="4586288"/>
              <a:ext cx="122238" cy="93663"/>
            </a:xfrm>
            <a:custGeom>
              <a:avLst/>
              <a:gdLst>
                <a:gd name="T0" fmla="*/ 52 w 58"/>
                <a:gd name="T1" fmla="*/ 2 h 44"/>
                <a:gd name="T2" fmla="*/ 2 w 58"/>
                <a:gd name="T3" fmla="*/ 37 h 44"/>
                <a:gd name="T4" fmla="*/ 1 w 58"/>
                <a:gd name="T5" fmla="*/ 42 h 44"/>
                <a:gd name="T6" fmla="*/ 4 w 58"/>
                <a:gd name="T7" fmla="*/ 44 h 44"/>
                <a:gd name="T8" fmla="*/ 6 w 58"/>
                <a:gd name="T9" fmla="*/ 43 h 44"/>
                <a:gd name="T10" fmla="*/ 56 w 58"/>
                <a:gd name="T11" fmla="*/ 8 h 44"/>
                <a:gd name="T12" fmla="*/ 57 w 58"/>
                <a:gd name="T13" fmla="*/ 2 h 44"/>
                <a:gd name="T14" fmla="*/ 52 w 58"/>
                <a:gd name="T15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4">
                  <a:moveTo>
                    <a:pt x="52" y="2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0" y="38"/>
                    <a:pt x="0" y="40"/>
                    <a:pt x="1" y="42"/>
                  </a:cubicBezTo>
                  <a:cubicBezTo>
                    <a:pt x="2" y="43"/>
                    <a:pt x="3" y="44"/>
                    <a:pt x="4" y="44"/>
                  </a:cubicBezTo>
                  <a:cubicBezTo>
                    <a:pt x="5" y="44"/>
                    <a:pt x="5" y="43"/>
                    <a:pt x="6" y="43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8" y="6"/>
                    <a:pt x="58" y="4"/>
                    <a:pt x="57" y="2"/>
                  </a:cubicBezTo>
                  <a:cubicBezTo>
                    <a:pt x="56" y="1"/>
                    <a:pt x="53" y="0"/>
                    <a:pt x="5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106" name="Freeform 63">
              <a:extLst>
                <a:ext uri="{FF2B5EF4-FFF2-40B4-BE49-F238E27FC236}">
                  <a16:creationId xmlns:a16="http://schemas.microsoft.com/office/drawing/2014/main" id="{E00B4DB7-59F8-944C-BCD7-5D66B1199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701" y="4578350"/>
              <a:ext cx="66675" cy="52388"/>
            </a:xfrm>
            <a:custGeom>
              <a:avLst/>
              <a:gdLst>
                <a:gd name="T0" fmla="*/ 6 w 31"/>
                <a:gd name="T1" fmla="*/ 25 h 25"/>
                <a:gd name="T2" fmla="*/ 29 w 31"/>
                <a:gd name="T3" fmla="*/ 8 h 25"/>
                <a:gd name="T4" fmla="*/ 30 w 31"/>
                <a:gd name="T5" fmla="*/ 2 h 25"/>
                <a:gd name="T6" fmla="*/ 25 w 31"/>
                <a:gd name="T7" fmla="*/ 2 h 25"/>
                <a:gd name="T8" fmla="*/ 2 w 31"/>
                <a:gd name="T9" fmla="*/ 19 h 25"/>
                <a:gd name="T10" fmla="*/ 1 w 31"/>
                <a:gd name="T11" fmla="*/ 24 h 25"/>
                <a:gd name="T12" fmla="*/ 4 w 31"/>
                <a:gd name="T13" fmla="*/ 25 h 25"/>
                <a:gd name="T14" fmla="*/ 6 w 31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25">
                  <a:moveTo>
                    <a:pt x="6" y="25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31" y="6"/>
                    <a:pt x="31" y="4"/>
                    <a:pt x="30" y="2"/>
                  </a:cubicBezTo>
                  <a:cubicBezTo>
                    <a:pt x="29" y="1"/>
                    <a:pt x="26" y="0"/>
                    <a:pt x="25" y="2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20"/>
                    <a:pt x="0" y="22"/>
                    <a:pt x="1" y="24"/>
                  </a:cubicBezTo>
                  <a:cubicBezTo>
                    <a:pt x="2" y="25"/>
                    <a:pt x="3" y="25"/>
                    <a:pt x="4" y="25"/>
                  </a:cubicBezTo>
                  <a:cubicBezTo>
                    <a:pt x="5" y="25"/>
                    <a:pt x="5" y="25"/>
                    <a:pt x="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107" name="Freeform 64">
              <a:extLst>
                <a:ext uri="{FF2B5EF4-FFF2-40B4-BE49-F238E27FC236}">
                  <a16:creationId xmlns:a16="http://schemas.microsoft.com/office/drawing/2014/main" id="{64792000-02BF-E643-B143-B650DDE5B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2463" y="4586288"/>
              <a:ext cx="122238" cy="93663"/>
            </a:xfrm>
            <a:custGeom>
              <a:avLst/>
              <a:gdLst>
                <a:gd name="T0" fmla="*/ 52 w 58"/>
                <a:gd name="T1" fmla="*/ 2 h 44"/>
                <a:gd name="T2" fmla="*/ 2 w 58"/>
                <a:gd name="T3" fmla="*/ 37 h 44"/>
                <a:gd name="T4" fmla="*/ 1 w 58"/>
                <a:gd name="T5" fmla="*/ 42 h 44"/>
                <a:gd name="T6" fmla="*/ 4 w 58"/>
                <a:gd name="T7" fmla="*/ 44 h 44"/>
                <a:gd name="T8" fmla="*/ 6 w 58"/>
                <a:gd name="T9" fmla="*/ 43 h 44"/>
                <a:gd name="T10" fmla="*/ 56 w 58"/>
                <a:gd name="T11" fmla="*/ 8 h 44"/>
                <a:gd name="T12" fmla="*/ 57 w 58"/>
                <a:gd name="T13" fmla="*/ 2 h 44"/>
                <a:gd name="T14" fmla="*/ 52 w 58"/>
                <a:gd name="T15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4">
                  <a:moveTo>
                    <a:pt x="52" y="2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0" y="38"/>
                    <a:pt x="0" y="40"/>
                    <a:pt x="1" y="42"/>
                  </a:cubicBezTo>
                  <a:cubicBezTo>
                    <a:pt x="2" y="43"/>
                    <a:pt x="3" y="44"/>
                    <a:pt x="4" y="44"/>
                  </a:cubicBezTo>
                  <a:cubicBezTo>
                    <a:pt x="5" y="44"/>
                    <a:pt x="6" y="43"/>
                    <a:pt x="6" y="43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8" y="6"/>
                    <a:pt x="58" y="4"/>
                    <a:pt x="57" y="2"/>
                  </a:cubicBezTo>
                  <a:cubicBezTo>
                    <a:pt x="56" y="1"/>
                    <a:pt x="53" y="0"/>
                    <a:pt x="5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108" name="Freeform 65">
              <a:extLst>
                <a:ext uri="{FF2B5EF4-FFF2-40B4-BE49-F238E27FC236}">
                  <a16:creationId xmlns:a16="http://schemas.microsoft.com/office/drawing/2014/main" id="{8EBD2296-038A-364F-82C6-2DCBDF96A9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7976" y="4379913"/>
              <a:ext cx="552450" cy="369888"/>
            </a:xfrm>
            <a:custGeom>
              <a:avLst/>
              <a:gdLst>
                <a:gd name="T0" fmla="*/ 254 w 260"/>
                <a:gd name="T1" fmla="*/ 76 h 174"/>
                <a:gd name="T2" fmla="*/ 185 w 260"/>
                <a:gd name="T3" fmla="*/ 9 h 174"/>
                <a:gd name="T4" fmla="*/ 155 w 260"/>
                <a:gd name="T5" fmla="*/ 9 h 174"/>
                <a:gd name="T6" fmla="*/ 152 w 260"/>
                <a:gd name="T7" fmla="*/ 36 h 174"/>
                <a:gd name="T8" fmla="*/ 157 w 260"/>
                <a:gd name="T9" fmla="*/ 37 h 174"/>
                <a:gd name="T10" fmla="*/ 162 w 260"/>
                <a:gd name="T11" fmla="*/ 32 h 174"/>
                <a:gd name="T12" fmla="*/ 162 w 260"/>
                <a:gd name="T13" fmla="*/ 28 h 174"/>
                <a:gd name="T14" fmla="*/ 164 w 260"/>
                <a:gd name="T15" fmla="*/ 17 h 174"/>
                <a:gd name="T16" fmla="*/ 177 w 260"/>
                <a:gd name="T17" fmla="*/ 17 h 174"/>
                <a:gd name="T18" fmla="*/ 236 w 260"/>
                <a:gd name="T19" fmla="*/ 75 h 174"/>
                <a:gd name="T20" fmla="*/ 154 w 260"/>
                <a:gd name="T21" fmla="*/ 75 h 174"/>
                <a:gd name="T22" fmla="*/ 143 w 260"/>
                <a:gd name="T23" fmla="*/ 86 h 174"/>
                <a:gd name="T24" fmla="*/ 143 w 260"/>
                <a:gd name="T25" fmla="*/ 110 h 174"/>
                <a:gd name="T26" fmla="*/ 142 w 260"/>
                <a:gd name="T27" fmla="*/ 112 h 174"/>
                <a:gd name="T28" fmla="*/ 130 w 260"/>
                <a:gd name="T29" fmla="*/ 111 h 174"/>
                <a:gd name="T30" fmla="*/ 119 w 260"/>
                <a:gd name="T31" fmla="*/ 112 h 174"/>
                <a:gd name="T32" fmla="*/ 117 w 260"/>
                <a:gd name="T33" fmla="*/ 110 h 174"/>
                <a:gd name="T34" fmla="*/ 117 w 260"/>
                <a:gd name="T35" fmla="*/ 86 h 174"/>
                <a:gd name="T36" fmla="*/ 106 w 260"/>
                <a:gd name="T37" fmla="*/ 75 h 174"/>
                <a:gd name="T38" fmla="*/ 25 w 260"/>
                <a:gd name="T39" fmla="*/ 75 h 174"/>
                <a:gd name="T40" fmla="*/ 84 w 260"/>
                <a:gd name="T41" fmla="*/ 17 h 174"/>
                <a:gd name="T42" fmla="*/ 97 w 260"/>
                <a:gd name="T43" fmla="*/ 17 h 174"/>
                <a:gd name="T44" fmla="*/ 99 w 260"/>
                <a:gd name="T45" fmla="*/ 28 h 174"/>
                <a:gd name="T46" fmla="*/ 99 w 260"/>
                <a:gd name="T47" fmla="*/ 32 h 174"/>
                <a:gd name="T48" fmla="*/ 104 w 260"/>
                <a:gd name="T49" fmla="*/ 37 h 174"/>
                <a:gd name="T50" fmla="*/ 110 w 260"/>
                <a:gd name="T51" fmla="*/ 34 h 174"/>
                <a:gd name="T52" fmla="*/ 106 w 260"/>
                <a:gd name="T53" fmla="*/ 9 h 174"/>
                <a:gd name="T54" fmla="*/ 75 w 260"/>
                <a:gd name="T55" fmla="*/ 9 h 174"/>
                <a:gd name="T56" fmla="*/ 7 w 260"/>
                <a:gd name="T57" fmla="*/ 76 h 174"/>
                <a:gd name="T58" fmla="*/ 0 w 260"/>
                <a:gd name="T59" fmla="*/ 86 h 174"/>
                <a:gd name="T60" fmla="*/ 0 w 260"/>
                <a:gd name="T61" fmla="*/ 163 h 174"/>
                <a:gd name="T62" fmla="*/ 11 w 260"/>
                <a:gd name="T63" fmla="*/ 174 h 174"/>
                <a:gd name="T64" fmla="*/ 106 w 260"/>
                <a:gd name="T65" fmla="*/ 174 h 174"/>
                <a:gd name="T66" fmla="*/ 117 w 260"/>
                <a:gd name="T67" fmla="*/ 163 h 174"/>
                <a:gd name="T68" fmla="*/ 117 w 260"/>
                <a:gd name="T69" fmla="*/ 131 h 174"/>
                <a:gd name="T70" fmla="*/ 119 w 260"/>
                <a:gd name="T71" fmla="*/ 125 h 174"/>
                <a:gd name="T72" fmla="*/ 130 w 260"/>
                <a:gd name="T73" fmla="*/ 122 h 174"/>
                <a:gd name="T74" fmla="*/ 142 w 260"/>
                <a:gd name="T75" fmla="*/ 125 h 174"/>
                <a:gd name="T76" fmla="*/ 143 w 260"/>
                <a:gd name="T77" fmla="*/ 131 h 174"/>
                <a:gd name="T78" fmla="*/ 143 w 260"/>
                <a:gd name="T79" fmla="*/ 163 h 174"/>
                <a:gd name="T80" fmla="*/ 154 w 260"/>
                <a:gd name="T81" fmla="*/ 174 h 174"/>
                <a:gd name="T82" fmla="*/ 249 w 260"/>
                <a:gd name="T83" fmla="*/ 174 h 174"/>
                <a:gd name="T84" fmla="*/ 260 w 260"/>
                <a:gd name="T85" fmla="*/ 163 h 174"/>
                <a:gd name="T86" fmla="*/ 260 w 260"/>
                <a:gd name="T87" fmla="*/ 86 h 174"/>
                <a:gd name="T88" fmla="*/ 254 w 260"/>
                <a:gd name="T89" fmla="*/ 76 h 174"/>
                <a:gd name="T90" fmla="*/ 106 w 260"/>
                <a:gd name="T91" fmla="*/ 152 h 174"/>
                <a:gd name="T92" fmla="*/ 95 w 260"/>
                <a:gd name="T93" fmla="*/ 163 h 174"/>
                <a:gd name="T94" fmla="*/ 22 w 260"/>
                <a:gd name="T95" fmla="*/ 163 h 174"/>
                <a:gd name="T96" fmla="*/ 11 w 260"/>
                <a:gd name="T97" fmla="*/ 152 h 174"/>
                <a:gd name="T98" fmla="*/ 11 w 260"/>
                <a:gd name="T99" fmla="*/ 97 h 174"/>
                <a:gd name="T100" fmla="*/ 22 w 260"/>
                <a:gd name="T101" fmla="*/ 86 h 174"/>
                <a:gd name="T102" fmla="*/ 95 w 260"/>
                <a:gd name="T103" fmla="*/ 86 h 174"/>
                <a:gd name="T104" fmla="*/ 106 w 260"/>
                <a:gd name="T105" fmla="*/ 97 h 174"/>
                <a:gd name="T106" fmla="*/ 106 w 260"/>
                <a:gd name="T107" fmla="*/ 152 h 174"/>
                <a:gd name="T108" fmla="*/ 249 w 260"/>
                <a:gd name="T109" fmla="*/ 152 h 174"/>
                <a:gd name="T110" fmla="*/ 238 w 260"/>
                <a:gd name="T111" fmla="*/ 163 h 174"/>
                <a:gd name="T112" fmla="*/ 165 w 260"/>
                <a:gd name="T113" fmla="*/ 163 h 174"/>
                <a:gd name="T114" fmla="*/ 154 w 260"/>
                <a:gd name="T115" fmla="*/ 152 h 174"/>
                <a:gd name="T116" fmla="*/ 154 w 260"/>
                <a:gd name="T117" fmla="*/ 97 h 174"/>
                <a:gd name="T118" fmla="*/ 165 w 260"/>
                <a:gd name="T119" fmla="*/ 86 h 174"/>
                <a:gd name="T120" fmla="*/ 238 w 260"/>
                <a:gd name="T121" fmla="*/ 86 h 174"/>
                <a:gd name="T122" fmla="*/ 249 w 260"/>
                <a:gd name="T123" fmla="*/ 97 h 174"/>
                <a:gd name="T124" fmla="*/ 249 w 260"/>
                <a:gd name="T125" fmla="*/ 15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0" h="174">
                  <a:moveTo>
                    <a:pt x="254" y="76"/>
                  </a:moveTo>
                  <a:cubicBezTo>
                    <a:pt x="236" y="58"/>
                    <a:pt x="185" y="9"/>
                    <a:pt x="185" y="9"/>
                  </a:cubicBezTo>
                  <a:cubicBezTo>
                    <a:pt x="177" y="0"/>
                    <a:pt x="163" y="0"/>
                    <a:pt x="155" y="9"/>
                  </a:cubicBezTo>
                  <a:cubicBezTo>
                    <a:pt x="148" y="16"/>
                    <a:pt x="147" y="27"/>
                    <a:pt x="152" y="36"/>
                  </a:cubicBezTo>
                  <a:cubicBezTo>
                    <a:pt x="153" y="37"/>
                    <a:pt x="155" y="39"/>
                    <a:pt x="157" y="37"/>
                  </a:cubicBezTo>
                  <a:cubicBezTo>
                    <a:pt x="162" y="32"/>
                    <a:pt x="162" y="32"/>
                    <a:pt x="162" y="32"/>
                  </a:cubicBezTo>
                  <a:cubicBezTo>
                    <a:pt x="163" y="30"/>
                    <a:pt x="162" y="29"/>
                    <a:pt x="162" y="28"/>
                  </a:cubicBezTo>
                  <a:cubicBezTo>
                    <a:pt x="160" y="24"/>
                    <a:pt x="161" y="20"/>
                    <a:pt x="164" y="17"/>
                  </a:cubicBezTo>
                  <a:cubicBezTo>
                    <a:pt x="167" y="14"/>
                    <a:pt x="173" y="14"/>
                    <a:pt x="177" y="17"/>
                  </a:cubicBezTo>
                  <a:cubicBezTo>
                    <a:pt x="236" y="75"/>
                    <a:pt x="236" y="75"/>
                    <a:pt x="236" y="75"/>
                  </a:cubicBezTo>
                  <a:cubicBezTo>
                    <a:pt x="154" y="75"/>
                    <a:pt x="154" y="75"/>
                    <a:pt x="154" y="75"/>
                  </a:cubicBezTo>
                  <a:cubicBezTo>
                    <a:pt x="148" y="75"/>
                    <a:pt x="143" y="80"/>
                    <a:pt x="143" y="86"/>
                  </a:cubicBezTo>
                  <a:cubicBezTo>
                    <a:pt x="143" y="110"/>
                    <a:pt x="143" y="110"/>
                    <a:pt x="143" y="110"/>
                  </a:cubicBezTo>
                  <a:cubicBezTo>
                    <a:pt x="143" y="114"/>
                    <a:pt x="142" y="113"/>
                    <a:pt x="142" y="112"/>
                  </a:cubicBezTo>
                  <a:cubicBezTo>
                    <a:pt x="139" y="111"/>
                    <a:pt x="135" y="111"/>
                    <a:pt x="130" y="111"/>
                  </a:cubicBezTo>
                  <a:cubicBezTo>
                    <a:pt x="126" y="111"/>
                    <a:pt x="122" y="111"/>
                    <a:pt x="119" y="112"/>
                  </a:cubicBezTo>
                  <a:cubicBezTo>
                    <a:pt x="119" y="113"/>
                    <a:pt x="117" y="114"/>
                    <a:pt x="117" y="110"/>
                  </a:cubicBezTo>
                  <a:cubicBezTo>
                    <a:pt x="117" y="86"/>
                    <a:pt x="117" y="86"/>
                    <a:pt x="117" y="86"/>
                  </a:cubicBezTo>
                  <a:cubicBezTo>
                    <a:pt x="117" y="80"/>
                    <a:pt x="112" y="75"/>
                    <a:pt x="106" y="75"/>
                  </a:cubicBezTo>
                  <a:cubicBezTo>
                    <a:pt x="25" y="75"/>
                    <a:pt x="25" y="75"/>
                    <a:pt x="25" y="75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8" y="14"/>
                    <a:pt x="94" y="14"/>
                    <a:pt x="97" y="17"/>
                  </a:cubicBezTo>
                  <a:cubicBezTo>
                    <a:pt x="100" y="20"/>
                    <a:pt x="101" y="25"/>
                    <a:pt x="99" y="28"/>
                  </a:cubicBezTo>
                  <a:cubicBezTo>
                    <a:pt x="98" y="29"/>
                    <a:pt x="98" y="31"/>
                    <a:pt x="99" y="32"/>
                  </a:cubicBezTo>
                  <a:cubicBezTo>
                    <a:pt x="104" y="37"/>
                    <a:pt x="104" y="37"/>
                    <a:pt x="104" y="37"/>
                  </a:cubicBezTo>
                  <a:cubicBezTo>
                    <a:pt x="106" y="39"/>
                    <a:pt x="109" y="36"/>
                    <a:pt x="110" y="34"/>
                  </a:cubicBezTo>
                  <a:cubicBezTo>
                    <a:pt x="114" y="26"/>
                    <a:pt x="112" y="16"/>
                    <a:pt x="106" y="9"/>
                  </a:cubicBezTo>
                  <a:cubicBezTo>
                    <a:pt x="97" y="0"/>
                    <a:pt x="84" y="0"/>
                    <a:pt x="75" y="9"/>
                  </a:cubicBezTo>
                  <a:cubicBezTo>
                    <a:pt x="75" y="9"/>
                    <a:pt x="27" y="56"/>
                    <a:pt x="7" y="76"/>
                  </a:cubicBezTo>
                  <a:cubicBezTo>
                    <a:pt x="4" y="79"/>
                    <a:pt x="0" y="82"/>
                    <a:pt x="0" y="86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9"/>
                    <a:pt x="5" y="174"/>
                    <a:pt x="11" y="174"/>
                  </a:cubicBezTo>
                  <a:cubicBezTo>
                    <a:pt x="106" y="174"/>
                    <a:pt x="106" y="174"/>
                    <a:pt x="106" y="174"/>
                  </a:cubicBezTo>
                  <a:cubicBezTo>
                    <a:pt x="112" y="174"/>
                    <a:pt x="117" y="169"/>
                    <a:pt x="117" y="163"/>
                  </a:cubicBezTo>
                  <a:cubicBezTo>
                    <a:pt x="117" y="131"/>
                    <a:pt x="117" y="131"/>
                    <a:pt x="117" y="131"/>
                  </a:cubicBezTo>
                  <a:cubicBezTo>
                    <a:pt x="117" y="129"/>
                    <a:pt x="118" y="126"/>
                    <a:pt x="119" y="125"/>
                  </a:cubicBezTo>
                  <a:cubicBezTo>
                    <a:pt x="120" y="123"/>
                    <a:pt x="124" y="122"/>
                    <a:pt x="130" y="122"/>
                  </a:cubicBezTo>
                  <a:cubicBezTo>
                    <a:pt x="136" y="122"/>
                    <a:pt x="140" y="123"/>
                    <a:pt x="142" y="125"/>
                  </a:cubicBezTo>
                  <a:cubicBezTo>
                    <a:pt x="143" y="126"/>
                    <a:pt x="143" y="129"/>
                    <a:pt x="143" y="131"/>
                  </a:cubicBezTo>
                  <a:cubicBezTo>
                    <a:pt x="143" y="163"/>
                    <a:pt x="143" y="163"/>
                    <a:pt x="143" y="163"/>
                  </a:cubicBezTo>
                  <a:cubicBezTo>
                    <a:pt x="143" y="169"/>
                    <a:pt x="148" y="174"/>
                    <a:pt x="154" y="174"/>
                  </a:cubicBezTo>
                  <a:cubicBezTo>
                    <a:pt x="249" y="174"/>
                    <a:pt x="249" y="174"/>
                    <a:pt x="249" y="174"/>
                  </a:cubicBezTo>
                  <a:cubicBezTo>
                    <a:pt x="255" y="174"/>
                    <a:pt x="260" y="169"/>
                    <a:pt x="260" y="163"/>
                  </a:cubicBezTo>
                  <a:cubicBezTo>
                    <a:pt x="260" y="86"/>
                    <a:pt x="260" y="86"/>
                    <a:pt x="260" y="86"/>
                  </a:cubicBezTo>
                  <a:cubicBezTo>
                    <a:pt x="260" y="82"/>
                    <a:pt x="257" y="79"/>
                    <a:pt x="254" y="76"/>
                  </a:cubicBezTo>
                  <a:close/>
                  <a:moveTo>
                    <a:pt x="106" y="152"/>
                  </a:moveTo>
                  <a:cubicBezTo>
                    <a:pt x="106" y="158"/>
                    <a:pt x="101" y="163"/>
                    <a:pt x="95" y="163"/>
                  </a:cubicBezTo>
                  <a:cubicBezTo>
                    <a:pt x="22" y="163"/>
                    <a:pt x="22" y="163"/>
                    <a:pt x="22" y="163"/>
                  </a:cubicBezTo>
                  <a:cubicBezTo>
                    <a:pt x="16" y="163"/>
                    <a:pt x="11" y="158"/>
                    <a:pt x="11" y="152"/>
                  </a:cubicBezTo>
                  <a:cubicBezTo>
                    <a:pt x="11" y="97"/>
                    <a:pt x="11" y="97"/>
                    <a:pt x="11" y="97"/>
                  </a:cubicBezTo>
                  <a:cubicBezTo>
                    <a:pt x="11" y="91"/>
                    <a:pt x="16" y="86"/>
                    <a:pt x="22" y="86"/>
                  </a:cubicBezTo>
                  <a:cubicBezTo>
                    <a:pt x="95" y="86"/>
                    <a:pt x="95" y="86"/>
                    <a:pt x="95" y="86"/>
                  </a:cubicBezTo>
                  <a:cubicBezTo>
                    <a:pt x="101" y="86"/>
                    <a:pt x="106" y="91"/>
                    <a:pt x="106" y="97"/>
                  </a:cubicBezTo>
                  <a:cubicBezTo>
                    <a:pt x="106" y="152"/>
                    <a:pt x="106" y="152"/>
                    <a:pt x="106" y="152"/>
                  </a:cubicBezTo>
                  <a:close/>
                  <a:moveTo>
                    <a:pt x="249" y="152"/>
                  </a:moveTo>
                  <a:cubicBezTo>
                    <a:pt x="249" y="158"/>
                    <a:pt x="244" y="163"/>
                    <a:pt x="238" y="163"/>
                  </a:cubicBezTo>
                  <a:cubicBezTo>
                    <a:pt x="165" y="163"/>
                    <a:pt x="165" y="163"/>
                    <a:pt x="165" y="163"/>
                  </a:cubicBezTo>
                  <a:cubicBezTo>
                    <a:pt x="159" y="163"/>
                    <a:pt x="154" y="158"/>
                    <a:pt x="154" y="152"/>
                  </a:cubicBezTo>
                  <a:cubicBezTo>
                    <a:pt x="154" y="97"/>
                    <a:pt x="154" y="97"/>
                    <a:pt x="154" y="97"/>
                  </a:cubicBezTo>
                  <a:cubicBezTo>
                    <a:pt x="154" y="91"/>
                    <a:pt x="159" y="86"/>
                    <a:pt x="165" y="86"/>
                  </a:cubicBezTo>
                  <a:cubicBezTo>
                    <a:pt x="238" y="86"/>
                    <a:pt x="238" y="86"/>
                    <a:pt x="238" y="86"/>
                  </a:cubicBezTo>
                  <a:cubicBezTo>
                    <a:pt x="244" y="86"/>
                    <a:pt x="249" y="91"/>
                    <a:pt x="249" y="97"/>
                  </a:cubicBezTo>
                  <a:lnTo>
                    <a:pt x="249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</p:grpSp>
      <p:sp>
        <p:nvSpPr>
          <p:cNvPr id="48" name="TextBox 18">
            <a:extLst>
              <a:ext uri="{FF2B5EF4-FFF2-40B4-BE49-F238E27FC236}">
                <a16:creationId xmlns:a16="http://schemas.microsoft.com/office/drawing/2014/main" id="{85E0559E-C4EC-E347-AEA1-6BEEF0F5BFAF}"/>
              </a:ext>
            </a:extLst>
          </p:cNvPr>
          <p:cNvSpPr txBox="1"/>
          <p:nvPr/>
        </p:nvSpPr>
        <p:spPr>
          <a:xfrm>
            <a:off x="8530543" y="3273151"/>
            <a:ext cx="3531281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Fake</a:t>
            </a:r>
            <a:r>
              <a:rPr lang="es-ES_tradnl" b="1" dirty="0">
                <a:solidFill>
                  <a:srgbClr val="C00000"/>
                </a:solidFill>
                <a:latin typeface="Century Gothic" panose="020B0502020202020204" pitchFamily="34" charset="0"/>
              </a:rPr>
              <a:t> News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48A06A5C-DD8A-3C42-9953-9C45B9A6ACD1}"/>
              </a:ext>
            </a:extLst>
          </p:cNvPr>
          <p:cNvSpPr txBox="1"/>
          <p:nvPr/>
        </p:nvSpPr>
        <p:spPr>
          <a:xfrm>
            <a:off x="8530542" y="3597242"/>
            <a:ext cx="3531282" cy="1077218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Desinformación o el uso de información como forma de ataque, desestabilización o confusión</a:t>
            </a:r>
            <a:endParaRPr lang="es-ES_tradnl" altLang="es-CO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0" name="Group 1493">
            <a:extLst>
              <a:ext uri="{FF2B5EF4-FFF2-40B4-BE49-F238E27FC236}">
                <a16:creationId xmlns:a16="http://schemas.microsoft.com/office/drawing/2014/main" id="{3CA0854A-BF29-CA4C-952E-ABCEAA4F8F9E}"/>
              </a:ext>
            </a:extLst>
          </p:cNvPr>
          <p:cNvGrpSpPr/>
          <p:nvPr/>
        </p:nvGrpSpPr>
        <p:grpSpPr>
          <a:xfrm>
            <a:off x="5256822" y="4961067"/>
            <a:ext cx="524735" cy="570699"/>
            <a:chOff x="2641601" y="3727450"/>
            <a:chExt cx="501650" cy="425450"/>
          </a:xfrm>
          <a:solidFill>
            <a:schemeClr val="bg1"/>
          </a:solidFill>
        </p:grpSpPr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4B4EB78F-89E5-F64D-870C-9451C1E5D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426" y="3929063"/>
              <a:ext cx="141288" cy="23813"/>
            </a:xfrm>
            <a:custGeom>
              <a:avLst/>
              <a:gdLst>
                <a:gd name="T0" fmla="*/ 66 w 66"/>
                <a:gd name="T1" fmla="*/ 9 h 11"/>
                <a:gd name="T2" fmla="*/ 63 w 66"/>
                <a:gd name="T3" fmla="*/ 11 h 11"/>
                <a:gd name="T4" fmla="*/ 3 w 66"/>
                <a:gd name="T5" fmla="*/ 11 h 11"/>
                <a:gd name="T6" fmla="*/ 0 w 66"/>
                <a:gd name="T7" fmla="*/ 9 h 11"/>
                <a:gd name="T8" fmla="*/ 0 w 66"/>
                <a:gd name="T9" fmla="*/ 3 h 11"/>
                <a:gd name="T10" fmla="*/ 3 w 66"/>
                <a:gd name="T11" fmla="*/ 0 h 11"/>
                <a:gd name="T12" fmla="*/ 63 w 66"/>
                <a:gd name="T13" fmla="*/ 0 h 11"/>
                <a:gd name="T14" fmla="*/ 66 w 66"/>
                <a:gd name="T15" fmla="*/ 3 h 11"/>
                <a:gd name="T16" fmla="*/ 66 w 66"/>
                <a:gd name="T17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11">
                  <a:moveTo>
                    <a:pt x="66" y="9"/>
                  </a:moveTo>
                  <a:cubicBezTo>
                    <a:pt x="66" y="10"/>
                    <a:pt x="65" y="11"/>
                    <a:pt x="6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5" y="0"/>
                    <a:pt x="66" y="2"/>
                    <a:pt x="66" y="3"/>
                  </a:cubicBezTo>
                  <a:lnTo>
                    <a:pt x="6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2E42F9DE-741B-154E-A1CA-7F087AD6B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401" y="3929063"/>
              <a:ext cx="139700" cy="23813"/>
            </a:xfrm>
            <a:custGeom>
              <a:avLst/>
              <a:gdLst>
                <a:gd name="T0" fmla="*/ 66 w 66"/>
                <a:gd name="T1" fmla="*/ 9 h 11"/>
                <a:gd name="T2" fmla="*/ 63 w 66"/>
                <a:gd name="T3" fmla="*/ 11 h 11"/>
                <a:gd name="T4" fmla="*/ 3 w 66"/>
                <a:gd name="T5" fmla="*/ 11 h 11"/>
                <a:gd name="T6" fmla="*/ 0 w 66"/>
                <a:gd name="T7" fmla="*/ 9 h 11"/>
                <a:gd name="T8" fmla="*/ 0 w 66"/>
                <a:gd name="T9" fmla="*/ 3 h 11"/>
                <a:gd name="T10" fmla="*/ 3 w 66"/>
                <a:gd name="T11" fmla="*/ 0 h 11"/>
                <a:gd name="T12" fmla="*/ 63 w 66"/>
                <a:gd name="T13" fmla="*/ 0 h 11"/>
                <a:gd name="T14" fmla="*/ 66 w 66"/>
                <a:gd name="T15" fmla="*/ 3 h 11"/>
                <a:gd name="T16" fmla="*/ 66 w 66"/>
                <a:gd name="T17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11">
                  <a:moveTo>
                    <a:pt x="66" y="9"/>
                  </a:moveTo>
                  <a:cubicBezTo>
                    <a:pt x="66" y="10"/>
                    <a:pt x="65" y="11"/>
                    <a:pt x="6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0" y="10"/>
                    <a:pt x="0" y="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5" y="0"/>
                    <a:pt x="66" y="2"/>
                    <a:pt x="66" y="3"/>
                  </a:cubicBezTo>
                  <a:lnTo>
                    <a:pt x="6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7FB004F-598C-6C4D-9C4F-D58A461E9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426" y="3994150"/>
              <a:ext cx="141288" cy="23813"/>
            </a:xfrm>
            <a:custGeom>
              <a:avLst/>
              <a:gdLst>
                <a:gd name="T0" fmla="*/ 66 w 66"/>
                <a:gd name="T1" fmla="*/ 8 h 11"/>
                <a:gd name="T2" fmla="*/ 63 w 66"/>
                <a:gd name="T3" fmla="*/ 11 h 11"/>
                <a:gd name="T4" fmla="*/ 3 w 66"/>
                <a:gd name="T5" fmla="*/ 11 h 11"/>
                <a:gd name="T6" fmla="*/ 0 w 66"/>
                <a:gd name="T7" fmla="*/ 8 h 11"/>
                <a:gd name="T8" fmla="*/ 0 w 66"/>
                <a:gd name="T9" fmla="*/ 2 h 11"/>
                <a:gd name="T10" fmla="*/ 3 w 66"/>
                <a:gd name="T11" fmla="*/ 0 h 11"/>
                <a:gd name="T12" fmla="*/ 63 w 66"/>
                <a:gd name="T13" fmla="*/ 0 h 11"/>
                <a:gd name="T14" fmla="*/ 66 w 66"/>
                <a:gd name="T15" fmla="*/ 2 h 11"/>
                <a:gd name="T16" fmla="*/ 66 w 66"/>
                <a:gd name="T1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11">
                  <a:moveTo>
                    <a:pt x="66" y="8"/>
                  </a:moveTo>
                  <a:cubicBezTo>
                    <a:pt x="66" y="9"/>
                    <a:pt x="65" y="11"/>
                    <a:pt x="6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1"/>
                    <a:pt x="0" y="9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5" y="0"/>
                    <a:pt x="66" y="1"/>
                    <a:pt x="66" y="2"/>
                  </a:cubicBezTo>
                  <a:lnTo>
                    <a:pt x="6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40A4A640-112B-8F41-A366-597E399BE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401" y="3994150"/>
              <a:ext cx="139700" cy="23813"/>
            </a:xfrm>
            <a:custGeom>
              <a:avLst/>
              <a:gdLst>
                <a:gd name="T0" fmla="*/ 66 w 66"/>
                <a:gd name="T1" fmla="*/ 8 h 11"/>
                <a:gd name="T2" fmla="*/ 63 w 66"/>
                <a:gd name="T3" fmla="*/ 11 h 11"/>
                <a:gd name="T4" fmla="*/ 3 w 66"/>
                <a:gd name="T5" fmla="*/ 11 h 11"/>
                <a:gd name="T6" fmla="*/ 0 w 66"/>
                <a:gd name="T7" fmla="*/ 8 h 11"/>
                <a:gd name="T8" fmla="*/ 0 w 66"/>
                <a:gd name="T9" fmla="*/ 2 h 11"/>
                <a:gd name="T10" fmla="*/ 3 w 66"/>
                <a:gd name="T11" fmla="*/ 0 h 11"/>
                <a:gd name="T12" fmla="*/ 63 w 66"/>
                <a:gd name="T13" fmla="*/ 0 h 11"/>
                <a:gd name="T14" fmla="*/ 66 w 66"/>
                <a:gd name="T15" fmla="*/ 2 h 11"/>
                <a:gd name="T16" fmla="*/ 66 w 66"/>
                <a:gd name="T1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11">
                  <a:moveTo>
                    <a:pt x="66" y="8"/>
                  </a:moveTo>
                  <a:cubicBezTo>
                    <a:pt x="66" y="9"/>
                    <a:pt x="65" y="11"/>
                    <a:pt x="6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0" y="9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5" y="0"/>
                    <a:pt x="66" y="1"/>
                    <a:pt x="66" y="2"/>
                  </a:cubicBezTo>
                  <a:lnTo>
                    <a:pt x="6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BD9D2013-80F7-B64D-A3C4-B73C497A5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426" y="4057650"/>
              <a:ext cx="141288" cy="23813"/>
            </a:xfrm>
            <a:custGeom>
              <a:avLst/>
              <a:gdLst>
                <a:gd name="T0" fmla="*/ 66 w 66"/>
                <a:gd name="T1" fmla="*/ 8 h 11"/>
                <a:gd name="T2" fmla="*/ 63 w 66"/>
                <a:gd name="T3" fmla="*/ 11 h 11"/>
                <a:gd name="T4" fmla="*/ 3 w 66"/>
                <a:gd name="T5" fmla="*/ 11 h 11"/>
                <a:gd name="T6" fmla="*/ 0 w 66"/>
                <a:gd name="T7" fmla="*/ 8 h 11"/>
                <a:gd name="T8" fmla="*/ 0 w 66"/>
                <a:gd name="T9" fmla="*/ 2 h 11"/>
                <a:gd name="T10" fmla="*/ 3 w 66"/>
                <a:gd name="T11" fmla="*/ 0 h 11"/>
                <a:gd name="T12" fmla="*/ 63 w 66"/>
                <a:gd name="T13" fmla="*/ 0 h 11"/>
                <a:gd name="T14" fmla="*/ 66 w 66"/>
                <a:gd name="T15" fmla="*/ 2 h 11"/>
                <a:gd name="T16" fmla="*/ 66 w 66"/>
                <a:gd name="T1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11">
                  <a:moveTo>
                    <a:pt x="66" y="8"/>
                  </a:moveTo>
                  <a:cubicBezTo>
                    <a:pt x="66" y="9"/>
                    <a:pt x="65" y="11"/>
                    <a:pt x="6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1"/>
                    <a:pt x="0" y="9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5" y="0"/>
                    <a:pt x="66" y="1"/>
                    <a:pt x="66" y="2"/>
                  </a:cubicBezTo>
                  <a:lnTo>
                    <a:pt x="6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1B81981E-3F4D-BC4F-BED8-BBB42AA3A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401" y="4057650"/>
              <a:ext cx="139700" cy="23813"/>
            </a:xfrm>
            <a:custGeom>
              <a:avLst/>
              <a:gdLst>
                <a:gd name="T0" fmla="*/ 66 w 66"/>
                <a:gd name="T1" fmla="*/ 8 h 11"/>
                <a:gd name="T2" fmla="*/ 63 w 66"/>
                <a:gd name="T3" fmla="*/ 11 h 11"/>
                <a:gd name="T4" fmla="*/ 3 w 66"/>
                <a:gd name="T5" fmla="*/ 11 h 11"/>
                <a:gd name="T6" fmla="*/ 0 w 66"/>
                <a:gd name="T7" fmla="*/ 8 h 11"/>
                <a:gd name="T8" fmla="*/ 0 w 66"/>
                <a:gd name="T9" fmla="*/ 2 h 11"/>
                <a:gd name="T10" fmla="*/ 3 w 66"/>
                <a:gd name="T11" fmla="*/ 0 h 11"/>
                <a:gd name="T12" fmla="*/ 63 w 66"/>
                <a:gd name="T13" fmla="*/ 0 h 11"/>
                <a:gd name="T14" fmla="*/ 66 w 66"/>
                <a:gd name="T15" fmla="*/ 2 h 11"/>
                <a:gd name="T16" fmla="*/ 66 w 66"/>
                <a:gd name="T1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11">
                  <a:moveTo>
                    <a:pt x="66" y="8"/>
                  </a:moveTo>
                  <a:cubicBezTo>
                    <a:pt x="66" y="9"/>
                    <a:pt x="65" y="11"/>
                    <a:pt x="6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0" y="9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5" y="0"/>
                    <a:pt x="66" y="1"/>
                    <a:pt x="66" y="2"/>
                  </a:cubicBezTo>
                  <a:lnTo>
                    <a:pt x="6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57" name="Freeform 43">
              <a:extLst>
                <a:ext uri="{FF2B5EF4-FFF2-40B4-BE49-F238E27FC236}">
                  <a16:creationId xmlns:a16="http://schemas.microsoft.com/office/drawing/2014/main" id="{0965144E-A691-FA49-9346-6DB6B77D5D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41601" y="3727450"/>
              <a:ext cx="501650" cy="425450"/>
            </a:xfrm>
            <a:custGeom>
              <a:avLst/>
              <a:gdLst>
                <a:gd name="T0" fmla="*/ 1 w 237"/>
                <a:gd name="T1" fmla="*/ 50 h 201"/>
                <a:gd name="T2" fmla="*/ 32 w 237"/>
                <a:gd name="T3" fmla="*/ 189 h 201"/>
                <a:gd name="T4" fmla="*/ 36 w 237"/>
                <a:gd name="T5" fmla="*/ 195 h 201"/>
                <a:gd name="T6" fmla="*/ 47 w 237"/>
                <a:gd name="T7" fmla="*/ 201 h 201"/>
                <a:gd name="T8" fmla="*/ 223 w 237"/>
                <a:gd name="T9" fmla="*/ 201 h 201"/>
                <a:gd name="T10" fmla="*/ 237 w 237"/>
                <a:gd name="T11" fmla="*/ 187 h 201"/>
                <a:gd name="T12" fmla="*/ 237 w 237"/>
                <a:gd name="T13" fmla="*/ 14 h 201"/>
                <a:gd name="T14" fmla="*/ 223 w 237"/>
                <a:gd name="T15" fmla="*/ 0 h 201"/>
                <a:gd name="T16" fmla="*/ 47 w 237"/>
                <a:gd name="T17" fmla="*/ 0 h 201"/>
                <a:gd name="T18" fmla="*/ 33 w 237"/>
                <a:gd name="T19" fmla="*/ 14 h 201"/>
                <a:gd name="T20" fmla="*/ 33 w 237"/>
                <a:gd name="T21" fmla="*/ 132 h 201"/>
                <a:gd name="T22" fmla="*/ 32 w 237"/>
                <a:gd name="T23" fmla="*/ 138 h 201"/>
                <a:gd name="T24" fmla="*/ 11 w 237"/>
                <a:gd name="T25" fmla="*/ 48 h 201"/>
                <a:gd name="T26" fmla="*/ 11 w 237"/>
                <a:gd name="T27" fmla="*/ 47 h 201"/>
                <a:gd name="T28" fmla="*/ 12 w 237"/>
                <a:gd name="T29" fmla="*/ 46 h 201"/>
                <a:gd name="T30" fmla="*/ 20 w 237"/>
                <a:gd name="T31" fmla="*/ 46 h 201"/>
                <a:gd name="T32" fmla="*/ 23 w 237"/>
                <a:gd name="T33" fmla="*/ 44 h 201"/>
                <a:gd name="T34" fmla="*/ 23 w 237"/>
                <a:gd name="T35" fmla="*/ 38 h 201"/>
                <a:gd name="T36" fmla="*/ 20 w 237"/>
                <a:gd name="T37" fmla="*/ 36 h 201"/>
                <a:gd name="T38" fmla="*/ 12 w 237"/>
                <a:gd name="T39" fmla="*/ 36 h 201"/>
                <a:gd name="T40" fmla="*/ 3 w 237"/>
                <a:gd name="T41" fmla="*/ 40 h 201"/>
                <a:gd name="T42" fmla="*/ 1 w 237"/>
                <a:gd name="T43" fmla="*/ 50 h 201"/>
                <a:gd name="T44" fmla="*/ 43 w 237"/>
                <a:gd name="T45" fmla="*/ 14 h 201"/>
                <a:gd name="T46" fmla="*/ 47 w 237"/>
                <a:gd name="T47" fmla="*/ 10 h 201"/>
                <a:gd name="T48" fmla="*/ 223 w 237"/>
                <a:gd name="T49" fmla="*/ 10 h 201"/>
                <a:gd name="T50" fmla="*/ 227 w 237"/>
                <a:gd name="T51" fmla="*/ 14 h 201"/>
                <a:gd name="T52" fmla="*/ 227 w 237"/>
                <a:gd name="T53" fmla="*/ 187 h 201"/>
                <a:gd name="T54" fmla="*/ 223 w 237"/>
                <a:gd name="T55" fmla="*/ 191 h 201"/>
                <a:gd name="T56" fmla="*/ 47 w 237"/>
                <a:gd name="T57" fmla="*/ 191 h 201"/>
                <a:gd name="T58" fmla="*/ 43 w 237"/>
                <a:gd name="T59" fmla="*/ 187 h 201"/>
                <a:gd name="T60" fmla="*/ 43 w 237"/>
                <a:gd name="T61" fmla="*/ 14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7" h="201">
                  <a:moveTo>
                    <a:pt x="1" y="50"/>
                  </a:moveTo>
                  <a:cubicBezTo>
                    <a:pt x="32" y="189"/>
                    <a:pt x="32" y="189"/>
                    <a:pt x="32" y="189"/>
                  </a:cubicBezTo>
                  <a:cubicBezTo>
                    <a:pt x="33" y="192"/>
                    <a:pt x="34" y="194"/>
                    <a:pt x="36" y="195"/>
                  </a:cubicBezTo>
                  <a:cubicBezTo>
                    <a:pt x="38" y="199"/>
                    <a:pt x="42" y="201"/>
                    <a:pt x="47" y="201"/>
                  </a:cubicBezTo>
                  <a:cubicBezTo>
                    <a:pt x="223" y="201"/>
                    <a:pt x="223" y="201"/>
                    <a:pt x="223" y="201"/>
                  </a:cubicBezTo>
                  <a:cubicBezTo>
                    <a:pt x="231" y="201"/>
                    <a:pt x="237" y="195"/>
                    <a:pt x="237" y="187"/>
                  </a:cubicBezTo>
                  <a:cubicBezTo>
                    <a:pt x="237" y="14"/>
                    <a:pt x="237" y="14"/>
                    <a:pt x="237" y="14"/>
                  </a:cubicBezTo>
                  <a:cubicBezTo>
                    <a:pt x="237" y="6"/>
                    <a:pt x="231" y="0"/>
                    <a:pt x="223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9" y="0"/>
                    <a:pt x="33" y="6"/>
                    <a:pt x="33" y="14"/>
                  </a:cubicBezTo>
                  <a:cubicBezTo>
                    <a:pt x="33" y="14"/>
                    <a:pt x="31" y="102"/>
                    <a:pt x="33" y="132"/>
                  </a:cubicBezTo>
                  <a:cubicBezTo>
                    <a:pt x="34" y="136"/>
                    <a:pt x="32" y="138"/>
                    <a:pt x="32" y="138"/>
                  </a:cubicBezTo>
                  <a:cubicBezTo>
                    <a:pt x="27" y="117"/>
                    <a:pt x="11" y="48"/>
                    <a:pt x="11" y="48"/>
                  </a:cubicBezTo>
                  <a:cubicBezTo>
                    <a:pt x="10" y="48"/>
                    <a:pt x="11" y="47"/>
                    <a:pt x="11" y="47"/>
                  </a:cubicBezTo>
                  <a:cubicBezTo>
                    <a:pt x="11" y="46"/>
                    <a:pt x="12" y="46"/>
                    <a:pt x="12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6"/>
                    <a:pt x="23" y="46"/>
                    <a:pt x="23" y="44"/>
                  </a:cubicBezTo>
                  <a:cubicBezTo>
                    <a:pt x="23" y="42"/>
                    <a:pt x="23" y="40"/>
                    <a:pt x="23" y="38"/>
                  </a:cubicBezTo>
                  <a:cubicBezTo>
                    <a:pt x="23" y="36"/>
                    <a:pt x="20" y="36"/>
                    <a:pt x="20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9" y="36"/>
                    <a:pt x="5" y="38"/>
                    <a:pt x="3" y="40"/>
                  </a:cubicBezTo>
                  <a:cubicBezTo>
                    <a:pt x="1" y="43"/>
                    <a:pt x="0" y="47"/>
                    <a:pt x="1" y="50"/>
                  </a:cubicBezTo>
                  <a:close/>
                  <a:moveTo>
                    <a:pt x="43" y="14"/>
                  </a:moveTo>
                  <a:cubicBezTo>
                    <a:pt x="43" y="12"/>
                    <a:pt x="45" y="10"/>
                    <a:pt x="47" y="10"/>
                  </a:cubicBezTo>
                  <a:cubicBezTo>
                    <a:pt x="223" y="10"/>
                    <a:pt x="223" y="10"/>
                    <a:pt x="223" y="10"/>
                  </a:cubicBezTo>
                  <a:cubicBezTo>
                    <a:pt x="225" y="10"/>
                    <a:pt x="227" y="12"/>
                    <a:pt x="227" y="14"/>
                  </a:cubicBezTo>
                  <a:cubicBezTo>
                    <a:pt x="227" y="187"/>
                    <a:pt x="227" y="187"/>
                    <a:pt x="227" y="187"/>
                  </a:cubicBezTo>
                  <a:cubicBezTo>
                    <a:pt x="227" y="189"/>
                    <a:pt x="225" y="191"/>
                    <a:pt x="223" y="191"/>
                  </a:cubicBezTo>
                  <a:cubicBezTo>
                    <a:pt x="47" y="191"/>
                    <a:pt x="47" y="191"/>
                    <a:pt x="47" y="191"/>
                  </a:cubicBezTo>
                  <a:cubicBezTo>
                    <a:pt x="45" y="191"/>
                    <a:pt x="43" y="189"/>
                    <a:pt x="43" y="187"/>
                  </a:cubicBezTo>
                  <a:lnTo>
                    <a:pt x="43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58" name="Freeform 44">
              <a:extLst>
                <a:ext uri="{FF2B5EF4-FFF2-40B4-BE49-F238E27FC236}">
                  <a16:creationId xmlns:a16="http://schemas.microsoft.com/office/drawing/2014/main" id="{41C08C6C-5D8D-D54D-B7D9-58652E272B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3838" y="3783013"/>
              <a:ext cx="327025" cy="109538"/>
            </a:xfrm>
            <a:custGeom>
              <a:avLst/>
              <a:gdLst>
                <a:gd name="T0" fmla="*/ 2 w 154"/>
                <a:gd name="T1" fmla="*/ 0 h 52"/>
                <a:gd name="T2" fmla="*/ 0 w 154"/>
                <a:gd name="T3" fmla="*/ 49 h 52"/>
                <a:gd name="T4" fmla="*/ 151 w 154"/>
                <a:gd name="T5" fmla="*/ 52 h 52"/>
                <a:gd name="T6" fmla="*/ 154 w 154"/>
                <a:gd name="T7" fmla="*/ 3 h 52"/>
                <a:gd name="T8" fmla="*/ 47 w 154"/>
                <a:gd name="T9" fmla="*/ 40 h 52"/>
                <a:gd name="T10" fmla="*/ 44 w 154"/>
                <a:gd name="T11" fmla="*/ 42 h 52"/>
                <a:gd name="T12" fmla="*/ 33 w 154"/>
                <a:gd name="T13" fmla="*/ 27 h 52"/>
                <a:gd name="T14" fmla="*/ 29 w 154"/>
                <a:gd name="T15" fmla="*/ 19 h 52"/>
                <a:gd name="T16" fmla="*/ 28 w 154"/>
                <a:gd name="T17" fmla="*/ 28 h 52"/>
                <a:gd name="T18" fmla="*/ 26 w 154"/>
                <a:gd name="T19" fmla="*/ 42 h 52"/>
                <a:gd name="T20" fmla="*/ 23 w 154"/>
                <a:gd name="T21" fmla="*/ 40 h 52"/>
                <a:gd name="T22" fmla="*/ 26 w 154"/>
                <a:gd name="T23" fmla="*/ 10 h 52"/>
                <a:gd name="T24" fmla="*/ 30 w 154"/>
                <a:gd name="T25" fmla="*/ 12 h 52"/>
                <a:gd name="T26" fmla="*/ 39 w 154"/>
                <a:gd name="T27" fmla="*/ 27 h 52"/>
                <a:gd name="T28" fmla="*/ 43 w 154"/>
                <a:gd name="T29" fmla="*/ 32 h 52"/>
                <a:gd name="T30" fmla="*/ 42 w 154"/>
                <a:gd name="T31" fmla="*/ 12 h 52"/>
                <a:gd name="T32" fmla="*/ 45 w 154"/>
                <a:gd name="T33" fmla="*/ 10 h 52"/>
                <a:gd name="T34" fmla="*/ 47 w 154"/>
                <a:gd name="T35" fmla="*/ 40 h 52"/>
                <a:gd name="T36" fmla="*/ 69 w 154"/>
                <a:gd name="T37" fmla="*/ 42 h 52"/>
                <a:gd name="T38" fmla="*/ 53 w 154"/>
                <a:gd name="T39" fmla="*/ 40 h 52"/>
                <a:gd name="T40" fmla="*/ 55 w 154"/>
                <a:gd name="T41" fmla="*/ 10 h 52"/>
                <a:gd name="T42" fmla="*/ 71 w 154"/>
                <a:gd name="T43" fmla="*/ 12 h 52"/>
                <a:gd name="T44" fmla="*/ 68 w 154"/>
                <a:gd name="T45" fmla="*/ 15 h 52"/>
                <a:gd name="T46" fmla="*/ 58 w 154"/>
                <a:gd name="T47" fmla="*/ 16 h 52"/>
                <a:gd name="T48" fmla="*/ 59 w 154"/>
                <a:gd name="T49" fmla="*/ 23 h 52"/>
                <a:gd name="T50" fmla="*/ 70 w 154"/>
                <a:gd name="T51" fmla="*/ 25 h 52"/>
                <a:gd name="T52" fmla="*/ 68 w 154"/>
                <a:gd name="T53" fmla="*/ 28 h 52"/>
                <a:gd name="T54" fmla="*/ 58 w 154"/>
                <a:gd name="T55" fmla="*/ 28 h 52"/>
                <a:gd name="T56" fmla="*/ 59 w 154"/>
                <a:gd name="T57" fmla="*/ 37 h 52"/>
                <a:gd name="T58" fmla="*/ 71 w 154"/>
                <a:gd name="T59" fmla="*/ 39 h 52"/>
                <a:gd name="T60" fmla="*/ 71 w 154"/>
                <a:gd name="T61" fmla="*/ 40 h 52"/>
                <a:gd name="T62" fmla="*/ 103 w 154"/>
                <a:gd name="T63" fmla="*/ 40 h 52"/>
                <a:gd name="T64" fmla="*/ 99 w 154"/>
                <a:gd name="T65" fmla="*/ 42 h 52"/>
                <a:gd name="T66" fmla="*/ 93 w 154"/>
                <a:gd name="T67" fmla="*/ 27 h 52"/>
                <a:gd name="T68" fmla="*/ 92 w 154"/>
                <a:gd name="T69" fmla="*/ 19 h 52"/>
                <a:gd name="T70" fmla="*/ 86 w 154"/>
                <a:gd name="T71" fmla="*/ 40 h 52"/>
                <a:gd name="T72" fmla="*/ 82 w 154"/>
                <a:gd name="T73" fmla="*/ 42 h 52"/>
                <a:gd name="T74" fmla="*/ 73 w 154"/>
                <a:gd name="T75" fmla="*/ 13 h 52"/>
                <a:gd name="T76" fmla="*/ 75 w 154"/>
                <a:gd name="T77" fmla="*/ 10 h 52"/>
                <a:gd name="T78" fmla="*/ 78 w 154"/>
                <a:gd name="T79" fmla="*/ 12 h 52"/>
                <a:gd name="T80" fmla="*/ 82 w 154"/>
                <a:gd name="T81" fmla="*/ 27 h 52"/>
                <a:gd name="T82" fmla="*/ 84 w 154"/>
                <a:gd name="T83" fmla="*/ 32 h 52"/>
                <a:gd name="T84" fmla="*/ 89 w 154"/>
                <a:gd name="T85" fmla="*/ 12 h 52"/>
                <a:gd name="T86" fmla="*/ 92 w 154"/>
                <a:gd name="T87" fmla="*/ 10 h 52"/>
                <a:gd name="T88" fmla="*/ 98 w 154"/>
                <a:gd name="T89" fmla="*/ 25 h 52"/>
                <a:gd name="T90" fmla="*/ 100 w 154"/>
                <a:gd name="T91" fmla="*/ 32 h 52"/>
                <a:gd name="T92" fmla="*/ 101 w 154"/>
                <a:gd name="T93" fmla="*/ 26 h 52"/>
                <a:gd name="T94" fmla="*/ 108 w 154"/>
                <a:gd name="T95" fmla="*/ 10 h 52"/>
                <a:gd name="T96" fmla="*/ 110 w 154"/>
                <a:gd name="T97" fmla="*/ 11 h 52"/>
                <a:gd name="T98" fmla="*/ 120 w 154"/>
                <a:gd name="T99" fmla="*/ 42 h 52"/>
                <a:gd name="T100" fmla="*/ 112 w 154"/>
                <a:gd name="T101" fmla="*/ 38 h 52"/>
                <a:gd name="T102" fmla="*/ 113 w 154"/>
                <a:gd name="T103" fmla="*/ 35 h 52"/>
                <a:gd name="T104" fmla="*/ 120 w 154"/>
                <a:gd name="T105" fmla="*/ 38 h 52"/>
                <a:gd name="T106" fmla="*/ 121 w 154"/>
                <a:gd name="T107" fmla="*/ 28 h 52"/>
                <a:gd name="T108" fmla="*/ 123 w 154"/>
                <a:gd name="T109" fmla="*/ 10 h 52"/>
                <a:gd name="T110" fmla="*/ 130 w 154"/>
                <a:gd name="T111" fmla="*/ 11 h 52"/>
                <a:gd name="T112" fmla="*/ 130 w 154"/>
                <a:gd name="T113" fmla="*/ 14 h 52"/>
                <a:gd name="T114" fmla="*/ 127 w 154"/>
                <a:gd name="T115" fmla="*/ 15 h 52"/>
                <a:gd name="T116" fmla="*/ 118 w 154"/>
                <a:gd name="T117" fmla="*/ 18 h 52"/>
                <a:gd name="T118" fmla="*/ 131 w 154"/>
                <a:gd name="T119" fmla="*/ 3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4" h="52">
                  <a:moveTo>
                    <a:pt x="15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1"/>
                    <a:pt x="1" y="52"/>
                    <a:pt x="2" y="52"/>
                  </a:cubicBezTo>
                  <a:cubicBezTo>
                    <a:pt x="151" y="52"/>
                    <a:pt x="151" y="52"/>
                    <a:pt x="151" y="52"/>
                  </a:cubicBezTo>
                  <a:cubicBezTo>
                    <a:pt x="153" y="52"/>
                    <a:pt x="154" y="51"/>
                    <a:pt x="154" y="49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1"/>
                    <a:pt x="153" y="0"/>
                    <a:pt x="151" y="0"/>
                  </a:cubicBezTo>
                  <a:close/>
                  <a:moveTo>
                    <a:pt x="47" y="40"/>
                  </a:moveTo>
                  <a:cubicBezTo>
                    <a:pt x="47" y="41"/>
                    <a:pt x="46" y="42"/>
                    <a:pt x="45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3" y="42"/>
                    <a:pt x="42" y="41"/>
                    <a:pt x="41" y="4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2" y="26"/>
                    <a:pt x="32" y="25"/>
                  </a:cubicBezTo>
                  <a:cubicBezTo>
                    <a:pt x="32" y="25"/>
                    <a:pt x="30" y="22"/>
                    <a:pt x="29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22"/>
                    <a:pt x="28" y="25"/>
                    <a:pt x="28" y="28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41"/>
                    <a:pt x="27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4" y="42"/>
                    <a:pt x="23" y="41"/>
                    <a:pt x="23" y="40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1"/>
                    <a:pt x="24" y="10"/>
                    <a:pt x="26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8" y="10"/>
                    <a:pt x="29" y="11"/>
                    <a:pt x="30" y="12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9" y="26"/>
                    <a:pt x="39" y="27"/>
                  </a:cubicBezTo>
                  <a:cubicBezTo>
                    <a:pt x="39" y="27"/>
                    <a:pt x="41" y="30"/>
                    <a:pt x="42" y="32"/>
                  </a:cubicBezTo>
                  <a:cubicBezTo>
                    <a:pt x="42" y="32"/>
                    <a:pt x="43" y="33"/>
                    <a:pt x="43" y="32"/>
                  </a:cubicBezTo>
                  <a:cubicBezTo>
                    <a:pt x="42" y="30"/>
                    <a:pt x="42" y="27"/>
                    <a:pt x="42" y="24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1"/>
                    <a:pt x="43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6" y="10"/>
                    <a:pt x="47" y="11"/>
                    <a:pt x="47" y="12"/>
                  </a:cubicBezTo>
                  <a:cubicBezTo>
                    <a:pt x="47" y="40"/>
                    <a:pt x="47" y="40"/>
                    <a:pt x="47" y="40"/>
                  </a:cubicBezTo>
                  <a:close/>
                  <a:moveTo>
                    <a:pt x="71" y="40"/>
                  </a:moveTo>
                  <a:cubicBezTo>
                    <a:pt x="71" y="41"/>
                    <a:pt x="70" y="42"/>
                    <a:pt x="69" y="42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4" y="42"/>
                    <a:pt x="53" y="41"/>
                    <a:pt x="53" y="40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1"/>
                    <a:pt x="54" y="10"/>
                    <a:pt x="55" y="10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70" y="10"/>
                    <a:pt x="71" y="11"/>
                    <a:pt x="71" y="12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4"/>
                    <a:pt x="70" y="15"/>
                    <a:pt x="68" y="15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9" y="15"/>
                    <a:pt x="58" y="15"/>
                    <a:pt x="58" y="16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3"/>
                    <a:pt x="59" y="23"/>
                    <a:pt x="59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9" y="23"/>
                    <a:pt x="70" y="24"/>
                    <a:pt x="70" y="25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70" y="27"/>
                    <a:pt x="69" y="28"/>
                    <a:pt x="68" y="28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59" y="28"/>
                    <a:pt x="58" y="28"/>
                    <a:pt x="58" y="28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7"/>
                    <a:pt x="59" y="37"/>
                    <a:pt x="59" y="37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70" y="37"/>
                    <a:pt x="71" y="38"/>
                    <a:pt x="71" y="39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1" y="40"/>
                    <a:pt x="71" y="40"/>
                    <a:pt x="71" y="40"/>
                  </a:cubicBezTo>
                  <a:close/>
                  <a:moveTo>
                    <a:pt x="110" y="13"/>
                  </a:moveTo>
                  <a:cubicBezTo>
                    <a:pt x="103" y="40"/>
                    <a:pt x="103" y="40"/>
                    <a:pt x="103" y="40"/>
                  </a:cubicBezTo>
                  <a:cubicBezTo>
                    <a:pt x="102" y="41"/>
                    <a:pt x="101" y="42"/>
                    <a:pt x="100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8" y="42"/>
                    <a:pt x="97" y="41"/>
                    <a:pt x="96" y="40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6"/>
                    <a:pt x="93" y="25"/>
                    <a:pt x="93" y="24"/>
                  </a:cubicBezTo>
                  <a:cubicBezTo>
                    <a:pt x="93" y="24"/>
                    <a:pt x="92" y="22"/>
                    <a:pt x="92" y="19"/>
                  </a:cubicBezTo>
                  <a:cubicBezTo>
                    <a:pt x="91" y="21"/>
                    <a:pt x="91" y="23"/>
                    <a:pt x="90" y="26"/>
                  </a:cubicBezTo>
                  <a:cubicBezTo>
                    <a:pt x="86" y="40"/>
                    <a:pt x="86" y="40"/>
                    <a:pt x="86" y="40"/>
                  </a:cubicBezTo>
                  <a:cubicBezTo>
                    <a:pt x="86" y="41"/>
                    <a:pt x="85" y="42"/>
                    <a:pt x="83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1" y="42"/>
                    <a:pt x="80" y="41"/>
                    <a:pt x="80" y="40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2"/>
                    <a:pt x="73" y="11"/>
                    <a:pt x="73" y="11"/>
                  </a:cubicBezTo>
                  <a:cubicBezTo>
                    <a:pt x="74" y="10"/>
                    <a:pt x="74" y="10"/>
                    <a:pt x="75" y="10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7" y="10"/>
                    <a:pt x="78" y="11"/>
                    <a:pt x="78" y="12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2" y="25"/>
                    <a:pt x="82" y="27"/>
                    <a:pt x="82" y="27"/>
                  </a:cubicBezTo>
                  <a:cubicBezTo>
                    <a:pt x="82" y="28"/>
                    <a:pt x="82" y="29"/>
                    <a:pt x="83" y="32"/>
                  </a:cubicBezTo>
                  <a:cubicBezTo>
                    <a:pt x="83" y="33"/>
                    <a:pt x="83" y="32"/>
                    <a:pt x="84" y="32"/>
                  </a:cubicBezTo>
                  <a:cubicBezTo>
                    <a:pt x="84" y="30"/>
                    <a:pt x="85" y="28"/>
                    <a:pt x="85" y="26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89" y="11"/>
                    <a:pt x="90" y="10"/>
                    <a:pt x="91" y="10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4" y="10"/>
                    <a:pt x="95" y="11"/>
                    <a:pt x="95" y="12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8" y="25"/>
                    <a:pt x="98" y="27"/>
                    <a:pt x="99" y="28"/>
                  </a:cubicBezTo>
                  <a:cubicBezTo>
                    <a:pt x="99" y="28"/>
                    <a:pt x="99" y="30"/>
                    <a:pt x="100" y="32"/>
                  </a:cubicBezTo>
                  <a:cubicBezTo>
                    <a:pt x="100" y="32"/>
                    <a:pt x="100" y="33"/>
                    <a:pt x="100" y="32"/>
                  </a:cubicBezTo>
                  <a:cubicBezTo>
                    <a:pt x="100" y="31"/>
                    <a:pt x="101" y="28"/>
                    <a:pt x="101" y="26"/>
                  </a:cubicBezTo>
                  <a:cubicBezTo>
                    <a:pt x="105" y="12"/>
                    <a:pt x="105" y="12"/>
                    <a:pt x="105" y="12"/>
                  </a:cubicBezTo>
                  <a:cubicBezTo>
                    <a:pt x="105" y="11"/>
                    <a:pt x="106" y="10"/>
                    <a:pt x="108" y="10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09" y="10"/>
                    <a:pt x="110" y="10"/>
                    <a:pt x="110" y="11"/>
                  </a:cubicBezTo>
                  <a:cubicBezTo>
                    <a:pt x="110" y="11"/>
                    <a:pt x="111" y="12"/>
                    <a:pt x="110" y="13"/>
                  </a:cubicBezTo>
                  <a:close/>
                  <a:moveTo>
                    <a:pt x="120" y="42"/>
                  </a:moveTo>
                  <a:cubicBezTo>
                    <a:pt x="117" y="42"/>
                    <a:pt x="114" y="41"/>
                    <a:pt x="113" y="41"/>
                  </a:cubicBezTo>
                  <a:cubicBezTo>
                    <a:pt x="112" y="40"/>
                    <a:pt x="112" y="39"/>
                    <a:pt x="112" y="38"/>
                  </a:cubicBezTo>
                  <a:cubicBezTo>
                    <a:pt x="112" y="38"/>
                    <a:pt x="113" y="36"/>
                    <a:pt x="113" y="36"/>
                  </a:cubicBezTo>
                  <a:cubicBezTo>
                    <a:pt x="113" y="35"/>
                    <a:pt x="113" y="35"/>
                    <a:pt x="113" y="35"/>
                  </a:cubicBezTo>
                  <a:cubicBezTo>
                    <a:pt x="114" y="36"/>
                    <a:pt x="114" y="36"/>
                    <a:pt x="114" y="36"/>
                  </a:cubicBezTo>
                  <a:cubicBezTo>
                    <a:pt x="116" y="37"/>
                    <a:pt x="118" y="38"/>
                    <a:pt x="120" y="38"/>
                  </a:cubicBezTo>
                  <a:cubicBezTo>
                    <a:pt x="124" y="38"/>
                    <a:pt x="126" y="36"/>
                    <a:pt x="126" y="33"/>
                  </a:cubicBezTo>
                  <a:cubicBezTo>
                    <a:pt x="126" y="31"/>
                    <a:pt x="125" y="30"/>
                    <a:pt x="121" y="28"/>
                  </a:cubicBezTo>
                  <a:cubicBezTo>
                    <a:pt x="115" y="26"/>
                    <a:pt x="112" y="23"/>
                    <a:pt x="112" y="19"/>
                  </a:cubicBezTo>
                  <a:cubicBezTo>
                    <a:pt x="112" y="13"/>
                    <a:pt x="117" y="10"/>
                    <a:pt x="123" y="10"/>
                  </a:cubicBezTo>
                  <a:cubicBezTo>
                    <a:pt x="126" y="10"/>
                    <a:pt x="129" y="11"/>
                    <a:pt x="130" y="11"/>
                  </a:cubicBezTo>
                  <a:cubicBezTo>
                    <a:pt x="130" y="11"/>
                    <a:pt x="130" y="11"/>
                    <a:pt x="130" y="11"/>
                  </a:cubicBezTo>
                  <a:cubicBezTo>
                    <a:pt x="130" y="11"/>
                    <a:pt x="130" y="12"/>
                    <a:pt x="130" y="12"/>
                  </a:cubicBezTo>
                  <a:cubicBezTo>
                    <a:pt x="130" y="12"/>
                    <a:pt x="130" y="14"/>
                    <a:pt x="130" y="14"/>
                  </a:cubicBezTo>
                  <a:cubicBezTo>
                    <a:pt x="129" y="15"/>
                    <a:pt x="128" y="15"/>
                    <a:pt x="128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15"/>
                    <a:pt x="125" y="14"/>
                    <a:pt x="123" y="14"/>
                  </a:cubicBezTo>
                  <a:cubicBezTo>
                    <a:pt x="119" y="14"/>
                    <a:pt x="118" y="16"/>
                    <a:pt x="118" y="18"/>
                  </a:cubicBezTo>
                  <a:cubicBezTo>
                    <a:pt x="118" y="20"/>
                    <a:pt x="119" y="22"/>
                    <a:pt x="123" y="23"/>
                  </a:cubicBezTo>
                  <a:cubicBezTo>
                    <a:pt x="129" y="25"/>
                    <a:pt x="131" y="28"/>
                    <a:pt x="131" y="33"/>
                  </a:cubicBezTo>
                  <a:cubicBezTo>
                    <a:pt x="131" y="37"/>
                    <a:pt x="128" y="42"/>
                    <a:pt x="120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</p:grpSp>
      <p:grpSp>
        <p:nvGrpSpPr>
          <p:cNvPr id="59" name="Group 1491">
            <a:extLst>
              <a:ext uri="{FF2B5EF4-FFF2-40B4-BE49-F238E27FC236}">
                <a16:creationId xmlns:a16="http://schemas.microsoft.com/office/drawing/2014/main" id="{3F390BB6-CDB1-B941-835B-E7037B2FF58D}"/>
              </a:ext>
            </a:extLst>
          </p:cNvPr>
          <p:cNvGrpSpPr/>
          <p:nvPr/>
        </p:nvGrpSpPr>
        <p:grpSpPr>
          <a:xfrm>
            <a:off x="6452311" y="4869694"/>
            <a:ext cx="441286" cy="787520"/>
            <a:chOff x="1279526" y="3703638"/>
            <a:chExt cx="398463" cy="465137"/>
          </a:xfrm>
          <a:solidFill>
            <a:schemeClr val="bg1"/>
          </a:solidFill>
        </p:grpSpPr>
        <p:sp>
          <p:nvSpPr>
            <p:cNvPr id="60" name="Freeform 83">
              <a:extLst>
                <a:ext uri="{FF2B5EF4-FFF2-40B4-BE49-F238E27FC236}">
                  <a16:creationId xmlns:a16="http://schemas.microsoft.com/office/drawing/2014/main" id="{50F447C6-959C-0D46-A5E8-14DB605271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0326" y="3703638"/>
              <a:ext cx="296863" cy="244475"/>
            </a:xfrm>
            <a:custGeom>
              <a:avLst/>
              <a:gdLst>
                <a:gd name="T0" fmla="*/ 128 w 140"/>
                <a:gd name="T1" fmla="*/ 43 h 115"/>
                <a:gd name="T2" fmla="*/ 73 w 140"/>
                <a:gd name="T3" fmla="*/ 0 h 115"/>
                <a:gd name="T4" fmla="*/ 67 w 140"/>
                <a:gd name="T5" fmla="*/ 0 h 115"/>
                <a:gd name="T6" fmla="*/ 12 w 140"/>
                <a:gd name="T7" fmla="*/ 43 h 115"/>
                <a:gd name="T8" fmla="*/ 11 w 140"/>
                <a:gd name="T9" fmla="*/ 45 h 115"/>
                <a:gd name="T10" fmla="*/ 0 w 140"/>
                <a:gd name="T11" fmla="*/ 66 h 115"/>
                <a:gd name="T12" fmla="*/ 0 w 140"/>
                <a:gd name="T13" fmla="*/ 75 h 115"/>
                <a:gd name="T14" fmla="*/ 13 w 140"/>
                <a:gd name="T15" fmla="*/ 91 h 115"/>
                <a:gd name="T16" fmla="*/ 24 w 140"/>
                <a:gd name="T17" fmla="*/ 91 h 115"/>
                <a:gd name="T18" fmla="*/ 27 w 140"/>
                <a:gd name="T19" fmla="*/ 91 h 115"/>
                <a:gd name="T20" fmla="*/ 29 w 140"/>
                <a:gd name="T21" fmla="*/ 92 h 115"/>
                <a:gd name="T22" fmla="*/ 70 w 140"/>
                <a:gd name="T23" fmla="*/ 115 h 115"/>
                <a:gd name="T24" fmla="*/ 111 w 140"/>
                <a:gd name="T25" fmla="*/ 92 h 115"/>
                <a:gd name="T26" fmla="*/ 113 w 140"/>
                <a:gd name="T27" fmla="*/ 91 h 115"/>
                <a:gd name="T28" fmla="*/ 116 w 140"/>
                <a:gd name="T29" fmla="*/ 91 h 115"/>
                <a:gd name="T30" fmla="*/ 127 w 140"/>
                <a:gd name="T31" fmla="*/ 91 h 115"/>
                <a:gd name="T32" fmla="*/ 140 w 140"/>
                <a:gd name="T33" fmla="*/ 75 h 115"/>
                <a:gd name="T34" fmla="*/ 140 w 140"/>
                <a:gd name="T35" fmla="*/ 66 h 115"/>
                <a:gd name="T36" fmla="*/ 129 w 140"/>
                <a:gd name="T37" fmla="*/ 45 h 115"/>
                <a:gd name="T38" fmla="*/ 128 w 140"/>
                <a:gd name="T39" fmla="*/ 43 h 115"/>
                <a:gd name="T40" fmla="*/ 70 w 140"/>
                <a:gd name="T41" fmla="*/ 19 h 115"/>
                <a:gd name="T42" fmla="*/ 27 w 140"/>
                <a:gd name="T43" fmla="*/ 43 h 115"/>
                <a:gd name="T44" fmla="*/ 26 w 140"/>
                <a:gd name="T45" fmla="*/ 45 h 115"/>
                <a:gd name="T46" fmla="*/ 24 w 140"/>
                <a:gd name="T47" fmla="*/ 44 h 115"/>
                <a:gd name="T48" fmla="*/ 23 w 140"/>
                <a:gd name="T49" fmla="*/ 42 h 115"/>
                <a:gd name="T50" fmla="*/ 67 w 140"/>
                <a:gd name="T51" fmla="*/ 10 h 115"/>
                <a:gd name="T52" fmla="*/ 73 w 140"/>
                <a:gd name="T53" fmla="*/ 10 h 115"/>
                <a:gd name="T54" fmla="*/ 117 w 140"/>
                <a:gd name="T55" fmla="*/ 43 h 115"/>
                <a:gd name="T56" fmla="*/ 116 w 140"/>
                <a:gd name="T57" fmla="*/ 44 h 115"/>
                <a:gd name="T58" fmla="*/ 114 w 140"/>
                <a:gd name="T59" fmla="*/ 45 h 115"/>
                <a:gd name="T60" fmla="*/ 113 w 140"/>
                <a:gd name="T61" fmla="*/ 43 h 115"/>
                <a:gd name="T62" fmla="*/ 70 w 140"/>
                <a:gd name="T63" fmla="*/ 1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0" h="115">
                  <a:moveTo>
                    <a:pt x="128" y="43"/>
                  </a:moveTo>
                  <a:cubicBezTo>
                    <a:pt x="125" y="18"/>
                    <a:pt x="102" y="0"/>
                    <a:pt x="73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38" y="0"/>
                    <a:pt x="15" y="18"/>
                    <a:pt x="12" y="43"/>
                  </a:cubicBezTo>
                  <a:cubicBezTo>
                    <a:pt x="12" y="44"/>
                    <a:pt x="11" y="44"/>
                    <a:pt x="11" y="45"/>
                  </a:cubicBezTo>
                  <a:cubicBezTo>
                    <a:pt x="6" y="46"/>
                    <a:pt x="0" y="51"/>
                    <a:pt x="0" y="66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88"/>
                    <a:pt x="9" y="91"/>
                    <a:pt x="13" y="91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5" y="91"/>
                    <a:pt x="26" y="91"/>
                    <a:pt x="27" y="91"/>
                  </a:cubicBezTo>
                  <a:cubicBezTo>
                    <a:pt x="28" y="91"/>
                    <a:pt x="28" y="91"/>
                    <a:pt x="29" y="92"/>
                  </a:cubicBezTo>
                  <a:cubicBezTo>
                    <a:pt x="37" y="106"/>
                    <a:pt x="53" y="115"/>
                    <a:pt x="70" y="115"/>
                  </a:cubicBezTo>
                  <a:cubicBezTo>
                    <a:pt x="87" y="115"/>
                    <a:pt x="103" y="106"/>
                    <a:pt x="111" y="92"/>
                  </a:cubicBezTo>
                  <a:cubicBezTo>
                    <a:pt x="112" y="92"/>
                    <a:pt x="112" y="91"/>
                    <a:pt x="113" y="91"/>
                  </a:cubicBezTo>
                  <a:cubicBezTo>
                    <a:pt x="114" y="90"/>
                    <a:pt x="115" y="91"/>
                    <a:pt x="116" y="91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31" y="91"/>
                    <a:pt x="140" y="88"/>
                    <a:pt x="140" y="75"/>
                  </a:cubicBezTo>
                  <a:cubicBezTo>
                    <a:pt x="140" y="66"/>
                    <a:pt x="140" y="66"/>
                    <a:pt x="140" y="66"/>
                  </a:cubicBezTo>
                  <a:cubicBezTo>
                    <a:pt x="140" y="51"/>
                    <a:pt x="134" y="46"/>
                    <a:pt x="129" y="45"/>
                  </a:cubicBezTo>
                  <a:cubicBezTo>
                    <a:pt x="129" y="44"/>
                    <a:pt x="128" y="44"/>
                    <a:pt x="128" y="43"/>
                  </a:cubicBezTo>
                  <a:close/>
                  <a:moveTo>
                    <a:pt x="70" y="19"/>
                  </a:moveTo>
                  <a:cubicBezTo>
                    <a:pt x="52" y="19"/>
                    <a:pt x="36" y="29"/>
                    <a:pt x="27" y="43"/>
                  </a:cubicBezTo>
                  <a:cubicBezTo>
                    <a:pt x="27" y="44"/>
                    <a:pt x="27" y="45"/>
                    <a:pt x="26" y="45"/>
                  </a:cubicBezTo>
                  <a:cubicBezTo>
                    <a:pt x="25" y="44"/>
                    <a:pt x="25" y="44"/>
                    <a:pt x="24" y="44"/>
                  </a:cubicBezTo>
                  <a:cubicBezTo>
                    <a:pt x="24" y="44"/>
                    <a:pt x="23" y="44"/>
                    <a:pt x="23" y="42"/>
                  </a:cubicBezTo>
                  <a:cubicBezTo>
                    <a:pt x="24" y="24"/>
                    <a:pt x="44" y="10"/>
                    <a:pt x="67" y="1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95" y="10"/>
                    <a:pt x="114" y="24"/>
                    <a:pt x="117" y="43"/>
                  </a:cubicBezTo>
                  <a:cubicBezTo>
                    <a:pt x="117" y="43"/>
                    <a:pt x="117" y="44"/>
                    <a:pt x="116" y="44"/>
                  </a:cubicBezTo>
                  <a:cubicBezTo>
                    <a:pt x="115" y="44"/>
                    <a:pt x="115" y="44"/>
                    <a:pt x="114" y="45"/>
                  </a:cubicBezTo>
                  <a:cubicBezTo>
                    <a:pt x="113" y="45"/>
                    <a:pt x="113" y="44"/>
                    <a:pt x="113" y="43"/>
                  </a:cubicBezTo>
                  <a:cubicBezTo>
                    <a:pt x="104" y="29"/>
                    <a:pt x="88" y="19"/>
                    <a:pt x="7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61" name="Freeform 84">
              <a:extLst>
                <a:ext uri="{FF2B5EF4-FFF2-40B4-BE49-F238E27FC236}">
                  <a16:creationId xmlns:a16="http://schemas.microsoft.com/office/drawing/2014/main" id="{0FF4C8EC-A876-B343-8666-97B25B83E2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9526" y="3975100"/>
              <a:ext cx="398463" cy="193675"/>
            </a:xfrm>
            <a:custGeom>
              <a:avLst/>
              <a:gdLst>
                <a:gd name="T0" fmla="*/ 187 w 188"/>
                <a:gd name="T1" fmla="*/ 86 h 91"/>
                <a:gd name="T2" fmla="*/ 155 w 188"/>
                <a:gd name="T3" fmla="*/ 17 h 91"/>
                <a:gd name="T4" fmla="*/ 134 w 188"/>
                <a:gd name="T5" fmla="*/ 0 h 91"/>
                <a:gd name="T6" fmla="*/ 57 w 188"/>
                <a:gd name="T7" fmla="*/ 0 h 91"/>
                <a:gd name="T8" fmla="*/ 54 w 188"/>
                <a:gd name="T9" fmla="*/ 0 h 91"/>
                <a:gd name="T10" fmla="*/ 33 w 188"/>
                <a:gd name="T11" fmla="*/ 17 h 91"/>
                <a:gd name="T12" fmla="*/ 1 w 188"/>
                <a:gd name="T13" fmla="*/ 86 h 91"/>
                <a:gd name="T14" fmla="*/ 5 w 188"/>
                <a:gd name="T15" fmla="*/ 91 h 91"/>
                <a:gd name="T16" fmla="*/ 29 w 188"/>
                <a:gd name="T17" fmla="*/ 91 h 91"/>
                <a:gd name="T18" fmla="*/ 35 w 188"/>
                <a:gd name="T19" fmla="*/ 87 h 91"/>
                <a:gd name="T20" fmla="*/ 48 w 188"/>
                <a:gd name="T21" fmla="*/ 62 h 91"/>
                <a:gd name="T22" fmla="*/ 52 w 188"/>
                <a:gd name="T23" fmla="*/ 63 h 91"/>
                <a:gd name="T24" fmla="*/ 52 w 188"/>
                <a:gd name="T25" fmla="*/ 85 h 91"/>
                <a:gd name="T26" fmla="*/ 57 w 188"/>
                <a:gd name="T27" fmla="*/ 91 h 91"/>
                <a:gd name="T28" fmla="*/ 136 w 188"/>
                <a:gd name="T29" fmla="*/ 91 h 91"/>
                <a:gd name="T30" fmla="*/ 141 w 188"/>
                <a:gd name="T31" fmla="*/ 83 h 91"/>
                <a:gd name="T32" fmla="*/ 141 w 188"/>
                <a:gd name="T33" fmla="*/ 62 h 91"/>
                <a:gd name="T34" fmla="*/ 144 w 188"/>
                <a:gd name="T35" fmla="*/ 61 h 91"/>
                <a:gd name="T36" fmla="*/ 156 w 188"/>
                <a:gd name="T37" fmla="*/ 86 h 91"/>
                <a:gd name="T38" fmla="*/ 163 w 188"/>
                <a:gd name="T39" fmla="*/ 91 h 91"/>
                <a:gd name="T40" fmla="*/ 183 w 188"/>
                <a:gd name="T41" fmla="*/ 91 h 91"/>
                <a:gd name="T42" fmla="*/ 187 w 188"/>
                <a:gd name="T43" fmla="*/ 86 h 91"/>
                <a:gd name="T44" fmla="*/ 133 w 188"/>
                <a:gd name="T45" fmla="*/ 40 h 91"/>
                <a:gd name="T46" fmla="*/ 129 w 188"/>
                <a:gd name="T47" fmla="*/ 44 h 91"/>
                <a:gd name="T48" fmla="*/ 105 w 188"/>
                <a:gd name="T49" fmla="*/ 44 h 91"/>
                <a:gd name="T50" fmla="*/ 101 w 188"/>
                <a:gd name="T51" fmla="*/ 40 h 91"/>
                <a:gd name="T52" fmla="*/ 101 w 188"/>
                <a:gd name="T53" fmla="*/ 35 h 91"/>
                <a:gd name="T54" fmla="*/ 105 w 188"/>
                <a:gd name="T55" fmla="*/ 31 h 91"/>
                <a:gd name="T56" fmla="*/ 129 w 188"/>
                <a:gd name="T57" fmla="*/ 31 h 91"/>
                <a:gd name="T58" fmla="*/ 133 w 188"/>
                <a:gd name="T59" fmla="*/ 35 h 91"/>
                <a:gd name="T60" fmla="*/ 133 w 188"/>
                <a:gd name="T61" fmla="*/ 4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8" h="91">
                  <a:moveTo>
                    <a:pt x="187" y="86"/>
                  </a:moveTo>
                  <a:cubicBezTo>
                    <a:pt x="155" y="17"/>
                    <a:pt x="155" y="17"/>
                    <a:pt x="155" y="17"/>
                  </a:cubicBezTo>
                  <a:cubicBezTo>
                    <a:pt x="154" y="15"/>
                    <a:pt x="147" y="0"/>
                    <a:pt x="134" y="0"/>
                  </a:cubicBezTo>
                  <a:cubicBezTo>
                    <a:pt x="130" y="0"/>
                    <a:pt x="59" y="0"/>
                    <a:pt x="57" y="0"/>
                  </a:cubicBezTo>
                  <a:cubicBezTo>
                    <a:pt x="57" y="0"/>
                    <a:pt x="56" y="0"/>
                    <a:pt x="54" y="0"/>
                  </a:cubicBezTo>
                  <a:cubicBezTo>
                    <a:pt x="39" y="0"/>
                    <a:pt x="34" y="15"/>
                    <a:pt x="33" y="17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0" y="88"/>
                    <a:pt x="0" y="91"/>
                    <a:pt x="5" y="91"/>
                  </a:cubicBezTo>
                  <a:cubicBezTo>
                    <a:pt x="5" y="91"/>
                    <a:pt x="22" y="91"/>
                    <a:pt x="29" y="91"/>
                  </a:cubicBezTo>
                  <a:cubicBezTo>
                    <a:pt x="33" y="91"/>
                    <a:pt x="35" y="87"/>
                    <a:pt x="35" y="87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8" y="62"/>
                    <a:pt x="52" y="53"/>
                    <a:pt x="52" y="63"/>
                  </a:cubicBezTo>
                  <a:cubicBezTo>
                    <a:pt x="52" y="70"/>
                    <a:pt x="52" y="75"/>
                    <a:pt x="52" y="85"/>
                  </a:cubicBezTo>
                  <a:cubicBezTo>
                    <a:pt x="52" y="88"/>
                    <a:pt x="53" y="91"/>
                    <a:pt x="57" y="91"/>
                  </a:cubicBezTo>
                  <a:cubicBezTo>
                    <a:pt x="78" y="91"/>
                    <a:pt x="116" y="91"/>
                    <a:pt x="136" y="91"/>
                  </a:cubicBezTo>
                  <a:cubicBezTo>
                    <a:pt x="141" y="91"/>
                    <a:pt x="141" y="88"/>
                    <a:pt x="141" y="83"/>
                  </a:cubicBezTo>
                  <a:cubicBezTo>
                    <a:pt x="141" y="73"/>
                    <a:pt x="141" y="70"/>
                    <a:pt x="141" y="62"/>
                  </a:cubicBezTo>
                  <a:cubicBezTo>
                    <a:pt x="141" y="56"/>
                    <a:pt x="144" y="61"/>
                    <a:pt x="144" y="61"/>
                  </a:cubicBezTo>
                  <a:cubicBezTo>
                    <a:pt x="156" y="86"/>
                    <a:pt x="156" y="86"/>
                    <a:pt x="156" y="86"/>
                  </a:cubicBezTo>
                  <a:cubicBezTo>
                    <a:pt x="156" y="86"/>
                    <a:pt x="158" y="91"/>
                    <a:pt x="163" y="91"/>
                  </a:cubicBezTo>
                  <a:cubicBezTo>
                    <a:pt x="168" y="91"/>
                    <a:pt x="183" y="91"/>
                    <a:pt x="183" y="91"/>
                  </a:cubicBezTo>
                  <a:cubicBezTo>
                    <a:pt x="187" y="91"/>
                    <a:pt x="188" y="88"/>
                    <a:pt x="187" y="86"/>
                  </a:cubicBezTo>
                  <a:close/>
                  <a:moveTo>
                    <a:pt x="133" y="40"/>
                  </a:moveTo>
                  <a:cubicBezTo>
                    <a:pt x="133" y="43"/>
                    <a:pt x="131" y="44"/>
                    <a:pt x="129" y="44"/>
                  </a:cubicBezTo>
                  <a:cubicBezTo>
                    <a:pt x="105" y="44"/>
                    <a:pt x="105" y="44"/>
                    <a:pt x="105" y="44"/>
                  </a:cubicBezTo>
                  <a:cubicBezTo>
                    <a:pt x="103" y="44"/>
                    <a:pt x="101" y="43"/>
                    <a:pt x="101" y="40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101" y="33"/>
                    <a:pt x="103" y="31"/>
                    <a:pt x="105" y="31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31" y="31"/>
                    <a:pt x="133" y="33"/>
                    <a:pt x="133" y="35"/>
                  </a:cubicBezTo>
                  <a:lnTo>
                    <a:pt x="133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</p:grpSp>
      <p:sp>
        <p:nvSpPr>
          <p:cNvPr id="62" name="CuadroTexto 61">
            <a:extLst>
              <a:ext uri="{FF2B5EF4-FFF2-40B4-BE49-F238E27FC236}">
                <a16:creationId xmlns:a16="http://schemas.microsoft.com/office/drawing/2014/main" id="{7097FCA1-AB3D-7145-BA36-A914870A7288}"/>
              </a:ext>
            </a:extLst>
          </p:cNvPr>
          <p:cNvSpPr txBox="1"/>
          <p:nvPr/>
        </p:nvSpPr>
        <p:spPr>
          <a:xfrm>
            <a:off x="3735062" y="-21184"/>
            <a:ext cx="4914964" cy="156966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3200" b="1" dirty="0">
                <a:solidFill>
                  <a:srgbClr val="F57B34"/>
                </a:solidFill>
                <a:latin typeface="Century Gothic" panose="020B0502020202020204" pitchFamily="34" charset="0"/>
              </a:rPr>
              <a:t>Tendencias de la criminalidad en la era digital</a:t>
            </a:r>
          </a:p>
        </p:txBody>
      </p:sp>
      <p:sp>
        <p:nvSpPr>
          <p:cNvPr id="63" name="TextBox 18">
            <a:extLst>
              <a:ext uri="{FF2B5EF4-FFF2-40B4-BE49-F238E27FC236}">
                <a16:creationId xmlns:a16="http://schemas.microsoft.com/office/drawing/2014/main" id="{BAAC1B78-4FA1-4C45-ACAD-C1B03D935698}"/>
              </a:ext>
            </a:extLst>
          </p:cNvPr>
          <p:cNvSpPr txBox="1"/>
          <p:nvPr/>
        </p:nvSpPr>
        <p:spPr>
          <a:xfrm>
            <a:off x="8530543" y="4734143"/>
            <a:ext cx="3531281" cy="369332"/>
          </a:xfrm>
          <a:prstGeom prst="rect">
            <a:avLst/>
          </a:prstGeom>
          <a:noFill/>
          <a:ln w="28575">
            <a:solidFill>
              <a:srgbClr val="FF068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b="1" dirty="0">
                <a:solidFill>
                  <a:srgbClr val="FF0681"/>
                </a:solidFill>
                <a:latin typeface="Century Gothic" panose="020B0502020202020204" pitchFamily="34" charset="0"/>
              </a:rPr>
              <a:t>Pérdida o Fuga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78AC16F6-17FF-CA4C-A448-0D17EC0DA668}"/>
              </a:ext>
            </a:extLst>
          </p:cNvPr>
          <p:cNvSpPr txBox="1"/>
          <p:nvPr/>
        </p:nvSpPr>
        <p:spPr>
          <a:xfrm>
            <a:off x="8530542" y="5058234"/>
            <a:ext cx="3531282" cy="584775"/>
          </a:xfrm>
          <a:prstGeom prst="rect">
            <a:avLst/>
          </a:prstGeom>
          <a:solidFill>
            <a:srgbClr val="FF0681"/>
          </a:solidFill>
          <a:ln w="38100">
            <a:solidFill>
              <a:srgbClr val="FF068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Pérdidas de sus activos </a:t>
            </a:r>
            <a:r>
              <a:rPr lang="es-ES_tradnl" altLang="es-CO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ﬁnancieros</a:t>
            </a:r>
            <a:r>
              <a:rPr lang="es-ES_tradnl" altLang="es-CO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y fuga de información</a:t>
            </a:r>
            <a:endParaRPr lang="es-ES_tradnl" altLang="es-CO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5" name="Group 1500">
            <a:extLst>
              <a:ext uri="{FF2B5EF4-FFF2-40B4-BE49-F238E27FC236}">
                <a16:creationId xmlns:a16="http://schemas.microsoft.com/office/drawing/2014/main" id="{CBAC1C63-D3C5-2F4D-A5B8-F6ACEEB13200}"/>
              </a:ext>
            </a:extLst>
          </p:cNvPr>
          <p:cNvGrpSpPr/>
          <p:nvPr/>
        </p:nvGrpSpPr>
        <p:grpSpPr>
          <a:xfrm>
            <a:off x="4239220" y="4937379"/>
            <a:ext cx="564276" cy="652149"/>
            <a:chOff x="1277938" y="5121275"/>
            <a:chExt cx="403225" cy="342900"/>
          </a:xfrm>
          <a:solidFill>
            <a:schemeClr val="bg1"/>
          </a:solidFill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7B3BB251-8622-3A49-9B6D-581DC57221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1288" y="5130800"/>
              <a:ext cx="100013" cy="277813"/>
            </a:xfrm>
            <a:custGeom>
              <a:avLst/>
              <a:gdLst>
                <a:gd name="T0" fmla="*/ 41 w 47"/>
                <a:gd name="T1" fmla="*/ 0 h 131"/>
                <a:gd name="T2" fmla="*/ 7 w 47"/>
                <a:gd name="T3" fmla="*/ 0 h 131"/>
                <a:gd name="T4" fmla="*/ 0 w 47"/>
                <a:gd name="T5" fmla="*/ 6 h 131"/>
                <a:gd name="T6" fmla="*/ 0 w 47"/>
                <a:gd name="T7" fmla="*/ 124 h 131"/>
                <a:gd name="T8" fmla="*/ 7 w 47"/>
                <a:gd name="T9" fmla="*/ 131 h 131"/>
                <a:gd name="T10" fmla="*/ 41 w 47"/>
                <a:gd name="T11" fmla="*/ 131 h 131"/>
                <a:gd name="T12" fmla="*/ 47 w 47"/>
                <a:gd name="T13" fmla="*/ 124 h 131"/>
                <a:gd name="T14" fmla="*/ 47 w 47"/>
                <a:gd name="T15" fmla="*/ 6 h 131"/>
                <a:gd name="T16" fmla="*/ 41 w 47"/>
                <a:gd name="T17" fmla="*/ 0 h 131"/>
                <a:gd name="T18" fmla="*/ 24 w 47"/>
                <a:gd name="T19" fmla="*/ 121 h 131"/>
                <a:gd name="T20" fmla="*/ 11 w 47"/>
                <a:gd name="T21" fmla="*/ 107 h 131"/>
                <a:gd name="T22" fmla="*/ 24 w 47"/>
                <a:gd name="T23" fmla="*/ 94 h 131"/>
                <a:gd name="T24" fmla="*/ 37 w 47"/>
                <a:gd name="T25" fmla="*/ 107 h 131"/>
                <a:gd name="T26" fmla="*/ 24 w 47"/>
                <a:gd name="T27" fmla="*/ 121 h 131"/>
                <a:gd name="T28" fmla="*/ 41 w 47"/>
                <a:gd name="T29" fmla="*/ 63 h 131"/>
                <a:gd name="T30" fmla="*/ 37 w 47"/>
                <a:gd name="T31" fmla="*/ 68 h 131"/>
                <a:gd name="T32" fmla="*/ 11 w 47"/>
                <a:gd name="T33" fmla="*/ 68 h 131"/>
                <a:gd name="T34" fmla="*/ 7 w 47"/>
                <a:gd name="T35" fmla="*/ 63 h 131"/>
                <a:gd name="T36" fmla="*/ 7 w 47"/>
                <a:gd name="T37" fmla="*/ 16 h 131"/>
                <a:gd name="T38" fmla="*/ 11 w 47"/>
                <a:gd name="T39" fmla="*/ 11 h 131"/>
                <a:gd name="T40" fmla="*/ 37 w 47"/>
                <a:gd name="T41" fmla="*/ 11 h 131"/>
                <a:gd name="T42" fmla="*/ 41 w 47"/>
                <a:gd name="T43" fmla="*/ 16 h 131"/>
                <a:gd name="T44" fmla="*/ 41 w 47"/>
                <a:gd name="T45" fmla="*/ 6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131">
                  <a:moveTo>
                    <a:pt x="41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8"/>
                    <a:pt x="3" y="131"/>
                    <a:pt x="7" y="131"/>
                  </a:cubicBezTo>
                  <a:cubicBezTo>
                    <a:pt x="41" y="131"/>
                    <a:pt x="41" y="131"/>
                    <a:pt x="41" y="131"/>
                  </a:cubicBezTo>
                  <a:cubicBezTo>
                    <a:pt x="44" y="131"/>
                    <a:pt x="47" y="128"/>
                    <a:pt x="47" y="124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3"/>
                    <a:pt x="44" y="0"/>
                    <a:pt x="41" y="0"/>
                  </a:cubicBezTo>
                  <a:close/>
                  <a:moveTo>
                    <a:pt x="24" y="121"/>
                  </a:moveTo>
                  <a:cubicBezTo>
                    <a:pt x="17" y="121"/>
                    <a:pt x="11" y="115"/>
                    <a:pt x="11" y="107"/>
                  </a:cubicBezTo>
                  <a:cubicBezTo>
                    <a:pt x="11" y="100"/>
                    <a:pt x="17" y="94"/>
                    <a:pt x="24" y="94"/>
                  </a:cubicBezTo>
                  <a:cubicBezTo>
                    <a:pt x="31" y="94"/>
                    <a:pt x="37" y="100"/>
                    <a:pt x="37" y="107"/>
                  </a:cubicBezTo>
                  <a:cubicBezTo>
                    <a:pt x="37" y="115"/>
                    <a:pt x="31" y="121"/>
                    <a:pt x="24" y="121"/>
                  </a:cubicBezTo>
                  <a:close/>
                  <a:moveTo>
                    <a:pt x="41" y="63"/>
                  </a:moveTo>
                  <a:cubicBezTo>
                    <a:pt x="41" y="66"/>
                    <a:pt x="39" y="68"/>
                    <a:pt x="37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9" y="68"/>
                    <a:pt x="7" y="66"/>
                    <a:pt x="7" y="63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3"/>
                    <a:pt x="9" y="11"/>
                    <a:pt x="11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9" y="11"/>
                    <a:pt x="41" y="13"/>
                    <a:pt x="41" y="16"/>
                  </a:cubicBezTo>
                  <a:cubicBezTo>
                    <a:pt x="41" y="63"/>
                    <a:pt x="41" y="63"/>
                    <a:pt x="41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67" name="Freeform 67">
              <a:extLst>
                <a:ext uri="{FF2B5EF4-FFF2-40B4-BE49-F238E27FC236}">
                  <a16:creationId xmlns:a16="http://schemas.microsoft.com/office/drawing/2014/main" id="{A7325591-24D3-F642-A2D5-42F8D6AB1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513" y="5175250"/>
              <a:ext cx="39688" cy="11113"/>
            </a:xfrm>
            <a:custGeom>
              <a:avLst/>
              <a:gdLst>
                <a:gd name="T0" fmla="*/ 17 w 19"/>
                <a:gd name="T1" fmla="*/ 5 h 5"/>
                <a:gd name="T2" fmla="*/ 2 w 19"/>
                <a:gd name="T3" fmla="*/ 5 h 5"/>
                <a:gd name="T4" fmla="*/ 0 w 19"/>
                <a:gd name="T5" fmla="*/ 2 h 5"/>
                <a:gd name="T6" fmla="*/ 2 w 19"/>
                <a:gd name="T7" fmla="*/ 0 h 5"/>
                <a:gd name="T8" fmla="*/ 17 w 19"/>
                <a:gd name="T9" fmla="*/ 0 h 5"/>
                <a:gd name="T10" fmla="*/ 19 w 19"/>
                <a:gd name="T11" fmla="*/ 2 h 5"/>
                <a:gd name="T12" fmla="*/ 17 w 19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5">
                  <a:moveTo>
                    <a:pt x="17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1"/>
                    <a:pt x="19" y="2"/>
                  </a:cubicBezTo>
                  <a:cubicBezTo>
                    <a:pt x="19" y="4"/>
                    <a:pt x="18" y="5"/>
                    <a:pt x="1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68" name="Freeform 68">
              <a:extLst>
                <a:ext uri="{FF2B5EF4-FFF2-40B4-BE49-F238E27FC236}">
                  <a16:creationId xmlns:a16="http://schemas.microsoft.com/office/drawing/2014/main" id="{41D78B50-922D-3E4D-91BC-71893312D3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95401" y="5130800"/>
              <a:ext cx="100013" cy="277813"/>
            </a:xfrm>
            <a:custGeom>
              <a:avLst/>
              <a:gdLst>
                <a:gd name="T0" fmla="*/ 40 w 47"/>
                <a:gd name="T1" fmla="*/ 0 h 131"/>
                <a:gd name="T2" fmla="*/ 7 w 47"/>
                <a:gd name="T3" fmla="*/ 0 h 131"/>
                <a:gd name="T4" fmla="*/ 0 w 47"/>
                <a:gd name="T5" fmla="*/ 6 h 131"/>
                <a:gd name="T6" fmla="*/ 0 w 47"/>
                <a:gd name="T7" fmla="*/ 124 h 131"/>
                <a:gd name="T8" fmla="*/ 7 w 47"/>
                <a:gd name="T9" fmla="*/ 131 h 131"/>
                <a:gd name="T10" fmla="*/ 40 w 47"/>
                <a:gd name="T11" fmla="*/ 131 h 131"/>
                <a:gd name="T12" fmla="*/ 47 w 47"/>
                <a:gd name="T13" fmla="*/ 124 h 131"/>
                <a:gd name="T14" fmla="*/ 47 w 47"/>
                <a:gd name="T15" fmla="*/ 6 h 131"/>
                <a:gd name="T16" fmla="*/ 40 w 47"/>
                <a:gd name="T17" fmla="*/ 0 h 131"/>
                <a:gd name="T18" fmla="*/ 23 w 47"/>
                <a:gd name="T19" fmla="*/ 121 h 131"/>
                <a:gd name="T20" fmla="*/ 10 w 47"/>
                <a:gd name="T21" fmla="*/ 107 h 131"/>
                <a:gd name="T22" fmla="*/ 23 w 47"/>
                <a:gd name="T23" fmla="*/ 94 h 131"/>
                <a:gd name="T24" fmla="*/ 37 w 47"/>
                <a:gd name="T25" fmla="*/ 107 h 131"/>
                <a:gd name="T26" fmla="*/ 23 w 47"/>
                <a:gd name="T27" fmla="*/ 121 h 131"/>
                <a:gd name="T28" fmla="*/ 41 w 47"/>
                <a:gd name="T29" fmla="*/ 63 h 131"/>
                <a:gd name="T30" fmla="*/ 36 w 47"/>
                <a:gd name="T31" fmla="*/ 68 h 131"/>
                <a:gd name="T32" fmla="*/ 11 w 47"/>
                <a:gd name="T33" fmla="*/ 68 h 131"/>
                <a:gd name="T34" fmla="*/ 6 w 47"/>
                <a:gd name="T35" fmla="*/ 63 h 131"/>
                <a:gd name="T36" fmla="*/ 6 w 47"/>
                <a:gd name="T37" fmla="*/ 16 h 131"/>
                <a:gd name="T38" fmla="*/ 11 w 47"/>
                <a:gd name="T39" fmla="*/ 11 h 131"/>
                <a:gd name="T40" fmla="*/ 36 w 47"/>
                <a:gd name="T41" fmla="*/ 11 h 131"/>
                <a:gd name="T42" fmla="*/ 41 w 47"/>
                <a:gd name="T43" fmla="*/ 16 h 131"/>
                <a:gd name="T44" fmla="*/ 41 w 47"/>
                <a:gd name="T45" fmla="*/ 6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131">
                  <a:moveTo>
                    <a:pt x="4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8"/>
                    <a:pt x="3" y="131"/>
                    <a:pt x="7" y="131"/>
                  </a:cubicBezTo>
                  <a:cubicBezTo>
                    <a:pt x="40" y="131"/>
                    <a:pt x="40" y="131"/>
                    <a:pt x="40" y="131"/>
                  </a:cubicBezTo>
                  <a:cubicBezTo>
                    <a:pt x="44" y="131"/>
                    <a:pt x="47" y="128"/>
                    <a:pt x="47" y="124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3"/>
                    <a:pt x="44" y="0"/>
                    <a:pt x="40" y="0"/>
                  </a:cubicBezTo>
                  <a:close/>
                  <a:moveTo>
                    <a:pt x="23" y="121"/>
                  </a:moveTo>
                  <a:cubicBezTo>
                    <a:pt x="16" y="121"/>
                    <a:pt x="10" y="115"/>
                    <a:pt x="10" y="107"/>
                  </a:cubicBezTo>
                  <a:cubicBezTo>
                    <a:pt x="10" y="100"/>
                    <a:pt x="16" y="94"/>
                    <a:pt x="23" y="94"/>
                  </a:cubicBezTo>
                  <a:cubicBezTo>
                    <a:pt x="31" y="94"/>
                    <a:pt x="37" y="100"/>
                    <a:pt x="37" y="107"/>
                  </a:cubicBezTo>
                  <a:cubicBezTo>
                    <a:pt x="37" y="115"/>
                    <a:pt x="31" y="121"/>
                    <a:pt x="23" y="121"/>
                  </a:cubicBezTo>
                  <a:close/>
                  <a:moveTo>
                    <a:pt x="41" y="63"/>
                  </a:moveTo>
                  <a:cubicBezTo>
                    <a:pt x="41" y="66"/>
                    <a:pt x="39" y="68"/>
                    <a:pt x="36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8" y="68"/>
                    <a:pt x="6" y="66"/>
                    <a:pt x="6" y="63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3"/>
                    <a:pt x="8" y="11"/>
                    <a:pt x="11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9" y="11"/>
                    <a:pt x="41" y="13"/>
                    <a:pt x="41" y="16"/>
                  </a:cubicBezTo>
                  <a:lnTo>
                    <a:pt x="41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69" name="Freeform 69">
              <a:extLst>
                <a:ext uri="{FF2B5EF4-FFF2-40B4-BE49-F238E27FC236}">
                  <a16:creationId xmlns:a16="http://schemas.microsoft.com/office/drawing/2014/main" id="{7C42092B-38E9-CE42-9B5F-4122A361D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038" y="5175250"/>
              <a:ext cx="38100" cy="11113"/>
            </a:xfrm>
            <a:custGeom>
              <a:avLst/>
              <a:gdLst>
                <a:gd name="T0" fmla="*/ 16 w 18"/>
                <a:gd name="T1" fmla="*/ 5 h 5"/>
                <a:gd name="T2" fmla="*/ 2 w 18"/>
                <a:gd name="T3" fmla="*/ 5 h 5"/>
                <a:gd name="T4" fmla="*/ 0 w 18"/>
                <a:gd name="T5" fmla="*/ 2 h 5"/>
                <a:gd name="T6" fmla="*/ 2 w 18"/>
                <a:gd name="T7" fmla="*/ 0 h 5"/>
                <a:gd name="T8" fmla="*/ 16 w 18"/>
                <a:gd name="T9" fmla="*/ 0 h 5"/>
                <a:gd name="T10" fmla="*/ 18 w 18"/>
                <a:gd name="T11" fmla="*/ 2 h 5"/>
                <a:gd name="T12" fmla="*/ 16 w 18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5">
                  <a:moveTo>
                    <a:pt x="16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4"/>
                    <a:pt x="17" y="5"/>
                    <a:pt x="1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70" name="Freeform 70">
              <a:extLst>
                <a:ext uri="{FF2B5EF4-FFF2-40B4-BE49-F238E27FC236}">
                  <a16:creationId xmlns:a16="http://schemas.microsoft.com/office/drawing/2014/main" id="{6C72BECC-C5A9-8445-B2AE-73709EC44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038" y="5199063"/>
              <a:ext cx="38100" cy="11113"/>
            </a:xfrm>
            <a:custGeom>
              <a:avLst/>
              <a:gdLst>
                <a:gd name="T0" fmla="*/ 16 w 18"/>
                <a:gd name="T1" fmla="*/ 5 h 5"/>
                <a:gd name="T2" fmla="*/ 2 w 18"/>
                <a:gd name="T3" fmla="*/ 5 h 5"/>
                <a:gd name="T4" fmla="*/ 0 w 18"/>
                <a:gd name="T5" fmla="*/ 2 h 5"/>
                <a:gd name="T6" fmla="*/ 2 w 18"/>
                <a:gd name="T7" fmla="*/ 0 h 5"/>
                <a:gd name="T8" fmla="*/ 16 w 18"/>
                <a:gd name="T9" fmla="*/ 0 h 5"/>
                <a:gd name="T10" fmla="*/ 18 w 18"/>
                <a:gd name="T11" fmla="*/ 2 h 5"/>
                <a:gd name="T12" fmla="*/ 16 w 18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5">
                  <a:moveTo>
                    <a:pt x="16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4"/>
                    <a:pt x="17" y="5"/>
                    <a:pt x="1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71" name="Freeform 71">
              <a:extLst>
                <a:ext uri="{FF2B5EF4-FFF2-40B4-BE49-F238E27FC236}">
                  <a16:creationId xmlns:a16="http://schemas.microsoft.com/office/drawing/2014/main" id="{C4AF997B-F525-0A41-A68D-F603562B0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038" y="5222875"/>
              <a:ext cx="38100" cy="7938"/>
            </a:xfrm>
            <a:custGeom>
              <a:avLst/>
              <a:gdLst>
                <a:gd name="T0" fmla="*/ 16 w 18"/>
                <a:gd name="T1" fmla="*/ 4 h 4"/>
                <a:gd name="T2" fmla="*/ 2 w 18"/>
                <a:gd name="T3" fmla="*/ 4 h 4"/>
                <a:gd name="T4" fmla="*/ 0 w 18"/>
                <a:gd name="T5" fmla="*/ 2 h 4"/>
                <a:gd name="T6" fmla="*/ 2 w 18"/>
                <a:gd name="T7" fmla="*/ 0 h 4"/>
                <a:gd name="T8" fmla="*/ 16 w 18"/>
                <a:gd name="T9" fmla="*/ 0 h 4"/>
                <a:gd name="T10" fmla="*/ 18 w 18"/>
                <a:gd name="T11" fmla="*/ 2 h 4"/>
                <a:gd name="T12" fmla="*/ 16 w 1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1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3"/>
                    <a:pt x="17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72" name="Freeform 72">
              <a:extLst>
                <a:ext uri="{FF2B5EF4-FFF2-40B4-BE49-F238E27FC236}">
                  <a16:creationId xmlns:a16="http://schemas.microsoft.com/office/drawing/2014/main" id="{1104125A-9882-3E4D-B835-4C7DC87D78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5588" y="5121275"/>
              <a:ext cx="139700" cy="290513"/>
            </a:xfrm>
            <a:custGeom>
              <a:avLst/>
              <a:gdLst>
                <a:gd name="T0" fmla="*/ 65 w 66"/>
                <a:gd name="T1" fmla="*/ 123 h 137"/>
                <a:gd name="T2" fmla="*/ 47 w 66"/>
                <a:gd name="T3" fmla="*/ 7 h 137"/>
                <a:gd name="T4" fmla="*/ 40 w 66"/>
                <a:gd name="T5" fmla="*/ 1 h 137"/>
                <a:gd name="T6" fmla="*/ 7 w 66"/>
                <a:gd name="T7" fmla="*/ 6 h 137"/>
                <a:gd name="T8" fmla="*/ 1 w 66"/>
                <a:gd name="T9" fmla="*/ 14 h 137"/>
                <a:gd name="T10" fmla="*/ 18 w 66"/>
                <a:gd name="T11" fmla="*/ 130 h 137"/>
                <a:gd name="T12" fmla="*/ 26 w 66"/>
                <a:gd name="T13" fmla="*/ 136 h 137"/>
                <a:gd name="T14" fmla="*/ 59 w 66"/>
                <a:gd name="T15" fmla="*/ 131 h 137"/>
                <a:gd name="T16" fmla="*/ 65 w 66"/>
                <a:gd name="T17" fmla="*/ 123 h 137"/>
                <a:gd name="T18" fmla="*/ 21 w 66"/>
                <a:gd name="T19" fmla="*/ 73 h 137"/>
                <a:gd name="T20" fmla="*/ 15 w 66"/>
                <a:gd name="T21" fmla="*/ 69 h 137"/>
                <a:gd name="T22" fmla="*/ 8 w 66"/>
                <a:gd name="T23" fmla="*/ 22 h 137"/>
                <a:gd name="T24" fmla="*/ 12 w 66"/>
                <a:gd name="T25" fmla="*/ 17 h 137"/>
                <a:gd name="T26" fmla="*/ 37 w 66"/>
                <a:gd name="T27" fmla="*/ 13 h 137"/>
                <a:gd name="T28" fmla="*/ 43 w 66"/>
                <a:gd name="T29" fmla="*/ 17 h 137"/>
                <a:gd name="T30" fmla="*/ 50 w 66"/>
                <a:gd name="T31" fmla="*/ 64 h 137"/>
                <a:gd name="T32" fmla="*/ 46 w 66"/>
                <a:gd name="T33" fmla="*/ 69 h 137"/>
                <a:gd name="T34" fmla="*/ 21 w 66"/>
                <a:gd name="T35" fmla="*/ 73 h 137"/>
                <a:gd name="T36" fmla="*/ 50 w 66"/>
                <a:gd name="T37" fmla="*/ 118 h 137"/>
                <a:gd name="T38" fmla="*/ 41 w 66"/>
                <a:gd name="T39" fmla="*/ 123 h 137"/>
                <a:gd name="T40" fmla="*/ 39 w 66"/>
                <a:gd name="T41" fmla="*/ 123 h 137"/>
                <a:gd name="T42" fmla="*/ 26 w 66"/>
                <a:gd name="T43" fmla="*/ 112 h 137"/>
                <a:gd name="T44" fmla="*/ 28 w 66"/>
                <a:gd name="T45" fmla="*/ 102 h 137"/>
                <a:gd name="T46" fmla="*/ 37 w 66"/>
                <a:gd name="T47" fmla="*/ 97 h 137"/>
                <a:gd name="T48" fmla="*/ 39 w 66"/>
                <a:gd name="T49" fmla="*/ 97 h 137"/>
                <a:gd name="T50" fmla="*/ 52 w 66"/>
                <a:gd name="T51" fmla="*/ 108 h 137"/>
                <a:gd name="T52" fmla="*/ 50 w 66"/>
                <a:gd name="T53" fmla="*/ 11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6" h="137">
                  <a:moveTo>
                    <a:pt x="65" y="123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47" y="3"/>
                    <a:pt x="43" y="0"/>
                    <a:pt x="40" y="1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3" y="7"/>
                    <a:pt x="0" y="10"/>
                    <a:pt x="1" y="14"/>
                  </a:cubicBezTo>
                  <a:cubicBezTo>
                    <a:pt x="18" y="130"/>
                    <a:pt x="18" y="130"/>
                    <a:pt x="18" y="130"/>
                  </a:cubicBezTo>
                  <a:cubicBezTo>
                    <a:pt x="19" y="134"/>
                    <a:pt x="23" y="137"/>
                    <a:pt x="26" y="136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63" y="131"/>
                    <a:pt x="66" y="127"/>
                    <a:pt x="65" y="123"/>
                  </a:cubicBezTo>
                  <a:close/>
                  <a:moveTo>
                    <a:pt x="21" y="73"/>
                  </a:moveTo>
                  <a:cubicBezTo>
                    <a:pt x="18" y="73"/>
                    <a:pt x="16" y="71"/>
                    <a:pt x="15" y="69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0"/>
                    <a:pt x="10" y="17"/>
                    <a:pt x="12" y="17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40" y="13"/>
                    <a:pt x="42" y="15"/>
                    <a:pt x="43" y="17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6"/>
                    <a:pt x="48" y="69"/>
                    <a:pt x="46" y="69"/>
                  </a:cubicBezTo>
                  <a:lnTo>
                    <a:pt x="21" y="73"/>
                  </a:lnTo>
                  <a:close/>
                  <a:moveTo>
                    <a:pt x="50" y="118"/>
                  </a:moveTo>
                  <a:cubicBezTo>
                    <a:pt x="48" y="121"/>
                    <a:pt x="45" y="123"/>
                    <a:pt x="41" y="123"/>
                  </a:cubicBezTo>
                  <a:cubicBezTo>
                    <a:pt x="40" y="123"/>
                    <a:pt x="40" y="123"/>
                    <a:pt x="39" y="123"/>
                  </a:cubicBezTo>
                  <a:cubicBezTo>
                    <a:pt x="33" y="123"/>
                    <a:pt x="27" y="118"/>
                    <a:pt x="26" y="112"/>
                  </a:cubicBezTo>
                  <a:cubicBezTo>
                    <a:pt x="25" y="109"/>
                    <a:pt x="26" y="105"/>
                    <a:pt x="28" y="102"/>
                  </a:cubicBezTo>
                  <a:cubicBezTo>
                    <a:pt x="31" y="99"/>
                    <a:pt x="34" y="97"/>
                    <a:pt x="37" y="97"/>
                  </a:cubicBezTo>
                  <a:cubicBezTo>
                    <a:pt x="38" y="97"/>
                    <a:pt x="38" y="97"/>
                    <a:pt x="39" y="97"/>
                  </a:cubicBezTo>
                  <a:cubicBezTo>
                    <a:pt x="46" y="97"/>
                    <a:pt x="51" y="102"/>
                    <a:pt x="52" y="108"/>
                  </a:cubicBezTo>
                  <a:cubicBezTo>
                    <a:pt x="53" y="112"/>
                    <a:pt x="52" y="115"/>
                    <a:pt x="50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73" name="Freeform 73">
              <a:extLst>
                <a:ext uri="{FF2B5EF4-FFF2-40B4-BE49-F238E27FC236}">
                  <a16:creationId xmlns:a16="http://schemas.microsoft.com/office/drawing/2014/main" id="{F2904212-67C6-9147-B5D7-D9319A5EC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0988" y="5160963"/>
              <a:ext cx="41275" cy="14288"/>
            </a:xfrm>
            <a:custGeom>
              <a:avLst/>
              <a:gdLst>
                <a:gd name="T0" fmla="*/ 2 w 19"/>
                <a:gd name="T1" fmla="*/ 7 h 7"/>
                <a:gd name="T2" fmla="*/ 0 w 19"/>
                <a:gd name="T3" fmla="*/ 5 h 7"/>
                <a:gd name="T4" fmla="*/ 2 w 19"/>
                <a:gd name="T5" fmla="*/ 2 h 7"/>
                <a:gd name="T6" fmla="*/ 16 w 19"/>
                <a:gd name="T7" fmla="*/ 0 h 7"/>
                <a:gd name="T8" fmla="*/ 19 w 19"/>
                <a:gd name="T9" fmla="*/ 2 h 7"/>
                <a:gd name="T10" fmla="*/ 17 w 19"/>
                <a:gd name="T11" fmla="*/ 5 h 7"/>
                <a:gd name="T12" fmla="*/ 3 w 19"/>
                <a:gd name="T13" fmla="*/ 7 h 7"/>
                <a:gd name="T14" fmla="*/ 2 w 19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7">
                  <a:moveTo>
                    <a:pt x="2" y="7"/>
                  </a:moveTo>
                  <a:cubicBezTo>
                    <a:pt x="1" y="7"/>
                    <a:pt x="0" y="6"/>
                    <a:pt x="0" y="5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9" y="1"/>
                    <a:pt x="19" y="2"/>
                  </a:cubicBezTo>
                  <a:cubicBezTo>
                    <a:pt x="19" y="3"/>
                    <a:pt x="18" y="4"/>
                    <a:pt x="17" y="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74" name="Freeform 74">
              <a:extLst>
                <a:ext uri="{FF2B5EF4-FFF2-40B4-BE49-F238E27FC236}">
                  <a16:creationId xmlns:a16="http://schemas.microsoft.com/office/drawing/2014/main" id="{85F24A7E-CF38-C748-AF97-630D52A7D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751" y="5180013"/>
              <a:ext cx="55563" cy="17463"/>
            </a:xfrm>
            <a:custGeom>
              <a:avLst/>
              <a:gdLst>
                <a:gd name="T0" fmla="*/ 2 w 26"/>
                <a:gd name="T1" fmla="*/ 8 h 8"/>
                <a:gd name="T2" fmla="*/ 0 w 26"/>
                <a:gd name="T3" fmla="*/ 6 h 8"/>
                <a:gd name="T4" fmla="*/ 2 w 26"/>
                <a:gd name="T5" fmla="*/ 4 h 8"/>
                <a:gd name="T6" fmla="*/ 24 w 26"/>
                <a:gd name="T7" fmla="*/ 0 h 8"/>
                <a:gd name="T8" fmla="*/ 26 w 26"/>
                <a:gd name="T9" fmla="*/ 2 h 8"/>
                <a:gd name="T10" fmla="*/ 24 w 26"/>
                <a:gd name="T11" fmla="*/ 5 h 8"/>
                <a:gd name="T12" fmla="*/ 2 w 26"/>
                <a:gd name="T13" fmla="*/ 8 h 8"/>
                <a:gd name="T14" fmla="*/ 2 w 26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8">
                  <a:moveTo>
                    <a:pt x="2" y="8"/>
                  </a:moveTo>
                  <a:cubicBezTo>
                    <a:pt x="1" y="8"/>
                    <a:pt x="0" y="7"/>
                    <a:pt x="0" y="6"/>
                  </a:cubicBezTo>
                  <a:cubicBezTo>
                    <a:pt x="0" y="5"/>
                    <a:pt x="0" y="4"/>
                    <a:pt x="2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4"/>
                    <a:pt x="26" y="5"/>
                    <a:pt x="24" y="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75" name="Freeform 75">
              <a:extLst>
                <a:ext uri="{FF2B5EF4-FFF2-40B4-BE49-F238E27FC236}">
                  <a16:creationId xmlns:a16="http://schemas.microsoft.com/office/drawing/2014/main" id="{2333BF4E-0F0B-554B-A945-F1C7E5BB8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7938" y="5432425"/>
              <a:ext cx="403225" cy="31750"/>
            </a:xfrm>
            <a:custGeom>
              <a:avLst/>
              <a:gdLst>
                <a:gd name="T0" fmla="*/ 190 w 190"/>
                <a:gd name="T1" fmla="*/ 10 h 15"/>
                <a:gd name="T2" fmla="*/ 185 w 190"/>
                <a:gd name="T3" fmla="*/ 15 h 15"/>
                <a:gd name="T4" fmla="*/ 5 w 190"/>
                <a:gd name="T5" fmla="*/ 15 h 15"/>
                <a:gd name="T6" fmla="*/ 0 w 190"/>
                <a:gd name="T7" fmla="*/ 10 h 15"/>
                <a:gd name="T8" fmla="*/ 0 w 190"/>
                <a:gd name="T9" fmla="*/ 6 h 15"/>
                <a:gd name="T10" fmla="*/ 5 w 190"/>
                <a:gd name="T11" fmla="*/ 0 h 15"/>
                <a:gd name="T12" fmla="*/ 185 w 190"/>
                <a:gd name="T13" fmla="*/ 0 h 15"/>
                <a:gd name="T14" fmla="*/ 190 w 190"/>
                <a:gd name="T15" fmla="*/ 6 h 15"/>
                <a:gd name="T16" fmla="*/ 190 w 190"/>
                <a:gd name="T1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5">
                  <a:moveTo>
                    <a:pt x="190" y="10"/>
                  </a:moveTo>
                  <a:cubicBezTo>
                    <a:pt x="190" y="13"/>
                    <a:pt x="187" y="15"/>
                    <a:pt x="18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5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7" y="0"/>
                    <a:pt x="190" y="3"/>
                    <a:pt x="190" y="6"/>
                  </a:cubicBezTo>
                  <a:lnTo>
                    <a:pt x="19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</p:grpSp>
      <p:sp>
        <p:nvSpPr>
          <p:cNvPr id="77" name="TextBox 18">
            <a:extLst>
              <a:ext uri="{FF2B5EF4-FFF2-40B4-BE49-F238E27FC236}">
                <a16:creationId xmlns:a16="http://schemas.microsoft.com/office/drawing/2014/main" id="{3FC15CDB-B30E-1E43-978B-8BF27A50B236}"/>
              </a:ext>
            </a:extLst>
          </p:cNvPr>
          <p:cNvSpPr txBox="1"/>
          <p:nvPr/>
        </p:nvSpPr>
        <p:spPr>
          <a:xfrm>
            <a:off x="3136078" y="5873192"/>
            <a:ext cx="3379561" cy="369332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Acceso a información</a:t>
            </a: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B60EE66A-BA79-CA42-B9A4-8CE351FACBD6}"/>
              </a:ext>
            </a:extLst>
          </p:cNvPr>
          <p:cNvSpPr txBox="1"/>
          <p:nvPr/>
        </p:nvSpPr>
        <p:spPr>
          <a:xfrm>
            <a:off x="3136077" y="6197283"/>
            <a:ext cx="3379562" cy="58477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Fuga de información privilegiada y data sensible.</a:t>
            </a:r>
            <a:endParaRPr lang="es-ES_tradnl" altLang="es-CO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9" name="Freeform 76">
            <a:extLst>
              <a:ext uri="{FF2B5EF4-FFF2-40B4-BE49-F238E27FC236}">
                <a16:creationId xmlns:a16="http://schemas.microsoft.com/office/drawing/2014/main" id="{F0130F45-335F-264E-8283-C67C98824375}"/>
              </a:ext>
            </a:extLst>
          </p:cNvPr>
          <p:cNvSpPr>
            <a:spLocks noEditPoints="1"/>
          </p:cNvSpPr>
          <p:nvPr/>
        </p:nvSpPr>
        <p:spPr bwMode="auto">
          <a:xfrm>
            <a:off x="4315326" y="3838241"/>
            <a:ext cx="515117" cy="424081"/>
          </a:xfrm>
          <a:custGeom>
            <a:avLst/>
            <a:gdLst>
              <a:gd name="T0" fmla="*/ 228 w 237"/>
              <a:gd name="T1" fmla="*/ 42 h 177"/>
              <a:gd name="T2" fmla="*/ 215 w 237"/>
              <a:gd name="T3" fmla="*/ 42 h 177"/>
              <a:gd name="T4" fmla="*/ 214 w 237"/>
              <a:gd name="T5" fmla="*/ 40 h 177"/>
              <a:gd name="T6" fmla="*/ 214 w 237"/>
              <a:gd name="T7" fmla="*/ 33 h 177"/>
              <a:gd name="T8" fmla="*/ 198 w 237"/>
              <a:gd name="T9" fmla="*/ 18 h 177"/>
              <a:gd name="T10" fmla="*/ 93 w 237"/>
              <a:gd name="T11" fmla="*/ 18 h 177"/>
              <a:gd name="T12" fmla="*/ 90 w 237"/>
              <a:gd name="T13" fmla="*/ 13 h 177"/>
              <a:gd name="T14" fmla="*/ 89 w 237"/>
              <a:gd name="T15" fmla="*/ 12 h 177"/>
              <a:gd name="T16" fmla="*/ 72 w 237"/>
              <a:gd name="T17" fmla="*/ 0 h 177"/>
              <a:gd name="T18" fmla="*/ 44 w 237"/>
              <a:gd name="T19" fmla="*/ 0 h 177"/>
              <a:gd name="T20" fmla="*/ 28 w 237"/>
              <a:gd name="T21" fmla="*/ 12 h 177"/>
              <a:gd name="T22" fmla="*/ 27 w 237"/>
              <a:gd name="T23" fmla="*/ 13 h 177"/>
              <a:gd name="T24" fmla="*/ 24 w 237"/>
              <a:gd name="T25" fmla="*/ 18 h 177"/>
              <a:gd name="T26" fmla="*/ 16 w 237"/>
              <a:gd name="T27" fmla="*/ 18 h 177"/>
              <a:gd name="T28" fmla="*/ 0 w 237"/>
              <a:gd name="T29" fmla="*/ 33 h 177"/>
              <a:gd name="T30" fmla="*/ 0 w 237"/>
              <a:gd name="T31" fmla="*/ 162 h 177"/>
              <a:gd name="T32" fmla="*/ 13 w 237"/>
              <a:gd name="T33" fmla="*/ 177 h 177"/>
              <a:gd name="T34" fmla="*/ 16 w 237"/>
              <a:gd name="T35" fmla="*/ 177 h 177"/>
              <a:gd name="T36" fmla="*/ 204 w 237"/>
              <a:gd name="T37" fmla="*/ 177 h 177"/>
              <a:gd name="T38" fmla="*/ 215 w 237"/>
              <a:gd name="T39" fmla="*/ 168 h 177"/>
              <a:gd name="T40" fmla="*/ 236 w 237"/>
              <a:gd name="T41" fmla="*/ 51 h 177"/>
              <a:gd name="T42" fmla="*/ 228 w 237"/>
              <a:gd name="T43" fmla="*/ 42 h 177"/>
              <a:gd name="T44" fmla="*/ 16 w 237"/>
              <a:gd name="T45" fmla="*/ 30 h 177"/>
              <a:gd name="T46" fmla="*/ 24 w 237"/>
              <a:gd name="T47" fmla="*/ 30 h 177"/>
              <a:gd name="T48" fmla="*/ 38 w 237"/>
              <a:gd name="T49" fmla="*/ 19 h 177"/>
              <a:gd name="T50" fmla="*/ 39 w 237"/>
              <a:gd name="T51" fmla="*/ 18 h 177"/>
              <a:gd name="T52" fmla="*/ 46 w 237"/>
              <a:gd name="T53" fmla="*/ 12 h 177"/>
              <a:gd name="T54" fmla="*/ 72 w 237"/>
              <a:gd name="T55" fmla="*/ 12 h 177"/>
              <a:gd name="T56" fmla="*/ 78 w 237"/>
              <a:gd name="T57" fmla="*/ 18 h 177"/>
              <a:gd name="T58" fmla="*/ 79 w 237"/>
              <a:gd name="T59" fmla="*/ 19 h 177"/>
              <a:gd name="T60" fmla="*/ 93 w 237"/>
              <a:gd name="T61" fmla="*/ 30 h 177"/>
              <a:gd name="T62" fmla="*/ 198 w 237"/>
              <a:gd name="T63" fmla="*/ 30 h 177"/>
              <a:gd name="T64" fmla="*/ 202 w 237"/>
              <a:gd name="T65" fmla="*/ 33 h 177"/>
              <a:gd name="T66" fmla="*/ 202 w 237"/>
              <a:gd name="T67" fmla="*/ 39 h 177"/>
              <a:gd name="T68" fmla="*/ 200 w 237"/>
              <a:gd name="T69" fmla="*/ 42 h 177"/>
              <a:gd name="T70" fmla="*/ 40 w 237"/>
              <a:gd name="T71" fmla="*/ 42 h 177"/>
              <a:gd name="T72" fmla="*/ 29 w 237"/>
              <a:gd name="T73" fmla="*/ 51 h 177"/>
              <a:gd name="T74" fmla="*/ 13 w 237"/>
              <a:gd name="T75" fmla="*/ 138 h 177"/>
              <a:gd name="T76" fmla="*/ 13 w 237"/>
              <a:gd name="T77" fmla="*/ 136 h 177"/>
              <a:gd name="T78" fmla="*/ 13 w 237"/>
              <a:gd name="T79" fmla="*/ 33 h 177"/>
              <a:gd name="T80" fmla="*/ 16 w 237"/>
              <a:gd name="T81" fmla="*/ 3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7" h="177">
                <a:moveTo>
                  <a:pt x="228" y="42"/>
                </a:moveTo>
                <a:cubicBezTo>
                  <a:pt x="228" y="42"/>
                  <a:pt x="218" y="42"/>
                  <a:pt x="215" y="42"/>
                </a:cubicBezTo>
                <a:cubicBezTo>
                  <a:pt x="214" y="42"/>
                  <a:pt x="214" y="40"/>
                  <a:pt x="214" y="40"/>
                </a:cubicBezTo>
                <a:cubicBezTo>
                  <a:pt x="214" y="33"/>
                  <a:pt x="214" y="33"/>
                  <a:pt x="214" y="33"/>
                </a:cubicBezTo>
                <a:cubicBezTo>
                  <a:pt x="214" y="25"/>
                  <a:pt x="207" y="18"/>
                  <a:pt x="198" y="18"/>
                </a:cubicBezTo>
                <a:cubicBezTo>
                  <a:pt x="93" y="18"/>
                  <a:pt x="93" y="18"/>
                  <a:pt x="93" y="18"/>
                </a:cubicBezTo>
                <a:cubicBezTo>
                  <a:pt x="92" y="18"/>
                  <a:pt x="91" y="16"/>
                  <a:pt x="90" y="13"/>
                </a:cubicBezTo>
                <a:cubicBezTo>
                  <a:pt x="89" y="13"/>
                  <a:pt x="89" y="12"/>
                  <a:pt x="89" y="12"/>
                </a:cubicBezTo>
                <a:cubicBezTo>
                  <a:pt x="84" y="2"/>
                  <a:pt x="77" y="0"/>
                  <a:pt x="7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37" y="0"/>
                  <a:pt x="33" y="4"/>
                  <a:pt x="28" y="12"/>
                </a:cubicBezTo>
                <a:cubicBezTo>
                  <a:pt x="28" y="12"/>
                  <a:pt x="28" y="13"/>
                  <a:pt x="27" y="13"/>
                </a:cubicBezTo>
                <a:cubicBezTo>
                  <a:pt x="26" y="16"/>
                  <a:pt x="25" y="18"/>
                  <a:pt x="24" y="18"/>
                </a:cubicBezTo>
                <a:cubicBezTo>
                  <a:pt x="16" y="18"/>
                  <a:pt x="16" y="18"/>
                  <a:pt x="16" y="18"/>
                </a:cubicBezTo>
                <a:cubicBezTo>
                  <a:pt x="7" y="18"/>
                  <a:pt x="0" y="25"/>
                  <a:pt x="0" y="33"/>
                </a:cubicBezTo>
                <a:cubicBezTo>
                  <a:pt x="0" y="162"/>
                  <a:pt x="0" y="162"/>
                  <a:pt x="0" y="162"/>
                </a:cubicBezTo>
                <a:cubicBezTo>
                  <a:pt x="0" y="169"/>
                  <a:pt x="6" y="175"/>
                  <a:pt x="13" y="177"/>
                </a:cubicBezTo>
                <a:cubicBezTo>
                  <a:pt x="14" y="177"/>
                  <a:pt x="15" y="177"/>
                  <a:pt x="16" y="177"/>
                </a:cubicBezTo>
                <a:cubicBezTo>
                  <a:pt x="204" y="177"/>
                  <a:pt x="204" y="177"/>
                  <a:pt x="204" y="177"/>
                </a:cubicBezTo>
                <a:cubicBezTo>
                  <a:pt x="209" y="177"/>
                  <a:pt x="214" y="173"/>
                  <a:pt x="215" y="168"/>
                </a:cubicBezTo>
                <a:cubicBezTo>
                  <a:pt x="236" y="51"/>
                  <a:pt x="236" y="51"/>
                  <a:pt x="236" y="51"/>
                </a:cubicBezTo>
                <a:cubicBezTo>
                  <a:pt x="237" y="46"/>
                  <a:pt x="233" y="42"/>
                  <a:pt x="228" y="42"/>
                </a:cubicBezTo>
                <a:close/>
                <a:moveTo>
                  <a:pt x="16" y="30"/>
                </a:moveTo>
                <a:cubicBezTo>
                  <a:pt x="24" y="30"/>
                  <a:pt x="24" y="30"/>
                  <a:pt x="24" y="30"/>
                </a:cubicBezTo>
                <a:cubicBezTo>
                  <a:pt x="32" y="30"/>
                  <a:pt x="35" y="24"/>
                  <a:pt x="38" y="19"/>
                </a:cubicBezTo>
                <a:cubicBezTo>
                  <a:pt x="38" y="19"/>
                  <a:pt x="39" y="19"/>
                  <a:pt x="39" y="18"/>
                </a:cubicBezTo>
                <a:cubicBezTo>
                  <a:pt x="41" y="14"/>
                  <a:pt x="43" y="12"/>
                  <a:pt x="46" y="12"/>
                </a:cubicBezTo>
                <a:cubicBezTo>
                  <a:pt x="72" y="12"/>
                  <a:pt x="72" y="12"/>
                  <a:pt x="72" y="12"/>
                </a:cubicBezTo>
                <a:cubicBezTo>
                  <a:pt x="73" y="12"/>
                  <a:pt x="75" y="12"/>
                  <a:pt x="78" y="18"/>
                </a:cubicBezTo>
                <a:cubicBezTo>
                  <a:pt x="78" y="18"/>
                  <a:pt x="79" y="19"/>
                  <a:pt x="79" y="19"/>
                </a:cubicBezTo>
                <a:cubicBezTo>
                  <a:pt x="81" y="23"/>
                  <a:pt x="84" y="30"/>
                  <a:pt x="93" y="30"/>
                </a:cubicBezTo>
                <a:cubicBezTo>
                  <a:pt x="198" y="30"/>
                  <a:pt x="198" y="30"/>
                  <a:pt x="198" y="30"/>
                </a:cubicBezTo>
                <a:cubicBezTo>
                  <a:pt x="200" y="30"/>
                  <a:pt x="202" y="31"/>
                  <a:pt x="202" y="33"/>
                </a:cubicBezTo>
                <a:cubicBezTo>
                  <a:pt x="202" y="39"/>
                  <a:pt x="202" y="39"/>
                  <a:pt x="202" y="39"/>
                </a:cubicBezTo>
                <a:cubicBezTo>
                  <a:pt x="202" y="39"/>
                  <a:pt x="202" y="42"/>
                  <a:pt x="200" y="42"/>
                </a:cubicBezTo>
                <a:cubicBezTo>
                  <a:pt x="160" y="42"/>
                  <a:pt x="40" y="42"/>
                  <a:pt x="40" y="42"/>
                </a:cubicBezTo>
                <a:cubicBezTo>
                  <a:pt x="35" y="42"/>
                  <a:pt x="30" y="46"/>
                  <a:pt x="29" y="51"/>
                </a:cubicBezTo>
                <a:cubicBezTo>
                  <a:pt x="13" y="138"/>
                  <a:pt x="13" y="138"/>
                  <a:pt x="13" y="138"/>
                </a:cubicBezTo>
                <a:cubicBezTo>
                  <a:pt x="13" y="138"/>
                  <a:pt x="13" y="141"/>
                  <a:pt x="13" y="136"/>
                </a:cubicBezTo>
                <a:cubicBezTo>
                  <a:pt x="13" y="110"/>
                  <a:pt x="13" y="33"/>
                  <a:pt x="13" y="33"/>
                </a:cubicBezTo>
                <a:cubicBezTo>
                  <a:pt x="13" y="31"/>
                  <a:pt x="14" y="30"/>
                  <a:pt x="16" y="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endParaRPr lang="en-AU" sz="3599"/>
          </a:p>
        </p:txBody>
      </p:sp>
      <p:sp>
        <p:nvSpPr>
          <p:cNvPr id="80" name="Freeform 9">
            <a:extLst>
              <a:ext uri="{FF2B5EF4-FFF2-40B4-BE49-F238E27FC236}">
                <a16:creationId xmlns:a16="http://schemas.microsoft.com/office/drawing/2014/main" id="{97124F25-6A76-9346-A774-804DFF0EBF59}"/>
              </a:ext>
            </a:extLst>
          </p:cNvPr>
          <p:cNvSpPr>
            <a:spLocks/>
          </p:cNvSpPr>
          <p:nvPr/>
        </p:nvSpPr>
        <p:spPr bwMode="auto">
          <a:xfrm>
            <a:off x="4058778" y="2249656"/>
            <a:ext cx="1073150" cy="1389063"/>
          </a:xfrm>
          <a:custGeom>
            <a:avLst/>
            <a:gdLst>
              <a:gd name="T0" fmla="*/ 315 w 315"/>
              <a:gd name="T1" fmla="*/ 94 h 408"/>
              <a:gd name="T2" fmla="*/ 315 w 315"/>
              <a:gd name="T3" fmla="*/ 408 h 408"/>
              <a:gd name="T4" fmla="*/ 213 w 315"/>
              <a:gd name="T5" fmla="*/ 408 h 408"/>
              <a:gd name="T6" fmla="*/ 221 w 315"/>
              <a:gd name="T7" fmla="*/ 377 h 408"/>
              <a:gd name="T8" fmla="*/ 158 w 315"/>
              <a:gd name="T9" fmla="*/ 314 h 408"/>
              <a:gd name="T10" fmla="*/ 95 w 315"/>
              <a:gd name="T11" fmla="*/ 377 h 408"/>
              <a:gd name="T12" fmla="*/ 103 w 315"/>
              <a:gd name="T13" fmla="*/ 408 h 408"/>
              <a:gd name="T14" fmla="*/ 0 w 315"/>
              <a:gd name="T15" fmla="*/ 408 h 408"/>
              <a:gd name="T16" fmla="*/ 0 w 315"/>
              <a:gd name="T17" fmla="*/ 94 h 408"/>
              <a:gd name="T18" fmla="*/ 103 w 315"/>
              <a:gd name="T19" fmla="*/ 94 h 408"/>
              <a:gd name="T20" fmla="*/ 95 w 315"/>
              <a:gd name="T21" fmla="*/ 63 h 408"/>
              <a:gd name="T22" fmla="*/ 158 w 315"/>
              <a:gd name="T23" fmla="*/ 0 h 408"/>
              <a:gd name="T24" fmla="*/ 221 w 315"/>
              <a:gd name="T25" fmla="*/ 63 h 408"/>
              <a:gd name="T26" fmla="*/ 213 w 315"/>
              <a:gd name="T27" fmla="*/ 94 h 408"/>
              <a:gd name="T28" fmla="*/ 315 w 315"/>
              <a:gd name="T29" fmla="*/ 94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15" h="408">
                <a:moveTo>
                  <a:pt x="315" y="94"/>
                </a:moveTo>
                <a:cubicBezTo>
                  <a:pt x="315" y="408"/>
                  <a:pt x="315" y="408"/>
                  <a:pt x="315" y="408"/>
                </a:cubicBezTo>
                <a:cubicBezTo>
                  <a:pt x="213" y="408"/>
                  <a:pt x="213" y="408"/>
                  <a:pt x="213" y="408"/>
                </a:cubicBezTo>
                <a:cubicBezTo>
                  <a:pt x="218" y="399"/>
                  <a:pt x="221" y="388"/>
                  <a:pt x="221" y="377"/>
                </a:cubicBezTo>
                <a:cubicBezTo>
                  <a:pt x="221" y="342"/>
                  <a:pt x="193" y="314"/>
                  <a:pt x="158" y="314"/>
                </a:cubicBezTo>
                <a:cubicBezTo>
                  <a:pt x="124" y="314"/>
                  <a:pt x="95" y="342"/>
                  <a:pt x="95" y="377"/>
                </a:cubicBezTo>
                <a:cubicBezTo>
                  <a:pt x="95" y="388"/>
                  <a:pt x="98" y="399"/>
                  <a:pt x="103" y="408"/>
                </a:cubicBezTo>
                <a:cubicBezTo>
                  <a:pt x="0" y="408"/>
                  <a:pt x="0" y="408"/>
                  <a:pt x="0" y="408"/>
                </a:cubicBezTo>
                <a:cubicBezTo>
                  <a:pt x="0" y="94"/>
                  <a:pt x="0" y="94"/>
                  <a:pt x="0" y="9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98" y="85"/>
                  <a:pt x="95" y="74"/>
                  <a:pt x="95" y="63"/>
                </a:cubicBezTo>
                <a:cubicBezTo>
                  <a:pt x="95" y="28"/>
                  <a:pt x="124" y="0"/>
                  <a:pt x="158" y="0"/>
                </a:cubicBezTo>
                <a:cubicBezTo>
                  <a:pt x="193" y="0"/>
                  <a:pt x="221" y="28"/>
                  <a:pt x="221" y="63"/>
                </a:cubicBezTo>
                <a:cubicBezTo>
                  <a:pt x="221" y="74"/>
                  <a:pt x="219" y="85"/>
                  <a:pt x="213" y="94"/>
                </a:cubicBezTo>
                <a:lnTo>
                  <a:pt x="315" y="9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latin typeface="+mn-lt"/>
            </a:endParaRPr>
          </a:p>
        </p:txBody>
      </p:sp>
      <p:sp>
        <p:nvSpPr>
          <p:cNvPr id="92" name="Freeform 117">
            <a:extLst>
              <a:ext uri="{FF2B5EF4-FFF2-40B4-BE49-F238E27FC236}">
                <a16:creationId xmlns:a16="http://schemas.microsoft.com/office/drawing/2014/main" id="{C0EFEE17-A6C7-594A-A2CD-6FE2C668063C}"/>
              </a:ext>
            </a:extLst>
          </p:cNvPr>
          <p:cNvSpPr>
            <a:spLocks noEditPoints="1"/>
          </p:cNvSpPr>
          <p:nvPr/>
        </p:nvSpPr>
        <p:spPr bwMode="auto">
          <a:xfrm>
            <a:off x="4297033" y="2688107"/>
            <a:ext cx="578311" cy="585537"/>
          </a:xfrm>
          <a:custGeom>
            <a:avLst/>
            <a:gdLst>
              <a:gd name="T0" fmla="*/ 196 w 198"/>
              <a:gd name="T1" fmla="*/ 79 h 168"/>
              <a:gd name="T2" fmla="*/ 185 w 198"/>
              <a:gd name="T3" fmla="*/ 76 h 168"/>
              <a:gd name="T4" fmla="*/ 122 w 198"/>
              <a:gd name="T5" fmla="*/ 112 h 168"/>
              <a:gd name="T6" fmla="*/ 114 w 198"/>
              <a:gd name="T7" fmla="*/ 106 h 168"/>
              <a:gd name="T8" fmla="*/ 169 w 198"/>
              <a:gd name="T9" fmla="*/ 75 h 168"/>
              <a:gd name="T10" fmla="*/ 173 w 198"/>
              <a:gd name="T11" fmla="*/ 64 h 168"/>
              <a:gd name="T12" fmla="*/ 140 w 198"/>
              <a:gd name="T13" fmla="*/ 5 h 168"/>
              <a:gd name="T14" fmla="*/ 129 w 198"/>
              <a:gd name="T15" fmla="*/ 2 h 168"/>
              <a:gd name="T16" fmla="*/ 70 w 198"/>
              <a:gd name="T17" fmla="*/ 35 h 168"/>
              <a:gd name="T18" fmla="*/ 67 w 198"/>
              <a:gd name="T19" fmla="*/ 46 h 168"/>
              <a:gd name="T20" fmla="*/ 98 w 198"/>
              <a:gd name="T21" fmla="*/ 101 h 168"/>
              <a:gd name="T22" fmla="*/ 97 w 198"/>
              <a:gd name="T23" fmla="*/ 101 h 168"/>
              <a:gd name="T24" fmla="*/ 88 w 198"/>
              <a:gd name="T25" fmla="*/ 102 h 168"/>
              <a:gd name="T26" fmla="*/ 47 w 198"/>
              <a:gd name="T27" fmla="*/ 28 h 168"/>
              <a:gd name="T28" fmla="*/ 40 w 198"/>
              <a:gd name="T29" fmla="*/ 24 h 168"/>
              <a:gd name="T30" fmla="*/ 8 w 198"/>
              <a:gd name="T31" fmla="*/ 22 h 168"/>
              <a:gd name="T32" fmla="*/ 0 w 198"/>
              <a:gd name="T33" fmla="*/ 30 h 168"/>
              <a:gd name="T34" fmla="*/ 7 w 198"/>
              <a:gd name="T35" fmla="*/ 38 h 168"/>
              <a:gd name="T36" fmla="*/ 35 w 198"/>
              <a:gd name="T37" fmla="*/ 40 h 168"/>
              <a:gd name="T38" fmla="*/ 74 w 198"/>
              <a:gd name="T39" fmla="*/ 110 h 168"/>
              <a:gd name="T40" fmla="*/ 64 w 198"/>
              <a:gd name="T41" fmla="*/ 125 h 168"/>
              <a:gd name="T42" fmla="*/ 67 w 198"/>
              <a:gd name="T43" fmla="*/ 151 h 168"/>
              <a:gd name="T44" fmla="*/ 97 w 198"/>
              <a:gd name="T45" fmla="*/ 168 h 168"/>
              <a:gd name="T46" fmla="*/ 113 w 198"/>
              <a:gd name="T47" fmla="*/ 164 h 168"/>
              <a:gd name="T48" fmla="*/ 129 w 198"/>
              <a:gd name="T49" fmla="*/ 144 h 168"/>
              <a:gd name="T50" fmla="*/ 129 w 198"/>
              <a:gd name="T51" fmla="*/ 126 h 168"/>
              <a:gd name="T52" fmla="*/ 193 w 198"/>
              <a:gd name="T53" fmla="*/ 90 h 168"/>
              <a:gd name="T54" fmla="*/ 196 w 198"/>
              <a:gd name="T55" fmla="*/ 79 h 168"/>
              <a:gd name="T56" fmla="*/ 97 w 198"/>
              <a:gd name="T57" fmla="*/ 153 h 168"/>
              <a:gd name="T58" fmla="*/ 79 w 198"/>
              <a:gd name="T59" fmla="*/ 135 h 168"/>
              <a:gd name="T60" fmla="*/ 97 w 198"/>
              <a:gd name="T61" fmla="*/ 117 h 168"/>
              <a:gd name="T62" fmla="*/ 115 w 198"/>
              <a:gd name="T63" fmla="*/ 135 h 168"/>
              <a:gd name="T64" fmla="*/ 97 w 198"/>
              <a:gd name="T65" fmla="*/ 15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8" h="168">
                <a:moveTo>
                  <a:pt x="196" y="79"/>
                </a:moveTo>
                <a:cubicBezTo>
                  <a:pt x="194" y="76"/>
                  <a:pt x="189" y="74"/>
                  <a:pt x="185" y="76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19" y="109"/>
                  <a:pt x="117" y="107"/>
                  <a:pt x="114" y="106"/>
                </a:cubicBezTo>
                <a:cubicBezTo>
                  <a:pt x="169" y="75"/>
                  <a:pt x="169" y="75"/>
                  <a:pt x="169" y="75"/>
                </a:cubicBezTo>
                <a:cubicBezTo>
                  <a:pt x="173" y="73"/>
                  <a:pt x="175" y="68"/>
                  <a:pt x="173" y="64"/>
                </a:cubicBezTo>
                <a:cubicBezTo>
                  <a:pt x="140" y="5"/>
                  <a:pt x="140" y="5"/>
                  <a:pt x="140" y="5"/>
                </a:cubicBezTo>
                <a:cubicBezTo>
                  <a:pt x="138" y="1"/>
                  <a:pt x="133" y="0"/>
                  <a:pt x="129" y="2"/>
                </a:cubicBezTo>
                <a:cubicBezTo>
                  <a:pt x="70" y="35"/>
                  <a:pt x="70" y="35"/>
                  <a:pt x="70" y="35"/>
                </a:cubicBezTo>
                <a:cubicBezTo>
                  <a:pt x="66" y="37"/>
                  <a:pt x="65" y="42"/>
                  <a:pt x="67" y="46"/>
                </a:cubicBezTo>
                <a:cubicBezTo>
                  <a:pt x="98" y="101"/>
                  <a:pt x="98" y="101"/>
                  <a:pt x="98" y="101"/>
                </a:cubicBezTo>
                <a:cubicBezTo>
                  <a:pt x="97" y="101"/>
                  <a:pt x="97" y="101"/>
                  <a:pt x="97" y="101"/>
                </a:cubicBezTo>
                <a:cubicBezTo>
                  <a:pt x="94" y="101"/>
                  <a:pt x="91" y="101"/>
                  <a:pt x="88" y="102"/>
                </a:cubicBezTo>
                <a:cubicBezTo>
                  <a:pt x="47" y="28"/>
                  <a:pt x="47" y="28"/>
                  <a:pt x="47" y="28"/>
                </a:cubicBezTo>
                <a:cubicBezTo>
                  <a:pt x="45" y="26"/>
                  <a:pt x="43" y="24"/>
                  <a:pt x="40" y="24"/>
                </a:cubicBezTo>
                <a:cubicBezTo>
                  <a:pt x="8" y="22"/>
                  <a:pt x="8" y="22"/>
                  <a:pt x="8" y="22"/>
                </a:cubicBezTo>
                <a:cubicBezTo>
                  <a:pt x="4" y="22"/>
                  <a:pt x="0" y="26"/>
                  <a:pt x="0" y="30"/>
                </a:cubicBezTo>
                <a:cubicBezTo>
                  <a:pt x="0" y="34"/>
                  <a:pt x="3" y="38"/>
                  <a:pt x="7" y="38"/>
                </a:cubicBezTo>
                <a:cubicBezTo>
                  <a:pt x="35" y="40"/>
                  <a:pt x="35" y="40"/>
                  <a:pt x="35" y="40"/>
                </a:cubicBezTo>
                <a:cubicBezTo>
                  <a:pt x="74" y="110"/>
                  <a:pt x="74" y="110"/>
                  <a:pt x="74" y="110"/>
                </a:cubicBezTo>
                <a:cubicBezTo>
                  <a:pt x="69" y="114"/>
                  <a:pt x="66" y="119"/>
                  <a:pt x="64" y="125"/>
                </a:cubicBezTo>
                <a:cubicBezTo>
                  <a:pt x="62" y="134"/>
                  <a:pt x="63" y="143"/>
                  <a:pt x="67" y="151"/>
                </a:cubicBezTo>
                <a:cubicBezTo>
                  <a:pt x="73" y="162"/>
                  <a:pt x="85" y="168"/>
                  <a:pt x="97" y="168"/>
                </a:cubicBezTo>
                <a:cubicBezTo>
                  <a:pt x="103" y="168"/>
                  <a:pt x="108" y="167"/>
                  <a:pt x="113" y="164"/>
                </a:cubicBezTo>
                <a:cubicBezTo>
                  <a:pt x="121" y="160"/>
                  <a:pt x="127" y="153"/>
                  <a:pt x="129" y="144"/>
                </a:cubicBezTo>
                <a:cubicBezTo>
                  <a:pt x="131" y="138"/>
                  <a:pt x="131" y="132"/>
                  <a:pt x="129" y="126"/>
                </a:cubicBezTo>
                <a:cubicBezTo>
                  <a:pt x="193" y="90"/>
                  <a:pt x="193" y="90"/>
                  <a:pt x="193" y="90"/>
                </a:cubicBezTo>
                <a:cubicBezTo>
                  <a:pt x="197" y="88"/>
                  <a:pt x="198" y="83"/>
                  <a:pt x="196" y="79"/>
                </a:cubicBezTo>
                <a:close/>
                <a:moveTo>
                  <a:pt x="97" y="153"/>
                </a:moveTo>
                <a:cubicBezTo>
                  <a:pt x="87" y="153"/>
                  <a:pt x="79" y="145"/>
                  <a:pt x="79" y="135"/>
                </a:cubicBezTo>
                <a:cubicBezTo>
                  <a:pt x="79" y="125"/>
                  <a:pt x="87" y="117"/>
                  <a:pt x="97" y="117"/>
                </a:cubicBezTo>
                <a:cubicBezTo>
                  <a:pt x="107" y="117"/>
                  <a:pt x="115" y="125"/>
                  <a:pt x="115" y="135"/>
                </a:cubicBezTo>
                <a:cubicBezTo>
                  <a:pt x="115" y="145"/>
                  <a:pt x="107" y="153"/>
                  <a:pt x="97" y="1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endParaRPr lang="en-AU" sz="3599"/>
          </a:p>
        </p:txBody>
      </p:sp>
      <p:sp>
        <p:nvSpPr>
          <p:cNvPr id="109" name="TextBox 18">
            <a:extLst>
              <a:ext uri="{FF2B5EF4-FFF2-40B4-BE49-F238E27FC236}">
                <a16:creationId xmlns:a16="http://schemas.microsoft.com/office/drawing/2014/main" id="{BD13D776-B0CC-DF40-ADBC-9EE42D0AF462}"/>
              </a:ext>
            </a:extLst>
          </p:cNvPr>
          <p:cNvSpPr txBox="1"/>
          <p:nvPr/>
        </p:nvSpPr>
        <p:spPr>
          <a:xfrm>
            <a:off x="6622393" y="5841236"/>
            <a:ext cx="3379561" cy="369332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b="1" dirty="0">
                <a:latin typeface="Century Gothic" panose="020B0502020202020204" pitchFamily="34" charset="0"/>
              </a:rPr>
              <a:t>Money </a:t>
            </a:r>
            <a:r>
              <a:rPr lang="es-ES_tradnl" b="1" dirty="0" err="1">
                <a:latin typeface="Century Gothic" panose="020B0502020202020204" pitchFamily="34" charset="0"/>
              </a:rPr>
              <a:t>Mules</a:t>
            </a:r>
            <a:endParaRPr lang="es-ES_tradnl" b="1" dirty="0">
              <a:latin typeface="Century Gothic" panose="020B0502020202020204" pitchFamily="34" charset="0"/>
            </a:endParaRPr>
          </a:p>
        </p:txBody>
      </p:sp>
      <p:sp>
        <p:nvSpPr>
          <p:cNvPr id="110" name="CuadroTexto 109">
            <a:extLst>
              <a:ext uri="{FF2B5EF4-FFF2-40B4-BE49-F238E27FC236}">
                <a16:creationId xmlns:a16="http://schemas.microsoft.com/office/drawing/2014/main" id="{250B86B2-CAF9-F748-91F5-8707ED6AF3F0}"/>
              </a:ext>
            </a:extLst>
          </p:cNvPr>
          <p:cNvSpPr txBox="1"/>
          <p:nvPr/>
        </p:nvSpPr>
        <p:spPr>
          <a:xfrm>
            <a:off x="6622392" y="6165327"/>
            <a:ext cx="3379562" cy="584775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Prestan su nombre o su cuenta bancaria (eslabón primario)</a:t>
            </a:r>
            <a:endParaRPr lang="es-ES_tradnl" altLang="es-CO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69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5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75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25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75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3" grpId="0" animBg="1"/>
      <p:bldP spid="85" grpId="0" animBg="1"/>
      <p:bldP spid="87" grpId="0" animBg="1"/>
      <p:bldP spid="95" grpId="0" animBg="1"/>
      <p:bldP spid="97" grpId="0" animBg="1"/>
      <p:bldP spid="99" grpId="0" animBg="1"/>
      <p:bldP spid="101" grpId="0" animBg="1"/>
      <p:bldP spid="48" grpId="0" animBg="1"/>
      <p:bldP spid="63" grpId="0" animBg="1"/>
      <p:bldP spid="77" grpId="0" animBg="1"/>
      <p:bldP spid="10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C9587C4-317D-5243-814E-B94E269C49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C020953-8E34-E64B-9888-DC2374A930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71247"/>
            <a:ext cx="3029324" cy="108675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F1CB8C2-1700-C149-A5F4-87AD84109D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1791" y="5906535"/>
            <a:ext cx="1649805" cy="880723"/>
          </a:xfrm>
          <a:prstGeom prst="rect">
            <a:avLst/>
          </a:prstGeom>
        </p:spPr>
      </p:pic>
      <p:grpSp>
        <p:nvGrpSpPr>
          <p:cNvPr id="6" name="Group 8">
            <a:extLst>
              <a:ext uri="{FF2B5EF4-FFF2-40B4-BE49-F238E27FC236}">
                <a16:creationId xmlns:a16="http://schemas.microsoft.com/office/drawing/2014/main" id="{36ACFB68-A37E-144F-83FE-C4F33B07E1F1}"/>
              </a:ext>
            </a:extLst>
          </p:cNvPr>
          <p:cNvGrpSpPr>
            <a:grpSpLocks/>
          </p:cNvGrpSpPr>
          <p:nvPr/>
        </p:nvGrpSpPr>
        <p:grpSpPr bwMode="auto">
          <a:xfrm>
            <a:off x="4056629" y="1499283"/>
            <a:ext cx="4279901" cy="4271964"/>
            <a:chOff x="342900" y="1927171"/>
            <a:chExt cx="4279927" cy="427273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2B6BF64-1B03-974A-9A36-6E737A18E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756" y="5129740"/>
              <a:ext cx="1389070" cy="1070169"/>
            </a:xfrm>
            <a:custGeom>
              <a:avLst/>
              <a:gdLst>
                <a:gd name="T0" fmla="*/ 408 w 408"/>
                <a:gd name="T1" fmla="*/ 0 h 314"/>
                <a:gd name="T2" fmla="*/ 306 w 408"/>
                <a:gd name="T3" fmla="*/ 0 h 314"/>
                <a:gd name="T4" fmla="*/ 315 w 408"/>
                <a:gd name="T5" fmla="*/ 32 h 314"/>
                <a:gd name="T6" fmla="*/ 252 w 408"/>
                <a:gd name="T7" fmla="*/ 94 h 314"/>
                <a:gd name="T8" fmla="*/ 189 w 408"/>
                <a:gd name="T9" fmla="*/ 32 h 314"/>
                <a:gd name="T10" fmla="*/ 197 w 408"/>
                <a:gd name="T11" fmla="*/ 1 h 314"/>
                <a:gd name="T12" fmla="*/ 94 w 408"/>
                <a:gd name="T13" fmla="*/ 1 h 314"/>
                <a:gd name="T14" fmla="*/ 94 w 408"/>
                <a:gd name="T15" fmla="*/ 102 h 314"/>
                <a:gd name="T16" fmla="*/ 63 w 408"/>
                <a:gd name="T17" fmla="*/ 94 h 314"/>
                <a:gd name="T18" fmla="*/ 0 w 408"/>
                <a:gd name="T19" fmla="*/ 157 h 314"/>
                <a:gd name="T20" fmla="*/ 63 w 408"/>
                <a:gd name="T21" fmla="*/ 220 h 314"/>
                <a:gd name="T22" fmla="*/ 94 w 408"/>
                <a:gd name="T23" fmla="*/ 212 h 314"/>
                <a:gd name="T24" fmla="*/ 94 w 408"/>
                <a:gd name="T25" fmla="*/ 314 h 314"/>
                <a:gd name="T26" fmla="*/ 364 w 408"/>
                <a:gd name="T27" fmla="*/ 314 h 314"/>
                <a:gd name="T28" fmla="*/ 408 w 408"/>
                <a:gd name="T29" fmla="*/ 270 h 314"/>
                <a:gd name="T30" fmla="*/ 408 w 408"/>
                <a:gd name="T31" fmla="*/ 45 h 314"/>
                <a:gd name="T32" fmla="*/ 408 w 408"/>
                <a:gd name="T33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8" h="314">
                  <a:moveTo>
                    <a:pt x="408" y="0"/>
                  </a:moveTo>
                  <a:cubicBezTo>
                    <a:pt x="306" y="0"/>
                    <a:pt x="306" y="0"/>
                    <a:pt x="306" y="0"/>
                  </a:cubicBezTo>
                  <a:cubicBezTo>
                    <a:pt x="312" y="10"/>
                    <a:pt x="315" y="20"/>
                    <a:pt x="315" y="32"/>
                  </a:cubicBezTo>
                  <a:cubicBezTo>
                    <a:pt x="315" y="66"/>
                    <a:pt x="287" y="94"/>
                    <a:pt x="252" y="94"/>
                  </a:cubicBezTo>
                  <a:cubicBezTo>
                    <a:pt x="217" y="94"/>
                    <a:pt x="189" y="66"/>
                    <a:pt x="189" y="32"/>
                  </a:cubicBezTo>
                  <a:cubicBezTo>
                    <a:pt x="189" y="21"/>
                    <a:pt x="192" y="10"/>
                    <a:pt x="197" y="1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102"/>
                    <a:pt x="94" y="102"/>
                    <a:pt x="94" y="102"/>
                  </a:cubicBezTo>
                  <a:cubicBezTo>
                    <a:pt x="85" y="97"/>
                    <a:pt x="74" y="94"/>
                    <a:pt x="63" y="94"/>
                  </a:cubicBezTo>
                  <a:cubicBezTo>
                    <a:pt x="28" y="94"/>
                    <a:pt x="0" y="122"/>
                    <a:pt x="0" y="157"/>
                  </a:cubicBezTo>
                  <a:cubicBezTo>
                    <a:pt x="0" y="192"/>
                    <a:pt x="28" y="220"/>
                    <a:pt x="63" y="220"/>
                  </a:cubicBezTo>
                  <a:cubicBezTo>
                    <a:pt x="74" y="220"/>
                    <a:pt x="85" y="217"/>
                    <a:pt x="94" y="212"/>
                  </a:cubicBezTo>
                  <a:cubicBezTo>
                    <a:pt x="94" y="314"/>
                    <a:pt x="94" y="314"/>
                    <a:pt x="94" y="314"/>
                  </a:cubicBezTo>
                  <a:cubicBezTo>
                    <a:pt x="364" y="314"/>
                    <a:pt x="364" y="314"/>
                    <a:pt x="364" y="314"/>
                  </a:cubicBezTo>
                  <a:cubicBezTo>
                    <a:pt x="388" y="314"/>
                    <a:pt x="408" y="294"/>
                    <a:pt x="408" y="270"/>
                  </a:cubicBezTo>
                  <a:cubicBezTo>
                    <a:pt x="408" y="45"/>
                    <a:pt x="408" y="45"/>
                    <a:pt x="408" y="45"/>
                  </a:cubicBezTo>
                  <a:lnTo>
                    <a:pt x="408" y="0"/>
                  </a:lnTo>
                  <a:close/>
                </a:path>
              </a:pathLst>
            </a:custGeom>
            <a:solidFill>
              <a:srgbClr val="FE6B03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>
                <a:latin typeface="+mn-lt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ED5D3AB1-66B8-C741-AD58-CF2DA76E7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" y="4810594"/>
              <a:ext cx="1073157" cy="1389315"/>
            </a:xfrm>
            <a:custGeom>
              <a:avLst/>
              <a:gdLst>
                <a:gd name="T0" fmla="*/ 0 w 315"/>
                <a:gd name="T1" fmla="*/ 94 h 408"/>
                <a:gd name="T2" fmla="*/ 2 w 315"/>
                <a:gd name="T3" fmla="*/ 94 h 408"/>
                <a:gd name="T4" fmla="*/ 2 w 315"/>
                <a:gd name="T5" fmla="*/ 94 h 408"/>
                <a:gd name="T6" fmla="*/ 103 w 315"/>
                <a:gd name="T7" fmla="*/ 94 h 408"/>
                <a:gd name="T8" fmla="*/ 95 w 315"/>
                <a:gd name="T9" fmla="*/ 63 h 408"/>
                <a:gd name="T10" fmla="*/ 158 w 315"/>
                <a:gd name="T11" fmla="*/ 0 h 408"/>
                <a:gd name="T12" fmla="*/ 221 w 315"/>
                <a:gd name="T13" fmla="*/ 63 h 408"/>
                <a:gd name="T14" fmla="*/ 213 w 315"/>
                <a:gd name="T15" fmla="*/ 94 h 408"/>
                <a:gd name="T16" fmla="*/ 315 w 315"/>
                <a:gd name="T17" fmla="*/ 94 h 408"/>
                <a:gd name="T18" fmla="*/ 315 w 315"/>
                <a:gd name="T19" fmla="*/ 125 h 408"/>
                <a:gd name="T20" fmla="*/ 315 w 315"/>
                <a:gd name="T21" fmla="*/ 196 h 408"/>
                <a:gd name="T22" fmla="*/ 284 w 315"/>
                <a:gd name="T23" fmla="*/ 188 h 408"/>
                <a:gd name="T24" fmla="*/ 221 w 315"/>
                <a:gd name="T25" fmla="*/ 251 h 408"/>
                <a:gd name="T26" fmla="*/ 284 w 315"/>
                <a:gd name="T27" fmla="*/ 314 h 408"/>
                <a:gd name="T28" fmla="*/ 315 w 315"/>
                <a:gd name="T29" fmla="*/ 306 h 408"/>
                <a:gd name="T30" fmla="*/ 315 w 315"/>
                <a:gd name="T31" fmla="*/ 408 h 408"/>
                <a:gd name="T32" fmla="*/ 44 w 315"/>
                <a:gd name="T33" fmla="*/ 408 h 408"/>
                <a:gd name="T34" fmla="*/ 0 w 315"/>
                <a:gd name="T35" fmla="*/ 364 h 408"/>
                <a:gd name="T36" fmla="*/ 0 w 315"/>
                <a:gd name="T37" fmla="*/ 139 h 408"/>
                <a:gd name="T38" fmla="*/ 0 w 315"/>
                <a:gd name="T39" fmla="*/ 94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5" h="408">
                  <a:moveTo>
                    <a:pt x="0" y="94"/>
                  </a:move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98" y="85"/>
                    <a:pt x="95" y="74"/>
                    <a:pt x="95" y="63"/>
                  </a:cubicBezTo>
                  <a:cubicBezTo>
                    <a:pt x="95" y="28"/>
                    <a:pt x="124" y="0"/>
                    <a:pt x="158" y="0"/>
                  </a:cubicBezTo>
                  <a:cubicBezTo>
                    <a:pt x="193" y="0"/>
                    <a:pt x="221" y="28"/>
                    <a:pt x="221" y="63"/>
                  </a:cubicBezTo>
                  <a:cubicBezTo>
                    <a:pt x="221" y="74"/>
                    <a:pt x="218" y="85"/>
                    <a:pt x="213" y="94"/>
                  </a:cubicBezTo>
                  <a:cubicBezTo>
                    <a:pt x="315" y="94"/>
                    <a:pt x="315" y="94"/>
                    <a:pt x="315" y="94"/>
                  </a:cubicBezTo>
                  <a:cubicBezTo>
                    <a:pt x="315" y="125"/>
                    <a:pt x="315" y="125"/>
                    <a:pt x="315" y="125"/>
                  </a:cubicBezTo>
                  <a:cubicBezTo>
                    <a:pt x="315" y="196"/>
                    <a:pt x="315" y="196"/>
                    <a:pt x="315" y="196"/>
                  </a:cubicBezTo>
                  <a:cubicBezTo>
                    <a:pt x="305" y="191"/>
                    <a:pt x="295" y="188"/>
                    <a:pt x="284" y="188"/>
                  </a:cubicBezTo>
                  <a:cubicBezTo>
                    <a:pt x="249" y="188"/>
                    <a:pt x="221" y="216"/>
                    <a:pt x="221" y="251"/>
                  </a:cubicBezTo>
                  <a:cubicBezTo>
                    <a:pt x="221" y="286"/>
                    <a:pt x="249" y="314"/>
                    <a:pt x="284" y="314"/>
                  </a:cubicBezTo>
                  <a:cubicBezTo>
                    <a:pt x="295" y="314"/>
                    <a:pt x="305" y="311"/>
                    <a:pt x="315" y="306"/>
                  </a:cubicBezTo>
                  <a:cubicBezTo>
                    <a:pt x="315" y="408"/>
                    <a:pt x="315" y="408"/>
                    <a:pt x="315" y="408"/>
                  </a:cubicBezTo>
                  <a:cubicBezTo>
                    <a:pt x="44" y="408"/>
                    <a:pt x="44" y="408"/>
                    <a:pt x="44" y="408"/>
                  </a:cubicBezTo>
                  <a:cubicBezTo>
                    <a:pt x="20" y="408"/>
                    <a:pt x="0" y="388"/>
                    <a:pt x="0" y="364"/>
                  </a:cubicBezTo>
                  <a:cubicBezTo>
                    <a:pt x="0" y="139"/>
                    <a:pt x="0" y="139"/>
                    <a:pt x="0" y="139"/>
                  </a:cubicBezTo>
                  <a:lnTo>
                    <a:pt x="0" y="94"/>
                  </a:lnTo>
                  <a:close/>
                </a:path>
              </a:pathLst>
            </a:custGeom>
            <a:solidFill>
              <a:srgbClr val="FF068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>
                <a:latin typeface="+mn-lt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3789CE14-EC26-7946-83EA-B3F2D6CA9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380" y="5129740"/>
              <a:ext cx="1389071" cy="1062229"/>
            </a:xfrm>
            <a:custGeom>
              <a:avLst/>
              <a:gdLst>
                <a:gd name="T0" fmla="*/ 408 w 408"/>
                <a:gd name="T1" fmla="*/ 312 h 312"/>
                <a:gd name="T2" fmla="*/ 94 w 408"/>
                <a:gd name="T3" fmla="*/ 312 h 312"/>
                <a:gd name="T4" fmla="*/ 94 w 408"/>
                <a:gd name="T5" fmla="*/ 212 h 312"/>
                <a:gd name="T6" fmla="*/ 63 w 408"/>
                <a:gd name="T7" fmla="*/ 220 h 312"/>
                <a:gd name="T8" fmla="*/ 0 w 408"/>
                <a:gd name="T9" fmla="*/ 157 h 312"/>
                <a:gd name="T10" fmla="*/ 63 w 408"/>
                <a:gd name="T11" fmla="*/ 94 h 312"/>
                <a:gd name="T12" fmla="*/ 94 w 408"/>
                <a:gd name="T13" fmla="*/ 102 h 312"/>
                <a:gd name="T14" fmla="*/ 94 w 408"/>
                <a:gd name="T15" fmla="*/ 0 h 312"/>
                <a:gd name="T16" fmla="*/ 408 w 408"/>
                <a:gd name="T17" fmla="*/ 0 h 312"/>
                <a:gd name="T18" fmla="*/ 408 w 408"/>
                <a:gd name="T19" fmla="*/ 102 h 312"/>
                <a:gd name="T20" fmla="*/ 377 w 408"/>
                <a:gd name="T21" fmla="*/ 94 h 312"/>
                <a:gd name="T22" fmla="*/ 314 w 408"/>
                <a:gd name="T23" fmla="*/ 157 h 312"/>
                <a:gd name="T24" fmla="*/ 377 w 408"/>
                <a:gd name="T25" fmla="*/ 220 h 312"/>
                <a:gd name="T26" fmla="*/ 408 w 408"/>
                <a:gd name="T27" fmla="*/ 212 h 312"/>
                <a:gd name="T28" fmla="*/ 408 w 408"/>
                <a:gd name="T29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8" h="312">
                  <a:moveTo>
                    <a:pt x="408" y="312"/>
                  </a:moveTo>
                  <a:cubicBezTo>
                    <a:pt x="94" y="312"/>
                    <a:pt x="94" y="312"/>
                    <a:pt x="94" y="312"/>
                  </a:cubicBezTo>
                  <a:cubicBezTo>
                    <a:pt x="94" y="212"/>
                    <a:pt x="94" y="212"/>
                    <a:pt x="94" y="212"/>
                  </a:cubicBezTo>
                  <a:cubicBezTo>
                    <a:pt x="84" y="217"/>
                    <a:pt x="74" y="220"/>
                    <a:pt x="63" y="220"/>
                  </a:cubicBezTo>
                  <a:cubicBezTo>
                    <a:pt x="28" y="220"/>
                    <a:pt x="0" y="192"/>
                    <a:pt x="0" y="157"/>
                  </a:cubicBezTo>
                  <a:cubicBezTo>
                    <a:pt x="0" y="122"/>
                    <a:pt x="28" y="94"/>
                    <a:pt x="63" y="94"/>
                  </a:cubicBezTo>
                  <a:cubicBezTo>
                    <a:pt x="74" y="94"/>
                    <a:pt x="84" y="97"/>
                    <a:pt x="94" y="10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408" y="0"/>
                    <a:pt x="408" y="0"/>
                    <a:pt x="408" y="0"/>
                  </a:cubicBezTo>
                  <a:cubicBezTo>
                    <a:pt x="408" y="102"/>
                    <a:pt x="408" y="102"/>
                    <a:pt x="408" y="102"/>
                  </a:cubicBezTo>
                  <a:cubicBezTo>
                    <a:pt x="399" y="97"/>
                    <a:pt x="388" y="94"/>
                    <a:pt x="377" y="94"/>
                  </a:cubicBezTo>
                  <a:cubicBezTo>
                    <a:pt x="342" y="94"/>
                    <a:pt x="314" y="122"/>
                    <a:pt x="314" y="157"/>
                  </a:cubicBezTo>
                  <a:cubicBezTo>
                    <a:pt x="314" y="192"/>
                    <a:pt x="342" y="220"/>
                    <a:pt x="377" y="220"/>
                  </a:cubicBezTo>
                  <a:cubicBezTo>
                    <a:pt x="388" y="220"/>
                    <a:pt x="399" y="217"/>
                    <a:pt x="408" y="212"/>
                  </a:cubicBezTo>
                  <a:lnTo>
                    <a:pt x="408" y="31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>
                <a:latin typeface="+mn-lt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463BD0D7-A84D-5941-B686-2C37E0F9B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845" y="4061159"/>
              <a:ext cx="1069982" cy="1389315"/>
            </a:xfrm>
            <a:custGeom>
              <a:avLst/>
              <a:gdLst>
                <a:gd name="T0" fmla="*/ 0 w 314"/>
                <a:gd name="T1" fmla="*/ 0 h 408"/>
                <a:gd name="T2" fmla="*/ 0 w 314"/>
                <a:gd name="T3" fmla="*/ 314 h 408"/>
                <a:gd name="T4" fmla="*/ 104 w 314"/>
                <a:gd name="T5" fmla="*/ 314 h 408"/>
                <a:gd name="T6" fmla="*/ 95 w 314"/>
                <a:gd name="T7" fmla="*/ 346 h 408"/>
                <a:gd name="T8" fmla="*/ 158 w 314"/>
                <a:gd name="T9" fmla="*/ 408 h 408"/>
                <a:gd name="T10" fmla="*/ 221 w 314"/>
                <a:gd name="T11" fmla="*/ 346 h 408"/>
                <a:gd name="T12" fmla="*/ 212 w 314"/>
                <a:gd name="T13" fmla="*/ 314 h 408"/>
                <a:gd name="T14" fmla="*/ 314 w 314"/>
                <a:gd name="T15" fmla="*/ 314 h 408"/>
                <a:gd name="T16" fmla="*/ 314 w 314"/>
                <a:gd name="T17" fmla="*/ 0 h 408"/>
                <a:gd name="T18" fmla="*/ 212 w 314"/>
                <a:gd name="T19" fmla="*/ 0 h 408"/>
                <a:gd name="T20" fmla="*/ 221 w 314"/>
                <a:gd name="T21" fmla="*/ 32 h 408"/>
                <a:gd name="T22" fmla="*/ 158 w 314"/>
                <a:gd name="T23" fmla="*/ 94 h 408"/>
                <a:gd name="T24" fmla="*/ 95 w 314"/>
                <a:gd name="T25" fmla="*/ 32 h 408"/>
                <a:gd name="T26" fmla="*/ 104 w 314"/>
                <a:gd name="T27" fmla="*/ 0 h 408"/>
                <a:gd name="T28" fmla="*/ 0 w 314"/>
                <a:gd name="T29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4" h="408">
                  <a:moveTo>
                    <a:pt x="0" y="0"/>
                  </a:moveTo>
                  <a:cubicBezTo>
                    <a:pt x="0" y="314"/>
                    <a:pt x="0" y="314"/>
                    <a:pt x="0" y="314"/>
                  </a:cubicBezTo>
                  <a:cubicBezTo>
                    <a:pt x="104" y="314"/>
                    <a:pt x="104" y="314"/>
                    <a:pt x="104" y="314"/>
                  </a:cubicBezTo>
                  <a:cubicBezTo>
                    <a:pt x="98" y="323"/>
                    <a:pt x="95" y="334"/>
                    <a:pt x="95" y="346"/>
                  </a:cubicBezTo>
                  <a:cubicBezTo>
                    <a:pt x="95" y="380"/>
                    <a:pt x="123" y="408"/>
                    <a:pt x="158" y="408"/>
                  </a:cubicBezTo>
                  <a:cubicBezTo>
                    <a:pt x="193" y="408"/>
                    <a:pt x="221" y="380"/>
                    <a:pt x="221" y="346"/>
                  </a:cubicBezTo>
                  <a:cubicBezTo>
                    <a:pt x="221" y="334"/>
                    <a:pt x="218" y="323"/>
                    <a:pt x="212" y="314"/>
                  </a:cubicBezTo>
                  <a:cubicBezTo>
                    <a:pt x="314" y="314"/>
                    <a:pt x="314" y="314"/>
                    <a:pt x="314" y="314"/>
                  </a:cubicBezTo>
                  <a:cubicBezTo>
                    <a:pt x="314" y="0"/>
                    <a:pt x="314" y="0"/>
                    <a:pt x="314" y="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18" y="9"/>
                    <a:pt x="221" y="20"/>
                    <a:pt x="221" y="32"/>
                  </a:cubicBezTo>
                  <a:cubicBezTo>
                    <a:pt x="221" y="66"/>
                    <a:pt x="193" y="94"/>
                    <a:pt x="158" y="94"/>
                  </a:cubicBezTo>
                  <a:cubicBezTo>
                    <a:pt x="123" y="94"/>
                    <a:pt x="95" y="66"/>
                    <a:pt x="95" y="32"/>
                  </a:cubicBezTo>
                  <a:cubicBezTo>
                    <a:pt x="95" y="20"/>
                    <a:pt x="98" y="9"/>
                    <a:pt x="10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>
                <a:latin typeface="+mn-lt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E6EBF251-16E0-F34D-AD07-BBBA4EE8A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" y="3740425"/>
              <a:ext cx="1073157" cy="1389315"/>
            </a:xfrm>
            <a:custGeom>
              <a:avLst/>
              <a:gdLst>
                <a:gd name="T0" fmla="*/ 315 w 315"/>
                <a:gd name="T1" fmla="*/ 94 h 408"/>
                <a:gd name="T2" fmla="*/ 315 w 315"/>
                <a:gd name="T3" fmla="*/ 408 h 408"/>
                <a:gd name="T4" fmla="*/ 213 w 315"/>
                <a:gd name="T5" fmla="*/ 408 h 408"/>
                <a:gd name="T6" fmla="*/ 221 w 315"/>
                <a:gd name="T7" fmla="*/ 377 h 408"/>
                <a:gd name="T8" fmla="*/ 158 w 315"/>
                <a:gd name="T9" fmla="*/ 314 h 408"/>
                <a:gd name="T10" fmla="*/ 95 w 315"/>
                <a:gd name="T11" fmla="*/ 377 h 408"/>
                <a:gd name="T12" fmla="*/ 103 w 315"/>
                <a:gd name="T13" fmla="*/ 408 h 408"/>
                <a:gd name="T14" fmla="*/ 0 w 315"/>
                <a:gd name="T15" fmla="*/ 408 h 408"/>
                <a:gd name="T16" fmla="*/ 0 w 315"/>
                <a:gd name="T17" fmla="*/ 94 h 408"/>
                <a:gd name="T18" fmla="*/ 103 w 315"/>
                <a:gd name="T19" fmla="*/ 94 h 408"/>
                <a:gd name="T20" fmla="*/ 95 w 315"/>
                <a:gd name="T21" fmla="*/ 63 h 408"/>
                <a:gd name="T22" fmla="*/ 158 w 315"/>
                <a:gd name="T23" fmla="*/ 0 h 408"/>
                <a:gd name="T24" fmla="*/ 221 w 315"/>
                <a:gd name="T25" fmla="*/ 63 h 408"/>
                <a:gd name="T26" fmla="*/ 213 w 315"/>
                <a:gd name="T27" fmla="*/ 94 h 408"/>
                <a:gd name="T28" fmla="*/ 315 w 315"/>
                <a:gd name="T29" fmla="*/ 94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5" h="408">
                  <a:moveTo>
                    <a:pt x="315" y="94"/>
                  </a:moveTo>
                  <a:cubicBezTo>
                    <a:pt x="315" y="408"/>
                    <a:pt x="315" y="408"/>
                    <a:pt x="315" y="408"/>
                  </a:cubicBezTo>
                  <a:cubicBezTo>
                    <a:pt x="213" y="408"/>
                    <a:pt x="213" y="408"/>
                    <a:pt x="213" y="408"/>
                  </a:cubicBezTo>
                  <a:cubicBezTo>
                    <a:pt x="218" y="399"/>
                    <a:pt x="221" y="388"/>
                    <a:pt x="221" y="377"/>
                  </a:cubicBezTo>
                  <a:cubicBezTo>
                    <a:pt x="221" y="342"/>
                    <a:pt x="193" y="314"/>
                    <a:pt x="158" y="314"/>
                  </a:cubicBezTo>
                  <a:cubicBezTo>
                    <a:pt x="124" y="314"/>
                    <a:pt x="95" y="342"/>
                    <a:pt x="95" y="377"/>
                  </a:cubicBezTo>
                  <a:cubicBezTo>
                    <a:pt x="95" y="388"/>
                    <a:pt x="98" y="399"/>
                    <a:pt x="103" y="408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98" y="85"/>
                    <a:pt x="95" y="74"/>
                    <a:pt x="95" y="63"/>
                  </a:cubicBezTo>
                  <a:cubicBezTo>
                    <a:pt x="95" y="28"/>
                    <a:pt x="124" y="0"/>
                    <a:pt x="158" y="0"/>
                  </a:cubicBezTo>
                  <a:cubicBezTo>
                    <a:pt x="193" y="0"/>
                    <a:pt x="221" y="28"/>
                    <a:pt x="221" y="63"/>
                  </a:cubicBezTo>
                  <a:cubicBezTo>
                    <a:pt x="221" y="74"/>
                    <a:pt x="219" y="85"/>
                    <a:pt x="213" y="94"/>
                  </a:cubicBezTo>
                  <a:lnTo>
                    <a:pt x="315" y="9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>
                <a:latin typeface="+mn-lt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D8C59BC9-5493-7240-8DDC-510238C47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774" y="5129740"/>
              <a:ext cx="1389070" cy="1062229"/>
            </a:xfrm>
            <a:custGeom>
              <a:avLst/>
              <a:gdLst>
                <a:gd name="T0" fmla="*/ 408 w 408"/>
                <a:gd name="T1" fmla="*/ 312 h 312"/>
                <a:gd name="T2" fmla="*/ 94 w 408"/>
                <a:gd name="T3" fmla="*/ 312 h 312"/>
                <a:gd name="T4" fmla="*/ 94 w 408"/>
                <a:gd name="T5" fmla="*/ 212 h 312"/>
                <a:gd name="T6" fmla="*/ 63 w 408"/>
                <a:gd name="T7" fmla="*/ 220 h 312"/>
                <a:gd name="T8" fmla="*/ 0 w 408"/>
                <a:gd name="T9" fmla="*/ 157 h 312"/>
                <a:gd name="T10" fmla="*/ 63 w 408"/>
                <a:gd name="T11" fmla="*/ 94 h 312"/>
                <a:gd name="T12" fmla="*/ 94 w 408"/>
                <a:gd name="T13" fmla="*/ 102 h 312"/>
                <a:gd name="T14" fmla="*/ 94 w 408"/>
                <a:gd name="T15" fmla="*/ 0 h 312"/>
                <a:gd name="T16" fmla="*/ 408 w 408"/>
                <a:gd name="T17" fmla="*/ 0 h 312"/>
                <a:gd name="T18" fmla="*/ 408 w 408"/>
                <a:gd name="T19" fmla="*/ 102 h 312"/>
                <a:gd name="T20" fmla="*/ 377 w 408"/>
                <a:gd name="T21" fmla="*/ 94 h 312"/>
                <a:gd name="T22" fmla="*/ 314 w 408"/>
                <a:gd name="T23" fmla="*/ 157 h 312"/>
                <a:gd name="T24" fmla="*/ 377 w 408"/>
                <a:gd name="T25" fmla="*/ 220 h 312"/>
                <a:gd name="T26" fmla="*/ 408 w 408"/>
                <a:gd name="T27" fmla="*/ 212 h 312"/>
                <a:gd name="T28" fmla="*/ 408 w 408"/>
                <a:gd name="T29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8" h="312">
                  <a:moveTo>
                    <a:pt x="408" y="312"/>
                  </a:moveTo>
                  <a:cubicBezTo>
                    <a:pt x="94" y="312"/>
                    <a:pt x="94" y="312"/>
                    <a:pt x="94" y="312"/>
                  </a:cubicBezTo>
                  <a:cubicBezTo>
                    <a:pt x="94" y="212"/>
                    <a:pt x="94" y="212"/>
                    <a:pt x="94" y="212"/>
                  </a:cubicBezTo>
                  <a:cubicBezTo>
                    <a:pt x="85" y="217"/>
                    <a:pt x="74" y="220"/>
                    <a:pt x="63" y="220"/>
                  </a:cubicBezTo>
                  <a:cubicBezTo>
                    <a:pt x="28" y="220"/>
                    <a:pt x="0" y="192"/>
                    <a:pt x="0" y="157"/>
                  </a:cubicBezTo>
                  <a:cubicBezTo>
                    <a:pt x="0" y="122"/>
                    <a:pt x="28" y="94"/>
                    <a:pt x="63" y="94"/>
                  </a:cubicBezTo>
                  <a:cubicBezTo>
                    <a:pt x="74" y="94"/>
                    <a:pt x="85" y="97"/>
                    <a:pt x="94" y="10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408" y="0"/>
                    <a:pt x="408" y="0"/>
                    <a:pt x="408" y="0"/>
                  </a:cubicBezTo>
                  <a:cubicBezTo>
                    <a:pt x="408" y="102"/>
                    <a:pt x="408" y="102"/>
                    <a:pt x="408" y="102"/>
                  </a:cubicBezTo>
                  <a:cubicBezTo>
                    <a:pt x="399" y="97"/>
                    <a:pt x="388" y="94"/>
                    <a:pt x="377" y="94"/>
                  </a:cubicBezTo>
                  <a:cubicBezTo>
                    <a:pt x="342" y="94"/>
                    <a:pt x="314" y="122"/>
                    <a:pt x="314" y="157"/>
                  </a:cubicBezTo>
                  <a:cubicBezTo>
                    <a:pt x="314" y="192"/>
                    <a:pt x="342" y="220"/>
                    <a:pt x="377" y="220"/>
                  </a:cubicBezTo>
                  <a:cubicBezTo>
                    <a:pt x="388" y="220"/>
                    <a:pt x="399" y="217"/>
                    <a:pt x="408" y="212"/>
                  </a:cubicBezTo>
                  <a:lnTo>
                    <a:pt x="408" y="3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>
                <a:latin typeface="+mn-lt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9DBDC64E-FC81-0042-AFB0-EF33616CA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845" y="2989402"/>
              <a:ext cx="1069982" cy="1390902"/>
            </a:xfrm>
            <a:custGeom>
              <a:avLst/>
              <a:gdLst>
                <a:gd name="T0" fmla="*/ 0 w 314"/>
                <a:gd name="T1" fmla="*/ 0 h 409"/>
                <a:gd name="T2" fmla="*/ 0 w 314"/>
                <a:gd name="T3" fmla="*/ 315 h 409"/>
                <a:gd name="T4" fmla="*/ 104 w 314"/>
                <a:gd name="T5" fmla="*/ 315 h 409"/>
                <a:gd name="T6" fmla="*/ 95 w 314"/>
                <a:gd name="T7" fmla="*/ 347 h 409"/>
                <a:gd name="T8" fmla="*/ 158 w 314"/>
                <a:gd name="T9" fmla="*/ 409 h 409"/>
                <a:gd name="T10" fmla="*/ 221 w 314"/>
                <a:gd name="T11" fmla="*/ 347 h 409"/>
                <a:gd name="T12" fmla="*/ 212 w 314"/>
                <a:gd name="T13" fmla="*/ 315 h 409"/>
                <a:gd name="T14" fmla="*/ 314 w 314"/>
                <a:gd name="T15" fmla="*/ 315 h 409"/>
                <a:gd name="T16" fmla="*/ 314 w 314"/>
                <a:gd name="T17" fmla="*/ 0 h 409"/>
                <a:gd name="T18" fmla="*/ 212 w 314"/>
                <a:gd name="T19" fmla="*/ 0 h 409"/>
                <a:gd name="T20" fmla="*/ 221 w 314"/>
                <a:gd name="T21" fmla="*/ 33 h 409"/>
                <a:gd name="T22" fmla="*/ 158 w 314"/>
                <a:gd name="T23" fmla="*/ 96 h 409"/>
                <a:gd name="T24" fmla="*/ 95 w 314"/>
                <a:gd name="T25" fmla="*/ 33 h 409"/>
                <a:gd name="T26" fmla="*/ 104 w 314"/>
                <a:gd name="T27" fmla="*/ 0 h 409"/>
                <a:gd name="T28" fmla="*/ 0 w 314"/>
                <a:gd name="T29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4" h="409">
                  <a:moveTo>
                    <a:pt x="0" y="0"/>
                  </a:moveTo>
                  <a:cubicBezTo>
                    <a:pt x="0" y="315"/>
                    <a:pt x="0" y="315"/>
                    <a:pt x="0" y="315"/>
                  </a:cubicBezTo>
                  <a:cubicBezTo>
                    <a:pt x="104" y="315"/>
                    <a:pt x="104" y="315"/>
                    <a:pt x="104" y="315"/>
                  </a:cubicBezTo>
                  <a:cubicBezTo>
                    <a:pt x="98" y="324"/>
                    <a:pt x="95" y="335"/>
                    <a:pt x="95" y="347"/>
                  </a:cubicBezTo>
                  <a:cubicBezTo>
                    <a:pt x="95" y="381"/>
                    <a:pt x="123" y="409"/>
                    <a:pt x="158" y="409"/>
                  </a:cubicBezTo>
                  <a:cubicBezTo>
                    <a:pt x="193" y="409"/>
                    <a:pt x="221" y="381"/>
                    <a:pt x="221" y="347"/>
                  </a:cubicBezTo>
                  <a:cubicBezTo>
                    <a:pt x="221" y="335"/>
                    <a:pt x="218" y="324"/>
                    <a:pt x="212" y="315"/>
                  </a:cubicBezTo>
                  <a:cubicBezTo>
                    <a:pt x="314" y="315"/>
                    <a:pt x="314" y="315"/>
                    <a:pt x="314" y="315"/>
                  </a:cubicBezTo>
                  <a:cubicBezTo>
                    <a:pt x="314" y="0"/>
                    <a:pt x="314" y="0"/>
                    <a:pt x="314" y="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17" y="10"/>
                    <a:pt x="221" y="21"/>
                    <a:pt x="221" y="33"/>
                  </a:cubicBezTo>
                  <a:cubicBezTo>
                    <a:pt x="221" y="68"/>
                    <a:pt x="193" y="96"/>
                    <a:pt x="158" y="96"/>
                  </a:cubicBezTo>
                  <a:cubicBezTo>
                    <a:pt x="123" y="96"/>
                    <a:pt x="95" y="68"/>
                    <a:pt x="95" y="33"/>
                  </a:cubicBezTo>
                  <a:cubicBezTo>
                    <a:pt x="95" y="21"/>
                    <a:pt x="98" y="10"/>
                    <a:pt x="10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A0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>
                <a:latin typeface="+mn-lt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00CBC67E-5872-C042-B6BF-FBD7500C5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845" y="1927172"/>
              <a:ext cx="1069982" cy="1389315"/>
            </a:xfrm>
            <a:custGeom>
              <a:avLst/>
              <a:gdLst>
                <a:gd name="T0" fmla="*/ 314 w 314"/>
                <a:gd name="T1" fmla="*/ 314 h 408"/>
                <a:gd name="T2" fmla="*/ 212 w 314"/>
                <a:gd name="T3" fmla="*/ 314 h 408"/>
                <a:gd name="T4" fmla="*/ 221 w 314"/>
                <a:gd name="T5" fmla="*/ 345 h 408"/>
                <a:gd name="T6" fmla="*/ 158 w 314"/>
                <a:gd name="T7" fmla="*/ 408 h 408"/>
                <a:gd name="T8" fmla="*/ 95 w 314"/>
                <a:gd name="T9" fmla="*/ 345 h 408"/>
                <a:gd name="T10" fmla="*/ 104 w 314"/>
                <a:gd name="T11" fmla="*/ 313 h 408"/>
                <a:gd name="T12" fmla="*/ 0 w 314"/>
                <a:gd name="T13" fmla="*/ 312 h 408"/>
                <a:gd name="T14" fmla="*/ 0 w 314"/>
                <a:gd name="T15" fmla="*/ 211 h 408"/>
                <a:gd name="T16" fmla="*/ 31 w 314"/>
                <a:gd name="T17" fmla="*/ 219 h 408"/>
                <a:gd name="T18" fmla="*/ 93 w 314"/>
                <a:gd name="T19" fmla="*/ 156 h 408"/>
                <a:gd name="T20" fmla="*/ 31 w 314"/>
                <a:gd name="T21" fmla="*/ 93 h 408"/>
                <a:gd name="T22" fmla="*/ 0 w 314"/>
                <a:gd name="T23" fmla="*/ 101 h 408"/>
                <a:gd name="T24" fmla="*/ 0 w 314"/>
                <a:gd name="T25" fmla="*/ 0 h 408"/>
                <a:gd name="T26" fmla="*/ 270 w 314"/>
                <a:gd name="T27" fmla="*/ 0 h 408"/>
                <a:gd name="T28" fmla="*/ 314 w 314"/>
                <a:gd name="T29" fmla="*/ 44 h 408"/>
                <a:gd name="T30" fmla="*/ 314 w 314"/>
                <a:gd name="T31" fmla="*/ 268 h 408"/>
                <a:gd name="T32" fmla="*/ 314 w 314"/>
                <a:gd name="T33" fmla="*/ 314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4" h="408">
                  <a:moveTo>
                    <a:pt x="314" y="314"/>
                  </a:moveTo>
                  <a:cubicBezTo>
                    <a:pt x="212" y="314"/>
                    <a:pt x="212" y="314"/>
                    <a:pt x="212" y="314"/>
                  </a:cubicBezTo>
                  <a:cubicBezTo>
                    <a:pt x="218" y="323"/>
                    <a:pt x="221" y="334"/>
                    <a:pt x="221" y="345"/>
                  </a:cubicBezTo>
                  <a:cubicBezTo>
                    <a:pt x="221" y="380"/>
                    <a:pt x="193" y="408"/>
                    <a:pt x="158" y="408"/>
                  </a:cubicBezTo>
                  <a:cubicBezTo>
                    <a:pt x="123" y="408"/>
                    <a:pt x="95" y="380"/>
                    <a:pt x="95" y="345"/>
                  </a:cubicBezTo>
                  <a:cubicBezTo>
                    <a:pt x="95" y="333"/>
                    <a:pt x="98" y="322"/>
                    <a:pt x="104" y="313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9" y="216"/>
                    <a:pt x="19" y="219"/>
                    <a:pt x="31" y="219"/>
                  </a:cubicBezTo>
                  <a:cubicBezTo>
                    <a:pt x="65" y="219"/>
                    <a:pt x="93" y="191"/>
                    <a:pt x="93" y="156"/>
                  </a:cubicBezTo>
                  <a:cubicBezTo>
                    <a:pt x="93" y="121"/>
                    <a:pt x="65" y="93"/>
                    <a:pt x="31" y="93"/>
                  </a:cubicBezTo>
                  <a:cubicBezTo>
                    <a:pt x="19" y="93"/>
                    <a:pt x="9" y="96"/>
                    <a:pt x="0" y="10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294" y="0"/>
                    <a:pt x="314" y="20"/>
                    <a:pt x="314" y="44"/>
                  </a:cubicBezTo>
                  <a:cubicBezTo>
                    <a:pt x="314" y="268"/>
                    <a:pt x="314" y="268"/>
                    <a:pt x="314" y="268"/>
                  </a:cubicBezTo>
                  <a:lnTo>
                    <a:pt x="314" y="314"/>
                  </a:lnTo>
                  <a:close/>
                </a:path>
              </a:pathLst>
            </a:custGeom>
            <a:solidFill>
              <a:srgbClr val="00960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>
                <a:latin typeface="+mn-lt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EA3A7B99-9FF1-F848-838A-9540B5350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" y="1927172"/>
              <a:ext cx="1389493" cy="1069533"/>
            </a:xfrm>
            <a:custGeom>
              <a:avLst/>
              <a:gdLst>
                <a:gd name="T0" fmla="*/ 0 w 408"/>
                <a:gd name="T1" fmla="*/ 1069533 h 314"/>
                <a:gd name="T2" fmla="*/ 354184 w 408"/>
                <a:gd name="T3" fmla="*/ 1069533 h 314"/>
                <a:gd name="T4" fmla="*/ 323534 w 408"/>
                <a:gd name="T5" fmla="*/ 960536 h 314"/>
                <a:gd name="T6" fmla="*/ 538088 w 408"/>
                <a:gd name="T7" fmla="*/ 745948 h 314"/>
                <a:gd name="T8" fmla="*/ 752642 w 408"/>
                <a:gd name="T9" fmla="*/ 960536 h 314"/>
                <a:gd name="T10" fmla="*/ 725397 w 408"/>
                <a:gd name="T11" fmla="*/ 1066127 h 314"/>
                <a:gd name="T12" fmla="*/ 1072770 w 408"/>
                <a:gd name="T13" fmla="*/ 1062721 h 314"/>
                <a:gd name="T14" fmla="*/ 1072770 w 408"/>
                <a:gd name="T15" fmla="*/ 718699 h 314"/>
                <a:gd name="T16" fmla="*/ 1174939 w 408"/>
                <a:gd name="T17" fmla="*/ 745948 h 314"/>
                <a:gd name="T18" fmla="*/ 1389493 w 408"/>
                <a:gd name="T19" fmla="*/ 531360 h 314"/>
                <a:gd name="T20" fmla="*/ 1174939 w 408"/>
                <a:gd name="T21" fmla="*/ 316773 h 314"/>
                <a:gd name="T22" fmla="*/ 1072770 w 408"/>
                <a:gd name="T23" fmla="*/ 344022 h 314"/>
                <a:gd name="T24" fmla="*/ 1072770 w 408"/>
                <a:gd name="T25" fmla="*/ 0 h 314"/>
                <a:gd name="T26" fmla="*/ 149847 w 408"/>
                <a:gd name="T27" fmla="*/ 0 h 314"/>
                <a:gd name="T28" fmla="*/ 0 w 408"/>
                <a:gd name="T29" fmla="*/ 149871 h 314"/>
                <a:gd name="T30" fmla="*/ 0 w 408"/>
                <a:gd name="T31" fmla="*/ 912850 h 314"/>
                <a:gd name="T32" fmla="*/ 0 w 408"/>
                <a:gd name="T33" fmla="*/ 1069533 h 3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8" h="314">
                  <a:moveTo>
                    <a:pt x="0" y="314"/>
                  </a:moveTo>
                  <a:cubicBezTo>
                    <a:pt x="104" y="314"/>
                    <a:pt x="104" y="314"/>
                    <a:pt x="104" y="314"/>
                  </a:cubicBezTo>
                  <a:cubicBezTo>
                    <a:pt x="98" y="304"/>
                    <a:pt x="95" y="293"/>
                    <a:pt x="95" y="282"/>
                  </a:cubicBezTo>
                  <a:cubicBezTo>
                    <a:pt x="95" y="247"/>
                    <a:pt x="124" y="219"/>
                    <a:pt x="158" y="219"/>
                  </a:cubicBezTo>
                  <a:cubicBezTo>
                    <a:pt x="193" y="219"/>
                    <a:pt x="221" y="247"/>
                    <a:pt x="221" y="282"/>
                  </a:cubicBezTo>
                  <a:cubicBezTo>
                    <a:pt x="221" y="293"/>
                    <a:pt x="218" y="304"/>
                    <a:pt x="213" y="313"/>
                  </a:cubicBezTo>
                  <a:cubicBezTo>
                    <a:pt x="315" y="312"/>
                    <a:pt x="315" y="312"/>
                    <a:pt x="315" y="312"/>
                  </a:cubicBezTo>
                  <a:cubicBezTo>
                    <a:pt x="315" y="211"/>
                    <a:pt x="315" y="211"/>
                    <a:pt x="315" y="211"/>
                  </a:cubicBezTo>
                  <a:cubicBezTo>
                    <a:pt x="324" y="216"/>
                    <a:pt x="334" y="219"/>
                    <a:pt x="345" y="219"/>
                  </a:cubicBezTo>
                  <a:cubicBezTo>
                    <a:pt x="380" y="219"/>
                    <a:pt x="408" y="191"/>
                    <a:pt x="408" y="156"/>
                  </a:cubicBezTo>
                  <a:cubicBezTo>
                    <a:pt x="408" y="121"/>
                    <a:pt x="380" y="93"/>
                    <a:pt x="345" y="93"/>
                  </a:cubicBezTo>
                  <a:cubicBezTo>
                    <a:pt x="334" y="93"/>
                    <a:pt x="324" y="96"/>
                    <a:pt x="315" y="101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268"/>
                    <a:pt x="0" y="268"/>
                    <a:pt x="0" y="268"/>
                  </a:cubicBezTo>
                  <a:lnTo>
                    <a:pt x="0" y="314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 dirty="0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374C0BAD-38C1-B942-857A-514AF40CF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6027" y="1927172"/>
              <a:ext cx="1385898" cy="1062343"/>
            </a:xfrm>
            <a:custGeom>
              <a:avLst/>
              <a:gdLst>
                <a:gd name="T0" fmla="*/ 1174778 w 407"/>
                <a:gd name="T1" fmla="*/ 316660 h 312"/>
                <a:gd name="T2" fmla="*/ 1069219 w 407"/>
                <a:gd name="T3" fmla="*/ 343899 h 312"/>
                <a:gd name="T4" fmla="*/ 1069219 w 407"/>
                <a:gd name="T5" fmla="*/ 0 h 312"/>
                <a:gd name="T6" fmla="*/ 0 w 407"/>
                <a:gd name="T7" fmla="*/ 0 h 312"/>
                <a:gd name="T8" fmla="*/ 0 w 407"/>
                <a:gd name="T9" fmla="*/ 343899 h 312"/>
                <a:gd name="T10" fmla="*/ 102155 w 407"/>
                <a:gd name="T11" fmla="*/ 316660 h 312"/>
                <a:gd name="T12" fmla="*/ 316679 w 407"/>
                <a:gd name="T13" fmla="*/ 531172 h 312"/>
                <a:gd name="T14" fmla="*/ 102155 w 407"/>
                <a:gd name="T15" fmla="*/ 745683 h 312"/>
                <a:gd name="T16" fmla="*/ 0 w 407"/>
                <a:gd name="T17" fmla="*/ 718444 h 312"/>
                <a:gd name="T18" fmla="*/ 0 w 407"/>
                <a:gd name="T19" fmla="*/ 1062343 h 312"/>
                <a:gd name="T20" fmla="*/ 1069219 w 407"/>
                <a:gd name="T21" fmla="*/ 1062343 h 312"/>
                <a:gd name="T22" fmla="*/ 1069219 w 407"/>
                <a:gd name="T23" fmla="*/ 718444 h 312"/>
                <a:gd name="T24" fmla="*/ 1174778 w 407"/>
                <a:gd name="T25" fmla="*/ 745683 h 312"/>
                <a:gd name="T26" fmla="*/ 1385898 w 407"/>
                <a:gd name="T27" fmla="*/ 531172 h 312"/>
                <a:gd name="T28" fmla="*/ 1174778 w 407"/>
                <a:gd name="T29" fmla="*/ 316660 h 3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07" h="312">
                  <a:moveTo>
                    <a:pt x="345" y="93"/>
                  </a:moveTo>
                  <a:cubicBezTo>
                    <a:pt x="333" y="93"/>
                    <a:pt x="323" y="96"/>
                    <a:pt x="314" y="101"/>
                  </a:cubicBezTo>
                  <a:cubicBezTo>
                    <a:pt x="314" y="0"/>
                    <a:pt x="314" y="0"/>
                    <a:pt x="3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9" y="96"/>
                    <a:pt x="19" y="93"/>
                    <a:pt x="30" y="93"/>
                  </a:cubicBezTo>
                  <a:cubicBezTo>
                    <a:pt x="65" y="93"/>
                    <a:pt x="93" y="121"/>
                    <a:pt x="93" y="156"/>
                  </a:cubicBezTo>
                  <a:cubicBezTo>
                    <a:pt x="93" y="191"/>
                    <a:pt x="65" y="219"/>
                    <a:pt x="30" y="219"/>
                  </a:cubicBezTo>
                  <a:cubicBezTo>
                    <a:pt x="19" y="219"/>
                    <a:pt x="9" y="216"/>
                    <a:pt x="0" y="211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314" y="312"/>
                    <a:pt x="314" y="312"/>
                    <a:pt x="314" y="312"/>
                  </a:cubicBezTo>
                  <a:cubicBezTo>
                    <a:pt x="314" y="211"/>
                    <a:pt x="314" y="211"/>
                    <a:pt x="314" y="211"/>
                  </a:cubicBezTo>
                  <a:cubicBezTo>
                    <a:pt x="323" y="216"/>
                    <a:pt x="333" y="219"/>
                    <a:pt x="345" y="219"/>
                  </a:cubicBezTo>
                  <a:cubicBezTo>
                    <a:pt x="379" y="219"/>
                    <a:pt x="407" y="191"/>
                    <a:pt x="407" y="156"/>
                  </a:cubicBezTo>
                  <a:cubicBezTo>
                    <a:pt x="407" y="121"/>
                    <a:pt x="379" y="93"/>
                    <a:pt x="345" y="93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 dirty="0"/>
            </a:p>
          </p:txBody>
        </p:sp>
        <p:sp>
          <p:nvSpPr>
            <p:cNvPr id="20" name="Freeform: Shape 108">
              <a:extLst>
                <a:ext uri="{FF2B5EF4-FFF2-40B4-BE49-F238E27FC236}">
                  <a16:creationId xmlns:a16="http://schemas.microsoft.com/office/drawing/2014/main" id="{773FA4E0-CC50-DB40-8F7B-22CFADC295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4451" y="1927171"/>
              <a:ext cx="1385895" cy="1062230"/>
            </a:xfrm>
            <a:custGeom>
              <a:avLst/>
              <a:gdLst>
                <a:gd name="connsiteX0" fmla="*/ 0 w 1385899"/>
                <a:gd name="connsiteY0" fmla="*/ 0 h 1062343"/>
                <a:gd name="connsiteX1" fmla="*/ 1069532 w 1385899"/>
                <a:gd name="connsiteY1" fmla="*/ 0 h 1062343"/>
                <a:gd name="connsiteX2" fmla="*/ 1069532 w 1385899"/>
                <a:gd name="connsiteY2" fmla="*/ 347149 h 1062343"/>
                <a:gd name="connsiteX3" fmla="*/ 1089979 w 1385899"/>
                <a:gd name="connsiteY3" fmla="*/ 333247 h 1062343"/>
                <a:gd name="connsiteX4" fmla="*/ 1172891 w 1385899"/>
                <a:gd name="connsiteY4" fmla="*/ 316366 h 1062343"/>
                <a:gd name="connsiteX5" fmla="*/ 1385899 w 1385899"/>
                <a:gd name="connsiteY5" fmla="*/ 531172 h 1062343"/>
                <a:gd name="connsiteX6" fmla="*/ 1172891 w 1385899"/>
                <a:gd name="connsiteY6" fmla="*/ 745978 h 1062343"/>
                <a:gd name="connsiteX7" fmla="*/ 1089979 w 1385899"/>
                <a:gd name="connsiteY7" fmla="*/ 729098 h 1062343"/>
                <a:gd name="connsiteX8" fmla="*/ 1069532 w 1385899"/>
                <a:gd name="connsiteY8" fmla="*/ 715196 h 1062343"/>
                <a:gd name="connsiteX9" fmla="*/ 1069532 w 1385899"/>
                <a:gd name="connsiteY9" fmla="*/ 1062343 h 1062343"/>
                <a:gd name="connsiteX10" fmla="*/ 0 w 1385899"/>
                <a:gd name="connsiteY10" fmla="*/ 1062343 h 1062343"/>
                <a:gd name="connsiteX11" fmla="*/ 0 w 1385899"/>
                <a:gd name="connsiteY11" fmla="*/ 718444 h 1062343"/>
                <a:gd name="connsiteX12" fmla="*/ 105591 w 1385899"/>
                <a:gd name="connsiteY12" fmla="*/ 745683 h 1062343"/>
                <a:gd name="connsiteX13" fmla="*/ 316772 w 1385899"/>
                <a:gd name="connsiteY13" fmla="*/ 531172 h 1062343"/>
                <a:gd name="connsiteX14" fmla="*/ 105591 w 1385899"/>
                <a:gd name="connsiteY14" fmla="*/ 316660 h 1062343"/>
                <a:gd name="connsiteX15" fmla="*/ 0 w 1385899"/>
                <a:gd name="connsiteY15" fmla="*/ 343900 h 1062343"/>
                <a:gd name="connsiteX16" fmla="*/ 0 w 1385899"/>
                <a:gd name="connsiteY16" fmla="*/ 0 h 106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85899" h="1062343">
                  <a:moveTo>
                    <a:pt x="0" y="0"/>
                  </a:moveTo>
                  <a:cubicBezTo>
                    <a:pt x="1069532" y="0"/>
                    <a:pt x="1069532" y="0"/>
                    <a:pt x="1069532" y="0"/>
                  </a:cubicBezTo>
                  <a:lnTo>
                    <a:pt x="1069532" y="347149"/>
                  </a:lnTo>
                  <a:lnTo>
                    <a:pt x="1089979" y="333247"/>
                  </a:lnTo>
                  <a:cubicBezTo>
                    <a:pt x="1115463" y="322377"/>
                    <a:pt x="1143481" y="316366"/>
                    <a:pt x="1172891" y="316366"/>
                  </a:cubicBezTo>
                  <a:cubicBezTo>
                    <a:pt x="1290532" y="316366"/>
                    <a:pt x="1385899" y="412538"/>
                    <a:pt x="1385899" y="531172"/>
                  </a:cubicBezTo>
                  <a:cubicBezTo>
                    <a:pt x="1385899" y="649806"/>
                    <a:pt x="1290532" y="745978"/>
                    <a:pt x="1172891" y="745978"/>
                  </a:cubicBezTo>
                  <a:cubicBezTo>
                    <a:pt x="1143481" y="745978"/>
                    <a:pt x="1115463" y="739967"/>
                    <a:pt x="1089979" y="729098"/>
                  </a:cubicBezTo>
                  <a:lnTo>
                    <a:pt x="1069532" y="715196"/>
                  </a:lnTo>
                  <a:lnTo>
                    <a:pt x="1069532" y="1062343"/>
                  </a:lnTo>
                  <a:cubicBezTo>
                    <a:pt x="0" y="1062343"/>
                    <a:pt x="0" y="1062343"/>
                    <a:pt x="0" y="1062343"/>
                  </a:cubicBezTo>
                  <a:cubicBezTo>
                    <a:pt x="0" y="718444"/>
                    <a:pt x="0" y="718444"/>
                    <a:pt x="0" y="718444"/>
                  </a:cubicBezTo>
                  <a:cubicBezTo>
                    <a:pt x="30655" y="735468"/>
                    <a:pt x="64717" y="745683"/>
                    <a:pt x="105591" y="745683"/>
                  </a:cubicBezTo>
                  <a:cubicBezTo>
                    <a:pt x="221400" y="745683"/>
                    <a:pt x="316772" y="650345"/>
                    <a:pt x="316772" y="531172"/>
                  </a:cubicBezTo>
                  <a:cubicBezTo>
                    <a:pt x="316772" y="411999"/>
                    <a:pt x="221400" y="316660"/>
                    <a:pt x="105591" y="316660"/>
                  </a:cubicBezTo>
                  <a:cubicBezTo>
                    <a:pt x="64717" y="316660"/>
                    <a:pt x="30655" y="326875"/>
                    <a:pt x="0" y="34390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3FCC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>
                <a:latin typeface="+mn-lt"/>
              </a:endParaRPr>
            </a:p>
          </p:txBody>
        </p:sp>
      </p:grpSp>
      <p:sp>
        <p:nvSpPr>
          <p:cNvPr id="76" name="Freeform 55">
            <a:extLst>
              <a:ext uri="{FF2B5EF4-FFF2-40B4-BE49-F238E27FC236}">
                <a16:creationId xmlns:a16="http://schemas.microsoft.com/office/drawing/2014/main" id="{05BEDACD-35F9-2143-9395-17798DE6A3B5}"/>
              </a:ext>
            </a:extLst>
          </p:cNvPr>
          <p:cNvSpPr>
            <a:spLocks noEditPoints="1"/>
          </p:cNvSpPr>
          <p:nvPr/>
        </p:nvSpPr>
        <p:spPr bwMode="auto">
          <a:xfrm>
            <a:off x="7591992" y="5071158"/>
            <a:ext cx="460276" cy="495333"/>
          </a:xfrm>
          <a:custGeom>
            <a:avLst/>
            <a:gdLst>
              <a:gd name="T0" fmla="*/ 346502 w 104"/>
              <a:gd name="T1" fmla="*/ 62624 h 104"/>
              <a:gd name="T2" fmla="*/ 339572 w 104"/>
              <a:gd name="T3" fmla="*/ 45228 h 104"/>
              <a:gd name="T4" fmla="*/ 263341 w 104"/>
              <a:gd name="T5" fmla="*/ 118290 h 104"/>
              <a:gd name="T6" fmla="*/ 242551 w 104"/>
              <a:gd name="T7" fmla="*/ 97415 h 104"/>
              <a:gd name="T8" fmla="*/ 315317 w 104"/>
              <a:gd name="T9" fmla="*/ 24354 h 104"/>
              <a:gd name="T10" fmla="*/ 297992 w 104"/>
              <a:gd name="T11" fmla="*/ 13916 h 104"/>
              <a:gd name="T12" fmla="*/ 249481 w 104"/>
              <a:gd name="T13" fmla="*/ 0 h 104"/>
              <a:gd name="T14" fmla="*/ 138601 w 104"/>
              <a:gd name="T15" fmla="*/ 111331 h 104"/>
              <a:gd name="T16" fmla="*/ 138601 w 104"/>
              <a:gd name="T17" fmla="*/ 125248 h 104"/>
              <a:gd name="T18" fmla="*/ 20790 w 104"/>
              <a:gd name="T19" fmla="*/ 243537 h 104"/>
              <a:gd name="T20" fmla="*/ 0 w 104"/>
              <a:gd name="T21" fmla="*/ 292245 h 104"/>
              <a:gd name="T22" fmla="*/ 20790 w 104"/>
              <a:gd name="T23" fmla="*/ 344431 h 104"/>
              <a:gd name="T24" fmla="*/ 69300 w 104"/>
              <a:gd name="T25" fmla="*/ 361827 h 104"/>
              <a:gd name="T26" fmla="*/ 117811 w 104"/>
              <a:gd name="T27" fmla="*/ 344431 h 104"/>
              <a:gd name="T28" fmla="*/ 235621 w 104"/>
              <a:gd name="T29" fmla="*/ 222663 h 104"/>
              <a:gd name="T30" fmla="*/ 249481 w 104"/>
              <a:gd name="T31" fmla="*/ 222663 h 104"/>
              <a:gd name="T32" fmla="*/ 360362 w 104"/>
              <a:gd name="T33" fmla="*/ 111331 h 104"/>
              <a:gd name="T34" fmla="*/ 346502 w 104"/>
              <a:gd name="T35" fmla="*/ 62624 h 104"/>
              <a:gd name="T36" fmla="*/ 249481 w 104"/>
              <a:gd name="T37" fmla="*/ 194830 h 104"/>
              <a:gd name="T38" fmla="*/ 232156 w 104"/>
              <a:gd name="T39" fmla="*/ 194830 h 104"/>
              <a:gd name="T40" fmla="*/ 225226 w 104"/>
              <a:gd name="T41" fmla="*/ 194830 h 104"/>
              <a:gd name="T42" fmla="*/ 221761 w 104"/>
              <a:gd name="T43" fmla="*/ 198309 h 104"/>
              <a:gd name="T44" fmla="*/ 97021 w 104"/>
              <a:gd name="T45" fmla="*/ 323557 h 104"/>
              <a:gd name="T46" fmla="*/ 38115 w 104"/>
              <a:gd name="T47" fmla="*/ 323557 h 104"/>
              <a:gd name="T48" fmla="*/ 27720 w 104"/>
              <a:gd name="T49" fmla="*/ 292245 h 104"/>
              <a:gd name="T50" fmla="*/ 38115 w 104"/>
              <a:gd name="T51" fmla="*/ 264412 h 104"/>
              <a:gd name="T52" fmla="*/ 162856 w 104"/>
              <a:gd name="T53" fmla="*/ 139164 h 104"/>
              <a:gd name="T54" fmla="*/ 166321 w 104"/>
              <a:gd name="T55" fmla="*/ 135685 h 104"/>
              <a:gd name="T56" fmla="*/ 166321 w 104"/>
              <a:gd name="T57" fmla="*/ 128727 h 104"/>
              <a:gd name="T58" fmla="*/ 166321 w 104"/>
              <a:gd name="T59" fmla="*/ 111331 h 104"/>
              <a:gd name="T60" fmla="*/ 249481 w 104"/>
              <a:gd name="T61" fmla="*/ 27833 h 104"/>
              <a:gd name="T62" fmla="*/ 266806 w 104"/>
              <a:gd name="T63" fmla="*/ 31312 h 104"/>
              <a:gd name="T64" fmla="*/ 204436 w 104"/>
              <a:gd name="T65" fmla="*/ 97415 h 104"/>
              <a:gd name="T66" fmla="*/ 263341 w 104"/>
              <a:gd name="T67" fmla="*/ 156560 h 104"/>
              <a:gd name="T68" fmla="*/ 329177 w 104"/>
              <a:gd name="T69" fmla="*/ 93936 h 104"/>
              <a:gd name="T70" fmla="*/ 332642 w 104"/>
              <a:gd name="T71" fmla="*/ 111331 h 104"/>
              <a:gd name="T72" fmla="*/ 249481 w 104"/>
              <a:gd name="T73" fmla="*/ 194830 h 10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04" h="104">
                <a:moveTo>
                  <a:pt x="100" y="18"/>
                </a:moveTo>
                <a:cubicBezTo>
                  <a:pt x="98" y="13"/>
                  <a:pt x="98" y="13"/>
                  <a:pt x="98" y="13"/>
                </a:cubicBezTo>
                <a:cubicBezTo>
                  <a:pt x="76" y="34"/>
                  <a:pt x="76" y="34"/>
                  <a:pt x="76" y="34"/>
                </a:cubicBezTo>
                <a:cubicBezTo>
                  <a:pt x="70" y="28"/>
                  <a:pt x="70" y="28"/>
                  <a:pt x="70" y="28"/>
                </a:cubicBezTo>
                <a:cubicBezTo>
                  <a:pt x="91" y="7"/>
                  <a:pt x="91" y="7"/>
                  <a:pt x="91" y="7"/>
                </a:cubicBezTo>
                <a:cubicBezTo>
                  <a:pt x="86" y="4"/>
                  <a:pt x="86" y="4"/>
                  <a:pt x="86" y="4"/>
                </a:cubicBezTo>
                <a:cubicBezTo>
                  <a:pt x="82" y="2"/>
                  <a:pt x="77" y="0"/>
                  <a:pt x="72" y="0"/>
                </a:cubicBezTo>
                <a:cubicBezTo>
                  <a:pt x="54" y="0"/>
                  <a:pt x="40" y="15"/>
                  <a:pt x="40" y="32"/>
                </a:cubicBezTo>
                <a:cubicBezTo>
                  <a:pt x="40" y="34"/>
                  <a:pt x="40" y="35"/>
                  <a:pt x="40" y="36"/>
                </a:cubicBezTo>
                <a:cubicBezTo>
                  <a:pt x="28" y="48"/>
                  <a:pt x="8" y="68"/>
                  <a:pt x="6" y="70"/>
                </a:cubicBezTo>
                <a:cubicBezTo>
                  <a:pt x="2" y="74"/>
                  <a:pt x="0" y="79"/>
                  <a:pt x="0" y="84"/>
                </a:cubicBezTo>
                <a:cubicBezTo>
                  <a:pt x="0" y="90"/>
                  <a:pt x="2" y="95"/>
                  <a:pt x="6" y="99"/>
                </a:cubicBezTo>
                <a:cubicBezTo>
                  <a:pt x="9" y="102"/>
                  <a:pt x="14" y="104"/>
                  <a:pt x="20" y="104"/>
                </a:cubicBezTo>
                <a:cubicBezTo>
                  <a:pt x="25" y="104"/>
                  <a:pt x="30" y="102"/>
                  <a:pt x="34" y="99"/>
                </a:cubicBezTo>
                <a:cubicBezTo>
                  <a:pt x="36" y="96"/>
                  <a:pt x="56" y="76"/>
                  <a:pt x="68" y="64"/>
                </a:cubicBezTo>
                <a:cubicBezTo>
                  <a:pt x="69" y="64"/>
                  <a:pt x="71" y="64"/>
                  <a:pt x="72" y="64"/>
                </a:cubicBezTo>
                <a:cubicBezTo>
                  <a:pt x="89" y="64"/>
                  <a:pt x="104" y="50"/>
                  <a:pt x="104" y="32"/>
                </a:cubicBezTo>
                <a:cubicBezTo>
                  <a:pt x="104" y="27"/>
                  <a:pt x="102" y="22"/>
                  <a:pt x="100" y="18"/>
                </a:cubicBezTo>
                <a:close/>
                <a:moveTo>
                  <a:pt x="72" y="56"/>
                </a:moveTo>
                <a:cubicBezTo>
                  <a:pt x="70" y="56"/>
                  <a:pt x="69" y="56"/>
                  <a:pt x="67" y="56"/>
                </a:cubicBezTo>
                <a:cubicBezTo>
                  <a:pt x="65" y="56"/>
                  <a:pt x="65" y="56"/>
                  <a:pt x="65" y="56"/>
                </a:cubicBezTo>
                <a:cubicBezTo>
                  <a:pt x="64" y="57"/>
                  <a:pt x="64" y="57"/>
                  <a:pt x="64" y="57"/>
                </a:cubicBezTo>
                <a:cubicBezTo>
                  <a:pt x="52" y="69"/>
                  <a:pt x="31" y="91"/>
                  <a:pt x="28" y="93"/>
                </a:cubicBezTo>
                <a:cubicBezTo>
                  <a:pt x="24" y="97"/>
                  <a:pt x="16" y="97"/>
                  <a:pt x="11" y="93"/>
                </a:cubicBezTo>
                <a:cubicBezTo>
                  <a:pt x="9" y="91"/>
                  <a:pt x="8" y="88"/>
                  <a:pt x="8" y="84"/>
                </a:cubicBezTo>
                <a:cubicBezTo>
                  <a:pt x="8" y="81"/>
                  <a:pt x="9" y="78"/>
                  <a:pt x="11" y="76"/>
                </a:cubicBezTo>
                <a:cubicBezTo>
                  <a:pt x="14" y="74"/>
                  <a:pt x="35" y="52"/>
                  <a:pt x="47" y="40"/>
                </a:cubicBezTo>
                <a:cubicBezTo>
                  <a:pt x="48" y="39"/>
                  <a:pt x="48" y="39"/>
                  <a:pt x="48" y="39"/>
                </a:cubicBezTo>
                <a:cubicBezTo>
                  <a:pt x="48" y="37"/>
                  <a:pt x="48" y="37"/>
                  <a:pt x="48" y="37"/>
                </a:cubicBezTo>
                <a:cubicBezTo>
                  <a:pt x="48" y="35"/>
                  <a:pt x="48" y="34"/>
                  <a:pt x="48" y="32"/>
                </a:cubicBezTo>
                <a:cubicBezTo>
                  <a:pt x="48" y="19"/>
                  <a:pt x="58" y="8"/>
                  <a:pt x="72" y="8"/>
                </a:cubicBezTo>
                <a:cubicBezTo>
                  <a:pt x="74" y="8"/>
                  <a:pt x="76" y="9"/>
                  <a:pt x="77" y="9"/>
                </a:cubicBezTo>
                <a:cubicBezTo>
                  <a:pt x="59" y="28"/>
                  <a:pt x="59" y="28"/>
                  <a:pt x="59" y="28"/>
                </a:cubicBezTo>
                <a:cubicBezTo>
                  <a:pt x="76" y="45"/>
                  <a:pt x="76" y="45"/>
                  <a:pt x="76" y="45"/>
                </a:cubicBezTo>
                <a:cubicBezTo>
                  <a:pt x="95" y="27"/>
                  <a:pt x="95" y="27"/>
                  <a:pt x="95" y="27"/>
                </a:cubicBezTo>
                <a:cubicBezTo>
                  <a:pt x="95" y="29"/>
                  <a:pt x="96" y="30"/>
                  <a:pt x="96" y="32"/>
                </a:cubicBezTo>
                <a:cubicBezTo>
                  <a:pt x="96" y="46"/>
                  <a:pt x="85" y="56"/>
                  <a:pt x="72" y="5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dirty="0"/>
          </a:p>
        </p:txBody>
      </p:sp>
      <p:sp>
        <p:nvSpPr>
          <p:cNvPr id="81" name="Freeform 244">
            <a:extLst>
              <a:ext uri="{FF2B5EF4-FFF2-40B4-BE49-F238E27FC236}">
                <a16:creationId xmlns:a16="http://schemas.microsoft.com/office/drawing/2014/main" id="{8648577D-2B00-804A-922F-56FFD7D16B5E}"/>
              </a:ext>
            </a:extLst>
          </p:cNvPr>
          <p:cNvSpPr>
            <a:spLocks noEditPoints="1"/>
          </p:cNvSpPr>
          <p:nvPr/>
        </p:nvSpPr>
        <p:spPr bwMode="auto">
          <a:xfrm>
            <a:off x="4400282" y="1716860"/>
            <a:ext cx="430161" cy="444500"/>
          </a:xfrm>
          <a:custGeom>
            <a:avLst/>
            <a:gdLst>
              <a:gd name="T0" fmla="*/ 312 w 543"/>
              <a:gd name="T1" fmla="*/ 241 h 417"/>
              <a:gd name="T2" fmla="*/ 306 w 543"/>
              <a:gd name="T3" fmla="*/ 229 h 417"/>
              <a:gd name="T4" fmla="*/ 283 w 543"/>
              <a:gd name="T5" fmla="*/ 222 h 417"/>
              <a:gd name="T6" fmla="*/ 283 w 543"/>
              <a:gd name="T7" fmla="*/ 260 h 417"/>
              <a:gd name="T8" fmla="*/ 304 w 543"/>
              <a:gd name="T9" fmla="*/ 255 h 417"/>
              <a:gd name="T10" fmla="*/ 312 w 543"/>
              <a:gd name="T11" fmla="*/ 241 h 417"/>
              <a:gd name="T12" fmla="*/ 256 w 543"/>
              <a:gd name="T13" fmla="*/ 173 h 417"/>
              <a:gd name="T14" fmla="*/ 256 w 543"/>
              <a:gd name="T15" fmla="*/ 138 h 417"/>
              <a:gd name="T16" fmla="*/ 237 w 543"/>
              <a:gd name="T17" fmla="*/ 143 h 417"/>
              <a:gd name="T18" fmla="*/ 229 w 543"/>
              <a:gd name="T19" fmla="*/ 155 h 417"/>
              <a:gd name="T20" fmla="*/ 234 w 543"/>
              <a:gd name="T21" fmla="*/ 166 h 417"/>
              <a:gd name="T22" fmla="*/ 256 w 543"/>
              <a:gd name="T23" fmla="*/ 173 h 417"/>
              <a:gd name="T24" fmla="*/ 0 w 543"/>
              <a:gd name="T25" fmla="*/ 210 h 417"/>
              <a:gd name="T26" fmla="*/ 271 w 543"/>
              <a:gd name="T27" fmla="*/ 1 h 417"/>
              <a:gd name="T28" fmla="*/ 543 w 543"/>
              <a:gd name="T29" fmla="*/ 208 h 417"/>
              <a:gd name="T30" fmla="*/ 271 w 543"/>
              <a:gd name="T31" fmla="*/ 417 h 417"/>
              <a:gd name="T32" fmla="*/ 0 w 543"/>
              <a:gd name="T33" fmla="*/ 210 h 417"/>
              <a:gd name="T34" fmla="*/ 161 w 543"/>
              <a:gd name="T35" fmla="*/ 157 h 417"/>
              <a:gd name="T36" fmla="*/ 167 w 543"/>
              <a:gd name="T37" fmla="*/ 182 h 417"/>
              <a:gd name="T38" fmla="*/ 184 w 543"/>
              <a:gd name="T39" fmla="*/ 198 h 417"/>
              <a:gd name="T40" fmla="*/ 209 w 543"/>
              <a:gd name="T41" fmla="*/ 209 h 417"/>
              <a:gd name="T42" fmla="*/ 237 w 543"/>
              <a:gd name="T43" fmla="*/ 216 h 417"/>
              <a:gd name="T44" fmla="*/ 255 w 543"/>
              <a:gd name="T45" fmla="*/ 219 h 417"/>
              <a:gd name="T46" fmla="*/ 255 w 543"/>
              <a:gd name="T47" fmla="*/ 261 h 417"/>
              <a:gd name="T48" fmla="*/ 206 w 543"/>
              <a:gd name="T49" fmla="*/ 254 h 417"/>
              <a:gd name="T50" fmla="*/ 172 w 543"/>
              <a:gd name="T51" fmla="*/ 244 h 417"/>
              <a:gd name="T52" fmla="*/ 166 w 543"/>
              <a:gd name="T53" fmla="*/ 244 h 417"/>
              <a:gd name="T54" fmla="*/ 166 w 543"/>
              <a:gd name="T55" fmla="*/ 287 h 417"/>
              <a:gd name="T56" fmla="*/ 207 w 543"/>
              <a:gd name="T57" fmla="*/ 297 h 417"/>
              <a:gd name="T58" fmla="*/ 254 w 543"/>
              <a:gd name="T59" fmla="*/ 300 h 417"/>
              <a:gd name="T60" fmla="*/ 254 w 543"/>
              <a:gd name="T61" fmla="*/ 354 h 417"/>
              <a:gd name="T62" fmla="*/ 286 w 543"/>
              <a:gd name="T63" fmla="*/ 354 h 417"/>
              <a:gd name="T64" fmla="*/ 286 w 543"/>
              <a:gd name="T65" fmla="*/ 300 h 417"/>
              <a:gd name="T66" fmla="*/ 326 w 543"/>
              <a:gd name="T67" fmla="*/ 293 h 417"/>
              <a:gd name="T68" fmla="*/ 356 w 543"/>
              <a:gd name="T69" fmla="*/ 279 h 417"/>
              <a:gd name="T70" fmla="*/ 375 w 543"/>
              <a:gd name="T71" fmla="*/ 259 h 417"/>
              <a:gd name="T72" fmla="*/ 382 w 543"/>
              <a:gd name="T73" fmla="*/ 235 h 417"/>
              <a:gd name="T74" fmla="*/ 362 w 543"/>
              <a:gd name="T75" fmla="*/ 198 h 417"/>
              <a:gd name="T76" fmla="*/ 302 w 543"/>
              <a:gd name="T77" fmla="*/ 178 h 417"/>
              <a:gd name="T78" fmla="*/ 285 w 543"/>
              <a:gd name="T79" fmla="*/ 176 h 417"/>
              <a:gd name="T80" fmla="*/ 285 w 543"/>
              <a:gd name="T81" fmla="*/ 138 h 417"/>
              <a:gd name="T82" fmla="*/ 324 w 543"/>
              <a:gd name="T83" fmla="*/ 142 h 417"/>
              <a:gd name="T84" fmla="*/ 355 w 543"/>
              <a:gd name="T85" fmla="*/ 153 h 417"/>
              <a:gd name="T86" fmla="*/ 361 w 543"/>
              <a:gd name="T87" fmla="*/ 153 h 417"/>
              <a:gd name="T88" fmla="*/ 361 w 543"/>
              <a:gd name="T89" fmla="*/ 109 h 417"/>
              <a:gd name="T90" fmla="*/ 326 w 543"/>
              <a:gd name="T91" fmla="*/ 102 h 417"/>
              <a:gd name="T92" fmla="*/ 286 w 543"/>
              <a:gd name="T93" fmla="*/ 98 h 417"/>
              <a:gd name="T94" fmla="*/ 286 w 543"/>
              <a:gd name="T95" fmla="*/ 64 h 417"/>
              <a:gd name="T96" fmla="*/ 254 w 543"/>
              <a:gd name="T97" fmla="*/ 64 h 417"/>
              <a:gd name="T98" fmla="*/ 254 w 543"/>
              <a:gd name="T99" fmla="*/ 99 h 417"/>
              <a:gd name="T100" fmla="*/ 186 w 543"/>
              <a:gd name="T101" fmla="*/ 118 h 417"/>
              <a:gd name="T102" fmla="*/ 161 w 543"/>
              <a:gd name="T103" fmla="*/ 15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3" h="417">
                <a:moveTo>
                  <a:pt x="312" y="241"/>
                </a:moveTo>
                <a:cubicBezTo>
                  <a:pt x="312" y="236"/>
                  <a:pt x="310" y="232"/>
                  <a:pt x="306" y="229"/>
                </a:cubicBezTo>
                <a:cubicBezTo>
                  <a:pt x="301" y="226"/>
                  <a:pt x="294" y="224"/>
                  <a:pt x="283" y="222"/>
                </a:cubicBezTo>
                <a:cubicBezTo>
                  <a:pt x="283" y="260"/>
                  <a:pt x="283" y="260"/>
                  <a:pt x="283" y="260"/>
                </a:cubicBezTo>
                <a:cubicBezTo>
                  <a:pt x="292" y="260"/>
                  <a:pt x="299" y="258"/>
                  <a:pt x="304" y="255"/>
                </a:cubicBezTo>
                <a:cubicBezTo>
                  <a:pt x="310" y="252"/>
                  <a:pt x="312" y="248"/>
                  <a:pt x="312" y="241"/>
                </a:cubicBezTo>
                <a:close/>
                <a:moveTo>
                  <a:pt x="256" y="173"/>
                </a:moveTo>
                <a:cubicBezTo>
                  <a:pt x="256" y="138"/>
                  <a:pt x="256" y="138"/>
                  <a:pt x="256" y="138"/>
                </a:cubicBezTo>
                <a:cubicBezTo>
                  <a:pt x="249" y="138"/>
                  <a:pt x="243" y="140"/>
                  <a:pt x="237" y="143"/>
                </a:cubicBezTo>
                <a:cubicBezTo>
                  <a:pt x="232" y="146"/>
                  <a:pt x="229" y="150"/>
                  <a:pt x="229" y="155"/>
                </a:cubicBezTo>
                <a:cubicBezTo>
                  <a:pt x="229" y="159"/>
                  <a:pt x="231" y="163"/>
                  <a:pt x="234" y="166"/>
                </a:cubicBezTo>
                <a:cubicBezTo>
                  <a:pt x="237" y="168"/>
                  <a:pt x="244" y="171"/>
                  <a:pt x="256" y="173"/>
                </a:cubicBezTo>
                <a:close/>
                <a:moveTo>
                  <a:pt x="0" y="210"/>
                </a:moveTo>
                <a:cubicBezTo>
                  <a:pt x="0" y="95"/>
                  <a:pt x="122" y="2"/>
                  <a:pt x="271" y="1"/>
                </a:cubicBezTo>
                <a:cubicBezTo>
                  <a:pt x="421" y="0"/>
                  <a:pt x="543" y="92"/>
                  <a:pt x="543" y="208"/>
                </a:cubicBezTo>
                <a:cubicBezTo>
                  <a:pt x="543" y="323"/>
                  <a:pt x="421" y="417"/>
                  <a:pt x="271" y="417"/>
                </a:cubicBezTo>
                <a:cubicBezTo>
                  <a:pt x="122" y="417"/>
                  <a:pt x="0" y="324"/>
                  <a:pt x="0" y="210"/>
                </a:cubicBezTo>
                <a:close/>
                <a:moveTo>
                  <a:pt x="161" y="157"/>
                </a:moveTo>
                <a:cubicBezTo>
                  <a:pt x="161" y="167"/>
                  <a:pt x="163" y="175"/>
                  <a:pt x="167" y="182"/>
                </a:cubicBezTo>
                <a:cubicBezTo>
                  <a:pt x="171" y="188"/>
                  <a:pt x="177" y="194"/>
                  <a:pt x="184" y="198"/>
                </a:cubicBezTo>
                <a:cubicBezTo>
                  <a:pt x="191" y="203"/>
                  <a:pt x="200" y="207"/>
                  <a:pt x="209" y="209"/>
                </a:cubicBezTo>
                <a:cubicBezTo>
                  <a:pt x="218" y="212"/>
                  <a:pt x="227" y="214"/>
                  <a:pt x="237" y="216"/>
                </a:cubicBezTo>
                <a:cubicBezTo>
                  <a:pt x="255" y="219"/>
                  <a:pt x="255" y="219"/>
                  <a:pt x="255" y="219"/>
                </a:cubicBezTo>
                <a:cubicBezTo>
                  <a:pt x="255" y="261"/>
                  <a:pt x="255" y="261"/>
                  <a:pt x="255" y="261"/>
                </a:cubicBezTo>
                <a:cubicBezTo>
                  <a:pt x="239" y="260"/>
                  <a:pt x="222" y="258"/>
                  <a:pt x="206" y="254"/>
                </a:cubicBezTo>
                <a:cubicBezTo>
                  <a:pt x="190" y="250"/>
                  <a:pt x="179" y="247"/>
                  <a:pt x="172" y="244"/>
                </a:cubicBezTo>
                <a:cubicBezTo>
                  <a:pt x="166" y="244"/>
                  <a:pt x="166" y="244"/>
                  <a:pt x="166" y="244"/>
                </a:cubicBezTo>
                <a:cubicBezTo>
                  <a:pt x="166" y="287"/>
                  <a:pt x="166" y="287"/>
                  <a:pt x="166" y="287"/>
                </a:cubicBezTo>
                <a:cubicBezTo>
                  <a:pt x="176" y="291"/>
                  <a:pt x="190" y="294"/>
                  <a:pt x="207" y="297"/>
                </a:cubicBezTo>
                <a:cubicBezTo>
                  <a:pt x="224" y="299"/>
                  <a:pt x="240" y="300"/>
                  <a:pt x="254" y="300"/>
                </a:cubicBezTo>
                <a:cubicBezTo>
                  <a:pt x="254" y="354"/>
                  <a:pt x="254" y="354"/>
                  <a:pt x="254" y="354"/>
                </a:cubicBezTo>
                <a:cubicBezTo>
                  <a:pt x="286" y="354"/>
                  <a:pt x="286" y="354"/>
                  <a:pt x="286" y="354"/>
                </a:cubicBezTo>
                <a:cubicBezTo>
                  <a:pt x="286" y="300"/>
                  <a:pt x="286" y="300"/>
                  <a:pt x="286" y="300"/>
                </a:cubicBezTo>
                <a:cubicBezTo>
                  <a:pt x="301" y="299"/>
                  <a:pt x="314" y="297"/>
                  <a:pt x="326" y="293"/>
                </a:cubicBezTo>
                <a:cubicBezTo>
                  <a:pt x="338" y="289"/>
                  <a:pt x="348" y="285"/>
                  <a:pt x="356" y="279"/>
                </a:cubicBezTo>
                <a:cubicBezTo>
                  <a:pt x="364" y="273"/>
                  <a:pt x="370" y="267"/>
                  <a:pt x="375" y="259"/>
                </a:cubicBezTo>
                <a:cubicBezTo>
                  <a:pt x="379" y="252"/>
                  <a:pt x="382" y="244"/>
                  <a:pt x="382" y="235"/>
                </a:cubicBezTo>
                <a:cubicBezTo>
                  <a:pt x="382" y="219"/>
                  <a:pt x="375" y="206"/>
                  <a:pt x="362" y="198"/>
                </a:cubicBezTo>
                <a:cubicBezTo>
                  <a:pt x="349" y="189"/>
                  <a:pt x="329" y="183"/>
                  <a:pt x="302" y="178"/>
                </a:cubicBezTo>
                <a:cubicBezTo>
                  <a:pt x="285" y="176"/>
                  <a:pt x="285" y="176"/>
                  <a:pt x="285" y="176"/>
                </a:cubicBezTo>
                <a:cubicBezTo>
                  <a:pt x="285" y="138"/>
                  <a:pt x="285" y="138"/>
                  <a:pt x="285" y="138"/>
                </a:cubicBezTo>
                <a:cubicBezTo>
                  <a:pt x="299" y="138"/>
                  <a:pt x="312" y="140"/>
                  <a:pt x="324" y="142"/>
                </a:cubicBezTo>
                <a:cubicBezTo>
                  <a:pt x="335" y="145"/>
                  <a:pt x="345" y="148"/>
                  <a:pt x="355" y="153"/>
                </a:cubicBezTo>
                <a:cubicBezTo>
                  <a:pt x="361" y="153"/>
                  <a:pt x="361" y="153"/>
                  <a:pt x="361" y="153"/>
                </a:cubicBezTo>
                <a:cubicBezTo>
                  <a:pt x="361" y="109"/>
                  <a:pt x="361" y="109"/>
                  <a:pt x="361" y="109"/>
                </a:cubicBezTo>
                <a:cubicBezTo>
                  <a:pt x="353" y="107"/>
                  <a:pt x="341" y="104"/>
                  <a:pt x="326" y="102"/>
                </a:cubicBezTo>
                <a:cubicBezTo>
                  <a:pt x="311" y="100"/>
                  <a:pt x="298" y="99"/>
                  <a:pt x="286" y="98"/>
                </a:cubicBezTo>
                <a:cubicBezTo>
                  <a:pt x="286" y="64"/>
                  <a:pt x="286" y="64"/>
                  <a:pt x="286" y="64"/>
                </a:cubicBezTo>
                <a:cubicBezTo>
                  <a:pt x="254" y="64"/>
                  <a:pt x="254" y="64"/>
                  <a:pt x="254" y="64"/>
                </a:cubicBezTo>
                <a:cubicBezTo>
                  <a:pt x="254" y="99"/>
                  <a:pt x="254" y="99"/>
                  <a:pt x="254" y="99"/>
                </a:cubicBezTo>
                <a:cubicBezTo>
                  <a:pt x="225" y="101"/>
                  <a:pt x="202" y="108"/>
                  <a:pt x="186" y="118"/>
                </a:cubicBezTo>
                <a:cubicBezTo>
                  <a:pt x="169" y="129"/>
                  <a:pt x="161" y="142"/>
                  <a:pt x="161" y="1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endParaRPr lang="en-AU" sz="3599"/>
          </a:p>
        </p:txBody>
      </p:sp>
      <p:sp>
        <p:nvSpPr>
          <p:cNvPr id="82" name="Freeform 14">
            <a:extLst>
              <a:ext uri="{FF2B5EF4-FFF2-40B4-BE49-F238E27FC236}">
                <a16:creationId xmlns:a16="http://schemas.microsoft.com/office/drawing/2014/main" id="{C9D03B05-4293-6142-A7EA-CC4065D8E9EE}"/>
              </a:ext>
            </a:extLst>
          </p:cNvPr>
          <p:cNvSpPr>
            <a:spLocks noEditPoints="1"/>
          </p:cNvSpPr>
          <p:nvPr/>
        </p:nvSpPr>
        <p:spPr bwMode="auto">
          <a:xfrm>
            <a:off x="5550483" y="1716860"/>
            <a:ext cx="439239" cy="441395"/>
          </a:xfrm>
          <a:custGeom>
            <a:avLst/>
            <a:gdLst>
              <a:gd name="T0" fmla="*/ 300 w 400"/>
              <a:gd name="T1" fmla="*/ 272 h 312"/>
              <a:gd name="T2" fmla="*/ 40 w 400"/>
              <a:gd name="T3" fmla="*/ 272 h 312"/>
              <a:gd name="T4" fmla="*/ 40 w 400"/>
              <a:gd name="T5" fmla="*/ 92 h 312"/>
              <a:gd name="T6" fmla="*/ 92 w 400"/>
              <a:gd name="T7" fmla="*/ 92 h 312"/>
              <a:gd name="T8" fmla="*/ 135 w 400"/>
              <a:gd name="T9" fmla="*/ 52 h 312"/>
              <a:gd name="T10" fmla="*/ 20 w 400"/>
              <a:gd name="T11" fmla="*/ 52 h 312"/>
              <a:gd name="T12" fmla="*/ 0 w 400"/>
              <a:gd name="T13" fmla="*/ 72 h 312"/>
              <a:gd name="T14" fmla="*/ 0 w 400"/>
              <a:gd name="T15" fmla="*/ 292 h 312"/>
              <a:gd name="T16" fmla="*/ 20 w 400"/>
              <a:gd name="T17" fmla="*/ 312 h 312"/>
              <a:gd name="T18" fmla="*/ 320 w 400"/>
              <a:gd name="T19" fmla="*/ 312 h 312"/>
              <a:gd name="T20" fmla="*/ 340 w 400"/>
              <a:gd name="T21" fmla="*/ 292 h 312"/>
              <a:gd name="T22" fmla="*/ 340 w 400"/>
              <a:gd name="T23" fmla="*/ 217 h 312"/>
              <a:gd name="T24" fmla="*/ 300 w 400"/>
              <a:gd name="T25" fmla="*/ 250 h 312"/>
              <a:gd name="T26" fmla="*/ 300 w 400"/>
              <a:gd name="T27" fmla="*/ 272 h 312"/>
              <a:gd name="T28" fmla="*/ 267 w 400"/>
              <a:gd name="T29" fmla="*/ 133 h 312"/>
              <a:gd name="T30" fmla="*/ 267 w 400"/>
              <a:gd name="T31" fmla="*/ 204 h 312"/>
              <a:gd name="T32" fmla="*/ 400 w 400"/>
              <a:gd name="T33" fmla="*/ 100 h 312"/>
              <a:gd name="T34" fmla="*/ 267 w 400"/>
              <a:gd name="T35" fmla="*/ 0 h 312"/>
              <a:gd name="T36" fmla="*/ 267 w 400"/>
              <a:gd name="T37" fmla="*/ 63 h 312"/>
              <a:gd name="T38" fmla="*/ 106 w 400"/>
              <a:gd name="T39" fmla="*/ 222 h 312"/>
              <a:gd name="T40" fmla="*/ 267 w 400"/>
              <a:gd name="T41" fmla="*/ 133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00" h="312">
                <a:moveTo>
                  <a:pt x="300" y="272"/>
                </a:moveTo>
                <a:cubicBezTo>
                  <a:pt x="40" y="272"/>
                  <a:pt x="40" y="272"/>
                  <a:pt x="40" y="272"/>
                </a:cubicBezTo>
                <a:cubicBezTo>
                  <a:pt x="40" y="92"/>
                  <a:pt x="40" y="92"/>
                  <a:pt x="40" y="92"/>
                </a:cubicBezTo>
                <a:cubicBezTo>
                  <a:pt x="92" y="92"/>
                  <a:pt x="92" y="92"/>
                  <a:pt x="92" y="92"/>
                </a:cubicBezTo>
                <a:cubicBezTo>
                  <a:pt x="92" y="92"/>
                  <a:pt x="105" y="74"/>
                  <a:pt x="135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9" y="52"/>
                  <a:pt x="0" y="61"/>
                  <a:pt x="0" y="72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303"/>
                  <a:pt x="9" y="312"/>
                  <a:pt x="20" y="312"/>
                </a:cubicBezTo>
                <a:cubicBezTo>
                  <a:pt x="320" y="312"/>
                  <a:pt x="320" y="312"/>
                  <a:pt x="320" y="312"/>
                </a:cubicBezTo>
                <a:cubicBezTo>
                  <a:pt x="331" y="312"/>
                  <a:pt x="340" y="303"/>
                  <a:pt x="340" y="292"/>
                </a:cubicBezTo>
                <a:cubicBezTo>
                  <a:pt x="340" y="217"/>
                  <a:pt x="340" y="217"/>
                  <a:pt x="340" y="217"/>
                </a:cubicBezTo>
                <a:cubicBezTo>
                  <a:pt x="300" y="250"/>
                  <a:pt x="300" y="250"/>
                  <a:pt x="300" y="250"/>
                </a:cubicBezTo>
                <a:lnTo>
                  <a:pt x="300" y="272"/>
                </a:lnTo>
                <a:close/>
                <a:moveTo>
                  <a:pt x="267" y="133"/>
                </a:moveTo>
                <a:cubicBezTo>
                  <a:pt x="267" y="204"/>
                  <a:pt x="267" y="204"/>
                  <a:pt x="267" y="204"/>
                </a:cubicBezTo>
                <a:cubicBezTo>
                  <a:pt x="400" y="100"/>
                  <a:pt x="400" y="100"/>
                  <a:pt x="400" y="100"/>
                </a:cubicBezTo>
                <a:cubicBezTo>
                  <a:pt x="267" y="0"/>
                  <a:pt x="267" y="0"/>
                  <a:pt x="267" y="0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106" y="63"/>
                  <a:pt x="106" y="222"/>
                  <a:pt x="106" y="222"/>
                </a:cubicBezTo>
                <a:cubicBezTo>
                  <a:pt x="151" y="147"/>
                  <a:pt x="179" y="133"/>
                  <a:pt x="267" y="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endParaRPr lang="en-AU" sz="3599"/>
          </a:p>
        </p:txBody>
      </p:sp>
      <p:sp>
        <p:nvSpPr>
          <p:cNvPr id="89" name="Freeform 75">
            <a:extLst>
              <a:ext uri="{FF2B5EF4-FFF2-40B4-BE49-F238E27FC236}">
                <a16:creationId xmlns:a16="http://schemas.microsoft.com/office/drawing/2014/main" id="{586819F4-4E46-614C-9696-253B7D4DD26E}"/>
              </a:ext>
            </a:extLst>
          </p:cNvPr>
          <p:cNvSpPr>
            <a:spLocks noEditPoints="1"/>
          </p:cNvSpPr>
          <p:nvPr/>
        </p:nvSpPr>
        <p:spPr bwMode="auto">
          <a:xfrm>
            <a:off x="7688298" y="1814869"/>
            <a:ext cx="394494" cy="371340"/>
          </a:xfrm>
          <a:custGeom>
            <a:avLst/>
            <a:gdLst>
              <a:gd name="T0" fmla="*/ 119 w 239"/>
              <a:gd name="T1" fmla="*/ 0 h 239"/>
              <a:gd name="T2" fmla="*/ 239 w 239"/>
              <a:gd name="T3" fmla="*/ 119 h 239"/>
              <a:gd name="T4" fmla="*/ 120 w 239"/>
              <a:gd name="T5" fmla="*/ 239 h 239"/>
              <a:gd name="T6" fmla="*/ 0 w 239"/>
              <a:gd name="T7" fmla="*/ 120 h 239"/>
              <a:gd name="T8" fmla="*/ 119 w 239"/>
              <a:gd name="T9" fmla="*/ 0 h 239"/>
              <a:gd name="T10" fmla="*/ 137 w 239"/>
              <a:gd name="T11" fmla="*/ 48 h 239"/>
              <a:gd name="T12" fmla="*/ 137 w 239"/>
              <a:gd name="T13" fmla="*/ 36 h 239"/>
              <a:gd name="T14" fmla="*/ 111 w 239"/>
              <a:gd name="T15" fmla="*/ 36 h 239"/>
              <a:gd name="T16" fmla="*/ 111 w 239"/>
              <a:gd name="T17" fmla="*/ 48 h 239"/>
              <a:gd name="T18" fmla="*/ 84 w 239"/>
              <a:gd name="T19" fmla="*/ 63 h 239"/>
              <a:gd name="T20" fmla="*/ 75 w 239"/>
              <a:gd name="T21" fmla="*/ 86 h 239"/>
              <a:gd name="T22" fmla="*/ 81 w 239"/>
              <a:gd name="T23" fmla="*/ 110 h 239"/>
              <a:gd name="T24" fmla="*/ 100 w 239"/>
              <a:gd name="T25" fmla="*/ 124 h 239"/>
              <a:gd name="T26" fmla="*/ 106 w 239"/>
              <a:gd name="T27" fmla="*/ 127 h 239"/>
              <a:gd name="T28" fmla="*/ 111 w 239"/>
              <a:gd name="T29" fmla="*/ 129 h 239"/>
              <a:gd name="T30" fmla="*/ 111 w 239"/>
              <a:gd name="T31" fmla="*/ 167 h 239"/>
              <a:gd name="T32" fmla="*/ 101 w 239"/>
              <a:gd name="T33" fmla="*/ 159 h 239"/>
              <a:gd name="T34" fmla="*/ 98 w 239"/>
              <a:gd name="T35" fmla="*/ 145 h 239"/>
              <a:gd name="T36" fmla="*/ 72 w 239"/>
              <a:gd name="T37" fmla="*/ 145 h 239"/>
              <a:gd name="T38" fmla="*/ 81 w 239"/>
              <a:gd name="T39" fmla="*/ 174 h 239"/>
              <a:gd name="T40" fmla="*/ 111 w 239"/>
              <a:gd name="T41" fmla="*/ 193 h 239"/>
              <a:gd name="T42" fmla="*/ 111 w 239"/>
              <a:gd name="T43" fmla="*/ 206 h 239"/>
              <a:gd name="T44" fmla="*/ 137 w 239"/>
              <a:gd name="T45" fmla="*/ 206 h 239"/>
              <a:gd name="T46" fmla="*/ 137 w 239"/>
              <a:gd name="T47" fmla="*/ 193 h 239"/>
              <a:gd name="T48" fmla="*/ 165 w 239"/>
              <a:gd name="T49" fmla="*/ 180 h 239"/>
              <a:gd name="T50" fmla="*/ 176 w 239"/>
              <a:gd name="T51" fmla="*/ 155 h 239"/>
              <a:gd name="T52" fmla="*/ 171 w 239"/>
              <a:gd name="T53" fmla="*/ 132 h 239"/>
              <a:gd name="T54" fmla="*/ 152 w 239"/>
              <a:gd name="T55" fmla="*/ 117 h 239"/>
              <a:gd name="T56" fmla="*/ 144 w 239"/>
              <a:gd name="T57" fmla="*/ 113 h 239"/>
              <a:gd name="T58" fmla="*/ 137 w 239"/>
              <a:gd name="T59" fmla="*/ 111 h 239"/>
              <a:gd name="T60" fmla="*/ 137 w 239"/>
              <a:gd name="T61" fmla="*/ 72 h 239"/>
              <a:gd name="T62" fmla="*/ 145 w 239"/>
              <a:gd name="T63" fmla="*/ 81 h 239"/>
              <a:gd name="T64" fmla="*/ 147 w 239"/>
              <a:gd name="T65" fmla="*/ 92 h 239"/>
              <a:gd name="T66" fmla="*/ 171 w 239"/>
              <a:gd name="T67" fmla="*/ 92 h 239"/>
              <a:gd name="T68" fmla="*/ 164 w 239"/>
              <a:gd name="T69" fmla="*/ 68 h 239"/>
              <a:gd name="T70" fmla="*/ 137 w 239"/>
              <a:gd name="T71" fmla="*/ 48 h 239"/>
              <a:gd name="T72" fmla="*/ 137 w 239"/>
              <a:gd name="T73" fmla="*/ 168 h 239"/>
              <a:gd name="T74" fmla="*/ 146 w 239"/>
              <a:gd name="T75" fmla="*/ 163 h 239"/>
              <a:gd name="T76" fmla="*/ 150 w 239"/>
              <a:gd name="T77" fmla="*/ 155 h 239"/>
              <a:gd name="T78" fmla="*/ 148 w 239"/>
              <a:gd name="T79" fmla="*/ 144 h 239"/>
              <a:gd name="T80" fmla="*/ 139 w 239"/>
              <a:gd name="T81" fmla="*/ 137 h 239"/>
              <a:gd name="T82" fmla="*/ 138 w 239"/>
              <a:gd name="T83" fmla="*/ 137 h 239"/>
              <a:gd name="T84" fmla="*/ 137 w 239"/>
              <a:gd name="T85" fmla="*/ 136 h 239"/>
              <a:gd name="T86" fmla="*/ 137 w 239"/>
              <a:gd name="T87" fmla="*/ 168 h 239"/>
              <a:gd name="T88" fmla="*/ 102 w 239"/>
              <a:gd name="T89" fmla="*/ 78 h 239"/>
              <a:gd name="T90" fmla="*/ 99 w 239"/>
              <a:gd name="T91" fmla="*/ 88 h 239"/>
              <a:gd name="T92" fmla="*/ 103 w 239"/>
              <a:gd name="T93" fmla="*/ 97 h 239"/>
              <a:gd name="T94" fmla="*/ 111 w 239"/>
              <a:gd name="T95" fmla="*/ 104 h 239"/>
              <a:gd name="T96" fmla="*/ 111 w 239"/>
              <a:gd name="T97" fmla="*/ 71 h 239"/>
              <a:gd name="T98" fmla="*/ 102 w 239"/>
              <a:gd name="T99" fmla="*/ 78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39" h="239">
                <a:moveTo>
                  <a:pt x="119" y="0"/>
                </a:moveTo>
                <a:cubicBezTo>
                  <a:pt x="185" y="0"/>
                  <a:pt x="239" y="53"/>
                  <a:pt x="239" y="119"/>
                </a:cubicBezTo>
                <a:cubicBezTo>
                  <a:pt x="239" y="185"/>
                  <a:pt x="186" y="239"/>
                  <a:pt x="120" y="239"/>
                </a:cubicBezTo>
                <a:cubicBezTo>
                  <a:pt x="54" y="239"/>
                  <a:pt x="0" y="186"/>
                  <a:pt x="0" y="120"/>
                </a:cubicBezTo>
                <a:cubicBezTo>
                  <a:pt x="0" y="54"/>
                  <a:pt x="53" y="0"/>
                  <a:pt x="119" y="0"/>
                </a:cubicBezTo>
                <a:close/>
                <a:moveTo>
                  <a:pt x="137" y="48"/>
                </a:moveTo>
                <a:cubicBezTo>
                  <a:pt x="137" y="36"/>
                  <a:pt x="137" y="36"/>
                  <a:pt x="137" y="36"/>
                </a:cubicBezTo>
                <a:cubicBezTo>
                  <a:pt x="111" y="36"/>
                  <a:pt x="111" y="36"/>
                  <a:pt x="111" y="36"/>
                </a:cubicBezTo>
                <a:cubicBezTo>
                  <a:pt x="111" y="48"/>
                  <a:pt x="111" y="48"/>
                  <a:pt x="111" y="48"/>
                </a:cubicBezTo>
                <a:cubicBezTo>
                  <a:pt x="99" y="51"/>
                  <a:pt x="90" y="56"/>
                  <a:pt x="84" y="63"/>
                </a:cubicBezTo>
                <a:cubicBezTo>
                  <a:pt x="78" y="71"/>
                  <a:pt x="75" y="78"/>
                  <a:pt x="75" y="86"/>
                </a:cubicBezTo>
                <a:cubicBezTo>
                  <a:pt x="74" y="95"/>
                  <a:pt x="76" y="103"/>
                  <a:pt x="81" y="110"/>
                </a:cubicBezTo>
                <a:cubicBezTo>
                  <a:pt x="85" y="116"/>
                  <a:pt x="92" y="121"/>
                  <a:pt x="100" y="124"/>
                </a:cubicBezTo>
                <a:cubicBezTo>
                  <a:pt x="102" y="125"/>
                  <a:pt x="104" y="126"/>
                  <a:pt x="106" y="127"/>
                </a:cubicBezTo>
                <a:cubicBezTo>
                  <a:pt x="108" y="127"/>
                  <a:pt x="109" y="128"/>
                  <a:pt x="111" y="129"/>
                </a:cubicBezTo>
                <a:cubicBezTo>
                  <a:pt x="111" y="167"/>
                  <a:pt x="111" y="167"/>
                  <a:pt x="111" y="167"/>
                </a:cubicBezTo>
                <a:cubicBezTo>
                  <a:pt x="107" y="166"/>
                  <a:pt x="104" y="163"/>
                  <a:pt x="101" y="159"/>
                </a:cubicBezTo>
                <a:cubicBezTo>
                  <a:pt x="99" y="156"/>
                  <a:pt x="98" y="151"/>
                  <a:pt x="98" y="145"/>
                </a:cubicBezTo>
                <a:cubicBezTo>
                  <a:pt x="72" y="145"/>
                  <a:pt x="72" y="145"/>
                  <a:pt x="72" y="145"/>
                </a:cubicBezTo>
                <a:cubicBezTo>
                  <a:pt x="72" y="154"/>
                  <a:pt x="75" y="164"/>
                  <a:pt x="81" y="174"/>
                </a:cubicBezTo>
                <a:cubicBezTo>
                  <a:pt x="87" y="184"/>
                  <a:pt x="97" y="190"/>
                  <a:pt x="111" y="193"/>
                </a:cubicBezTo>
                <a:cubicBezTo>
                  <a:pt x="111" y="206"/>
                  <a:pt x="111" y="206"/>
                  <a:pt x="111" y="206"/>
                </a:cubicBezTo>
                <a:cubicBezTo>
                  <a:pt x="137" y="206"/>
                  <a:pt x="137" y="206"/>
                  <a:pt x="137" y="206"/>
                </a:cubicBezTo>
                <a:cubicBezTo>
                  <a:pt x="137" y="193"/>
                  <a:pt x="137" y="193"/>
                  <a:pt x="137" y="193"/>
                </a:cubicBezTo>
                <a:cubicBezTo>
                  <a:pt x="149" y="191"/>
                  <a:pt x="158" y="187"/>
                  <a:pt x="165" y="180"/>
                </a:cubicBezTo>
                <a:cubicBezTo>
                  <a:pt x="171" y="173"/>
                  <a:pt x="175" y="165"/>
                  <a:pt x="176" y="155"/>
                </a:cubicBezTo>
                <a:cubicBezTo>
                  <a:pt x="177" y="146"/>
                  <a:pt x="175" y="139"/>
                  <a:pt x="171" y="132"/>
                </a:cubicBezTo>
                <a:cubicBezTo>
                  <a:pt x="166" y="125"/>
                  <a:pt x="160" y="120"/>
                  <a:pt x="152" y="117"/>
                </a:cubicBezTo>
                <a:cubicBezTo>
                  <a:pt x="149" y="115"/>
                  <a:pt x="147" y="114"/>
                  <a:pt x="144" y="113"/>
                </a:cubicBezTo>
                <a:cubicBezTo>
                  <a:pt x="142" y="112"/>
                  <a:pt x="139" y="112"/>
                  <a:pt x="137" y="111"/>
                </a:cubicBezTo>
                <a:cubicBezTo>
                  <a:pt x="137" y="72"/>
                  <a:pt x="137" y="72"/>
                  <a:pt x="137" y="72"/>
                </a:cubicBezTo>
                <a:cubicBezTo>
                  <a:pt x="140" y="74"/>
                  <a:pt x="143" y="77"/>
                  <a:pt x="145" y="81"/>
                </a:cubicBezTo>
                <a:cubicBezTo>
                  <a:pt x="146" y="84"/>
                  <a:pt x="147" y="88"/>
                  <a:pt x="147" y="92"/>
                </a:cubicBezTo>
                <a:cubicBezTo>
                  <a:pt x="171" y="92"/>
                  <a:pt x="171" y="92"/>
                  <a:pt x="171" y="92"/>
                </a:cubicBezTo>
                <a:cubicBezTo>
                  <a:pt x="171" y="86"/>
                  <a:pt x="169" y="78"/>
                  <a:pt x="164" y="68"/>
                </a:cubicBezTo>
                <a:cubicBezTo>
                  <a:pt x="159" y="58"/>
                  <a:pt x="150" y="51"/>
                  <a:pt x="137" y="48"/>
                </a:cubicBezTo>
                <a:close/>
                <a:moveTo>
                  <a:pt x="137" y="168"/>
                </a:moveTo>
                <a:cubicBezTo>
                  <a:pt x="141" y="167"/>
                  <a:pt x="144" y="165"/>
                  <a:pt x="146" y="163"/>
                </a:cubicBezTo>
                <a:cubicBezTo>
                  <a:pt x="148" y="161"/>
                  <a:pt x="149" y="158"/>
                  <a:pt x="150" y="155"/>
                </a:cubicBezTo>
                <a:cubicBezTo>
                  <a:pt x="150" y="151"/>
                  <a:pt x="150" y="147"/>
                  <a:pt x="148" y="144"/>
                </a:cubicBezTo>
                <a:cubicBezTo>
                  <a:pt x="146" y="141"/>
                  <a:pt x="143" y="139"/>
                  <a:pt x="139" y="137"/>
                </a:cubicBezTo>
                <a:cubicBezTo>
                  <a:pt x="139" y="137"/>
                  <a:pt x="138" y="137"/>
                  <a:pt x="138" y="137"/>
                </a:cubicBezTo>
                <a:cubicBezTo>
                  <a:pt x="138" y="136"/>
                  <a:pt x="137" y="136"/>
                  <a:pt x="137" y="136"/>
                </a:cubicBezTo>
                <a:lnTo>
                  <a:pt x="137" y="168"/>
                </a:lnTo>
                <a:close/>
                <a:moveTo>
                  <a:pt x="102" y="78"/>
                </a:moveTo>
                <a:cubicBezTo>
                  <a:pt x="100" y="81"/>
                  <a:pt x="99" y="84"/>
                  <a:pt x="99" y="88"/>
                </a:cubicBezTo>
                <a:cubicBezTo>
                  <a:pt x="99" y="92"/>
                  <a:pt x="100" y="95"/>
                  <a:pt x="103" y="97"/>
                </a:cubicBezTo>
                <a:cubicBezTo>
                  <a:pt x="105" y="100"/>
                  <a:pt x="108" y="102"/>
                  <a:pt x="111" y="104"/>
                </a:cubicBezTo>
                <a:cubicBezTo>
                  <a:pt x="111" y="71"/>
                  <a:pt x="111" y="71"/>
                  <a:pt x="111" y="71"/>
                </a:cubicBezTo>
                <a:cubicBezTo>
                  <a:pt x="107" y="73"/>
                  <a:pt x="104" y="76"/>
                  <a:pt x="102" y="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endParaRPr lang="en-AU" sz="3599"/>
          </a:p>
        </p:txBody>
      </p:sp>
      <p:sp>
        <p:nvSpPr>
          <p:cNvPr id="90" name="Freeform 76">
            <a:extLst>
              <a:ext uri="{FF2B5EF4-FFF2-40B4-BE49-F238E27FC236}">
                <a16:creationId xmlns:a16="http://schemas.microsoft.com/office/drawing/2014/main" id="{41214F45-D913-BE45-859F-B163B2A86AC9}"/>
              </a:ext>
            </a:extLst>
          </p:cNvPr>
          <p:cNvSpPr>
            <a:spLocks/>
          </p:cNvSpPr>
          <p:nvPr/>
        </p:nvSpPr>
        <p:spPr bwMode="auto">
          <a:xfrm>
            <a:off x="7601317" y="1716860"/>
            <a:ext cx="559906" cy="216761"/>
          </a:xfrm>
          <a:custGeom>
            <a:avLst/>
            <a:gdLst>
              <a:gd name="T0" fmla="*/ 54 w 525"/>
              <a:gd name="T1" fmla="*/ 248 h 248"/>
              <a:gd name="T2" fmla="*/ 0 w 525"/>
              <a:gd name="T3" fmla="*/ 241 h 248"/>
              <a:gd name="T4" fmla="*/ 265 w 525"/>
              <a:gd name="T5" fmla="*/ 0 h 248"/>
              <a:gd name="T6" fmla="*/ 483 w 525"/>
              <a:gd name="T7" fmla="*/ 114 h 248"/>
              <a:gd name="T8" fmla="*/ 514 w 525"/>
              <a:gd name="T9" fmla="*/ 93 h 248"/>
              <a:gd name="T10" fmla="*/ 525 w 525"/>
              <a:gd name="T11" fmla="*/ 99 h 248"/>
              <a:gd name="T12" fmla="*/ 525 w 525"/>
              <a:gd name="T13" fmla="*/ 214 h 248"/>
              <a:gd name="T14" fmla="*/ 511 w 525"/>
              <a:gd name="T15" fmla="*/ 224 h 248"/>
              <a:gd name="T16" fmla="*/ 403 w 525"/>
              <a:gd name="T17" fmla="*/ 184 h 248"/>
              <a:gd name="T18" fmla="*/ 401 w 525"/>
              <a:gd name="T19" fmla="*/ 172 h 248"/>
              <a:gd name="T20" fmla="*/ 438 w 525"/>
              <a:gd name="T21" fmla="*/ 145 h 248"/>
              <a:gd name="T22" fmla="*/ 265 w 525"/>
              <a:gd name="T23" fmla="*/ 55 h 248"/>
              <a:gd name="T24" fmla="*/ 54 w 525"/>
              <a:gd name="T25" fmla="*/ 248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5" h="248">
                <a:moveTo>
                  <a:pt x="54" y="248"/>
                </a:moveTo>
                <a:cubicBezTo>
                  <a:pt x="0" y="241"/>
                  <a:pt x="0" y="241"/>
                  <a:pt x="0" y="241"/>
                </a:cubicBezTo>
                <a:cubicBezTo>
                  <a:pt x="13" y="106"/>
                  <a:pt x="127" y="0"/>
                  <a:pt x="265" y="0"/>
                </a:cubicBezTo>
                <a:cubicBezTo>
                  <a:pt x="355" y="1"/>
                  <a:pt x="435" y="46"/>
                  <a:pt x="483" y="114"/>
                </a:cubicBezTo>
                <a:cubicBezTo>
                  <a:pt x="514" y="93"/>
                  <a:pt x="514" y="93"/>
                  <a:pt x="514" y="93"/>
                </a:cubicBezTo>
                <a:cubicBezTo>
                  <a:pt x="520" y="89"/>
                  <a:pt x="525" y="92"/>
                  <a:pt x="525" y="99"/>
                </a:cubicBezTo>
                <a:cubicBezTo>
                  <a:pt x="525" y="214"/>
                  <a:pt x="525" y="214"/>
                  <a:pt x="525" y="214"/>
                </a:cubicBezTo>
                <a:cubicBezTo>
                  <a:pt x="525" y="222"/>
                  <a:pt x="519" y="226"/>
                  <a:pt x="511" y="224"/>
                </a:cubicBezTo>
                <a:cubicBezTo>
                  <a:pt x="403" y="184"/>
                  <a:pt x="403" y="184"/>
                  <a:pt x="403" y="184"/>
                </a:cubicBezTo>
                <a:cubicBezTo>
                  <a:pt x="396" y="181"/>
                  <a:pt x="395" y="176"/>
                  <a:pt x="401" y="172"/>
                </a:cubicBezTo>
                <a:cubicBezTo>
                  <a:pt x="438" y="145"/>
                  <a:pt x="438" y="145"/>
                  <a:pt x="438" y="145"/>
                </a:cubicBezTo>
                <a:cubicBezTo>
                  <a:pt x="400" y="91"/>
                  <a:pt x="337" y="55"/>
                  <a:pt x="265" y="55"/>
                </a:cubicBezTo>
                <a:cubicBezTo>
                  <a:pt x="155" y="55"/>
                  <a:pt x="64" y="139"/>
                  <a:pt x="54" y="2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endParaRPr lang="en-AU" sz="3599"/>
          </a:p>
        </p:txBody>
      </p:sp>
      <p:sp>
        <p:nvSpPr>
          <p:cNvPr id="91" name="Freeform 77">
            <a:extLst>
              <a:ext uri="{FF2B5EF4-FFF2-40B4-BE49-F238E27FC236}">
                <a16:creationId xmlns:a16="http://schemas.microsoft.com/office/drawing/2014/main" id="{E53718C8-7E15-E74A-A2E5-B23EEA98DE9C}"/>
              </a:ext>
            </a:extLst>
          </p:cNvPr>
          <p:cNvSpPr>
            <a:spLocks/>
          </p:cNvSpPr>
          <p:nvPr/>
        </p:nvSpPr>
        <p:spPr bwMode="auto">
          <a:xfrm>
            <a:off x="7611760" y="2088318"/>
            <a:ext cx="557710" cy="216761"/>
          </a:xfrm>
          <a:custGeom>
            <a:avLst/>
            <a:gdLst>
              <a:gd name="T0" fmla="*/ 471 w 525"/>
              <a:gd name="T1" fmla="*/ 0 h 248"/>
              <a:gd name="T2" fmla="*/ 260 w 525"/>
              <a:gd name="T3" fmla="*/ 193 h 248"/>
              <a:gd name="T4" fmla="*/ 87 w 525"/>
              <a:gd name="T5" fmla="*/ 103 h 248"/>
              <a:gd name="T6" fmla="*/ 124 w 525"/>
              <a:gd name="T7" fmla="*/ 76 h 248"/>
              <a:gd name="T8" fmla="*/ 122 w 525"/>
              <a:gd name="T9" fmla="*/ 64 h 248"/>
              <a:gd name="T10" fmla="*/ 14 w 525"/>
              <a:gd name="T11" fmla="*/ 24 h 248"/>
              <a:gd name="T12" fmla="*/ 0 w 525"/>
              <a:gd name="T13" fmla="*/ 34 h 248"/>
              <a:gd name="T14" fmla="*/ 0 w 525"/>
              <a:gd name="T15" fmla="*/ 148 h 248"/>
              <a:gd name="T16" fmla="*/ 11 w 525"/>
              <a:gd name="T17" fmla="*/ 155 h 248"/>
              <a:gd name="T18" fmla="*/ 42 w 525"/>
              <a:gd name="T19" fmla="*/ 134 h 248"/>
              <a:gd name="T20" fmla="*/ 260 w 525"/>
              <a:gd name="T21" fmla="*/ 248 h 248"/>
              <a:gd name="T22" fmla="*/ 525 w 525"/>
              <a:gd name="T23" fmla="*/ 7 h 248"/>
              <a:gd name="T24" fmla="*/ 471 w 525"/>
              <a:gd name="T25" fmla="*/ 0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5" h="248">
                <a:moveTo>
                  <a:pt x="471" y="0"/>
                </a:moveTo>
                <a:cubicBezTo>
                  <a:pt x="462" y="108"/>
                  <a:pt x="371" y="193"/>
                  <a:pt x="260" y="193"/>
                </a:cubicBezTo>
                <a:cubicBezTo>
                  <a:pt x="188" y="193"/>
                  <a:pt x="125" y="157"/>
                  <a:pt x="87" y="103"/>
                </a:cubicBezTo>
                <a:cubicBezTo>
                  <a:pt x="124" y="76"/>
                  <a:pt x="124" y="76"/>
                  <a:pt x="124" y="76"/>
                </a:cubicBezTo>
                <a:cubicBezTo>
                  <a:pt x="130" y="72"/>
                  <a:pt x="129" y="67"/>
                  <a:pt x="122" y="64"/>
                </a:cubicBezTo>
                <a:cubicBezTo>
                  <a:pt x="14" y="24"/>
                  <a:pt x="14" y="24"/>
                  <a:pt x="14" y="24"/>
                </a:cubicBezTo>
                <a:cubicBezTo>
                  <a:pt x="6" y="22"/>
                  <a:pt x="0" y="26"/>
                  <a:pt x="0" y="34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156"/>
                  <a:pt x="5" y="159"/>
                  <a:pt x="11" y="155"/>
                </a:cubicBezTo>
                <a:cubicBezTo>
                  <a:pt x="42" y="134"/>
                  <a:pt x="42" y="134"/>
                  <a:pt x="42" y="134"/>
                </a:cubicBezTo>
                <a:cubicBezTo>
                  <a:pt x="90" y="202"/>
                  <a:pt x="170" y="247"/>
                  <a:pt x="260" y="248"/>
                </a:cubicBezTo>
                <a:cubicBezTo>
                  <a:pt x="398" y="248"/>
                  <a:pt x="512" y="142"/>
                  <a:pt x="525" y="7"/>
                </a:cubicBezTo>
                <a:lnTo>
                  <a:pt x="47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endParaRPr lang="en-AU" sz="3599"/>
          </a:p>
        </p:txBody>
      </p:sp>
      <p:sp>
        <p:nvSpPr>
          <p:cNvPr id="93" name="Freeform 341">
            <a:extLst>
              <a:ext uri="{FF2B5EF4-FFF2-40B4-BE49-F238E27FC236}">
                <a16:creationId xmlns:a16="http://schemas.microsoft.com/office/drawing/2014/main" id="{7FC5595E-A7E7-4F49-985B-A2E5CC05B526}"/>
              </a:ext>
            </a:extLst>
          </p:cNvPr>
          <p:cNvSpPr>
            <a:spLocks/>
          </p:cNvSpPr>
          <p:nvPr/>
        </p:nvSpPr>
        <p:spPr bwMode="auto">
          <a:xfrm>
            <a:off x="6594628" y="1692813"/>
            <a:ext cx="433388" cy="674978"/>
          </a:xfrm>
          <a:custGeom>
            <a:avLst/>
            <a:gdLst>
              <a:gd name="T0" fmla="*/ 59 w 144"/>
              <a:gd name="T1" fmla="*/ 105 h 143"/>
              <a:gd name="T2" fmla="*/ 51 w 144"/>
              <a:gd name="T3" fmla="*/ 102 h 143"/>
              <a:gd name="T4" fmla="*/ 51 w 144"/>
              <a:gd name="T5" fmla="*/ 96 h 143"/>
              <a:gd name="T6" fmla="*/ 121 w 144"/>
              <a:gd name="T7" fmla="*/ 93 h 143"/>
              <a:gd name="T8" fmla="*/ 124 w 144"/>
              <a:gd name="T9" fmla="*/ 93 h 143"/>
              <a:gd name="T10" fmla="*/ 141 w 144"/>
              <a:gd name="T11" fmla="*/ 81 h 143"/>
              <a:gd name="T12" fmla="*/ 141 w 144"/>
              <a:gd name="T13" fmla="*/ 65 h 143"/>
              <a:gd name="T14" fmla="*/ 121 w 144"/>
              <a:gd name="T15" fmla="*/ 55 h 143"/>
              <a:gd name="T16" fmla="*/ 122 w 144"/>
              <a:gd name="T17" fmla="*/ 67 h 143"/>
              <a:gd name="T18" fmla="*/ 130 w 144"/>
              <a:gd name="T19" fmla="*/ 70 h 143"/>
              <a:gd name="T20" fmla="*/ 130 w 144"/>
              <a:gd name="T21" fmla="*/ 76 h 143"/>
              <a:gd name="T22" fmla="*/ 59 w 144"/>
              <a:gd name="T23" fmla="*/ 81 h 143"/>
              <a:gd name="T24" fmla="*/ 46 w 144"/>
              <a:gd name="T25" fmla="*/ 84 h 143"/>
              <a:gd name="T26" fmla="*/ 26 w 144"/>
              <a:gd name="T27" fmla="*/ 83 h 143"/>
              <a:gd name="T28" fmla="*/ 31 w 144"/>
              <a:gd name="T29" fmla="*/ 46 h 143"/>
              <a:gd name="T30" fmla="*/ 42 w 144"/>
              <a:gd name="T31" fmla="*/ 48 h 143"/>
              <a:gd name="T32" fmla="*/ 71 w 144"/>
              <a:gd name="T33" fmla="*/ 12 h 143"/>
              <a:gd name="T34" fmla="*/ 100 w 144"/>
              <a:gd name="T35" fmla="*/ 41 h 143"/>
              <a:gd name="T36" fmla="*/ 114 w 144"/>
              <a:gd name="T37" fmla="*/ 37 h 143"/>
              <a:gd name="T38" fmla="*/ 132 w 144"/>
              <a:gd name="T39" fmla="*/ 45 h 143"/>
              <a:gd name="T40" fmla="*/ 144 w 144"/>
              <a:gd name="T41" fmla="*/ 42 h 143"/>
              <a:gd name="T42" fmla="*/ 108 w 144"/>
              <a:gd name="T43" fmla="*/ 26 h 143"/>
              <a:gd name="T44" fmla="*/ 31 w 144"/>
              <a:gd name="T45" fmla="*/ 34 h 143"/>
              <a:gd name="T46" fmla="*/ 22 w 144"/>
              <a:gd name="T47" fmla="*/ 95 h 143"/>
              <a:gd name="T48" fmla="*/ 39 w 144"/>
              <a:gd name="T49" fmla="*/ 96 h 143"/>
              <a:gd name="T50" fmla="*/ 40 w 144"/>
              <a:gd name="T51" fmla="*/ 107 h 143"/>
              <a:gd name="T52" fmla="*/ 121 w 144"/>
              <a:gd name="T53" fmla="*/ 117 h 143"/>
              <a:gd name="T54" fmla="*/ 131 w 144"/>
              <a:gd name="T55" fmla="*/ 125 h 143"/>
              <a:gd name="T56" fmla="*/ 122 w 144"/>
              <a:gd name="T57" fmla="*/ 131 h 143"/>
              <a:gd name="T58" fmla="*/ 116 w 144"/>
              <a:gd name="T59" fmla="*/ 137 h 143"/>
              <a:gd name="T60" fmla="*/ 121 w 144"/>
              <a:gd name="T61" fmla="*/ 143 h 143"/>
              <a:gd name="T62" fmla="*/ 141 w 144"/>
              <a:gd name="T63" fmla="*/ 133 h 143"/>
              <a:gd name="T64" fmla="*/ 141 w 144"/>
              <a:gd name="T65" fmla="*/ 117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4" h="143">
                <a:moveTo>
                  <a:pt x="123" y="105"/>
                </a:moveTo>
                <a:cubicBezTo>
                  <a:pt x="59" y="105"/>
                  <a:pt x="59" y="105"/>
                  <a:pt x="59" y="105"/>
                </a:cubicBezTo>
                <a:cubicBezTo>
                  <a:pt x="58" y="105"/>
                  <a:pt x="58" y="105"/>
                  <a:pt x="58" y="105"/>
                </a:cubicBezTo>
                <a:cubicBezTo>
                  <a:pt x="54" y="105"/>
                  <a:pt x="52" y="104"/>
                  <a:pt x="51" y="102"/>
                </a:cubicBezTo>
                <a:cubicBezTo>
                  <a:pt x="51" y="101"/>
                  <a:pt x="50" y="100"/>
                  <a:pt x="50" y="99"/>
                </a:cubicBezTo>
                <a:cubicBezTo>
                  <a:pt x="50" y="98"/>
                  <a:pt x="51" y="97"/>
                  <a:pt x="51" y="96"/>
                </a:cubicBezTo>
                <a:cubicBezTo>
                  <a:pt x="52" y="94"/>
                  <a:pt x="55" y="93"/>
                  <a:pt x="58" y="93"/>
                </a:cubicBezTo>
                <a:cubicBezTo>
                  <a:pt x="121" y="93"/>
                  <a:pt x="121" y="93"/>
                  <a:pt x="121" y="93"/>
                </a:cubicBezTo>
                <a:cubicBezTo>
                  <a:pt x="123" y="93"/>
                  <a:pt x="123" y="93"/>
                  <a:pt x="123" y="93"/>
                </a:cubicBezTo>
                <a:cubicBezTo>
                  <a:pt x="124" y="93"/>
                  <a:pt x="124" y="93"/>
                  <a:pt x="124" y="93"/>
                </a:cubicBezTo>
                <a:cubicBezTo>
                  <a:pt x="124" y="92"/>
                  <a:pt x="124" y="92"/>
                  <a:pt x="124" y="92"/>
                </a:cubicBezTo>
                <a:cubicBezTo>
                  <a:pt x="132" y="92"/>
                  <a:pt x="138" y="87"/>
                  <a:pt x="141" y="81"/>
                </a:cubicBezTo>
                <a:cubicBezTo>
                  <a:pt x="142" y="79"/>
                  <a:pt x="143" y="76"/>
                  <a:pt x="143" y="73"/>
                </a:cubicBezTo>
                <a:cubicBezTo>
                  <a:pt x="143" y="70"/>
                  <a:pt x="142" y="67"/>
                  <a:pt x="141" y="65"/>
                </a:cubicBezTo>
                <a:cubicBezTo>
                  <a:pt x="137" y="58"/>
                  <a:pt x="131" y="55"/>
                  <a:pt x="122" y="55"/>
                </a:cubicBezTo>
                <a:cubicBezTo>
                  <a:pt x="121" y="55"/>
                  <a:pt x="121" y="55"/>
                  <a:pt x="121" y="55"/>
                </a:cubicBezTo>
                <a:cubicBezTo>
                  <a:pt x="118" y="55"/>
                  <a:pt x="116" y="57"/>
                  <a:pt x="116" y="61"/>
                </a:cubicBezTo>
                <a:cubicBezTo>
                  <a:pt x="116" y="64"/>
                  <a:pt x="118" y="67"/>
                  <a:pt x="122" y="67"/>
                </a:cubicBezTo>
                <a:cubicBezTo>
                  <a:pt x="122" y="67"/>
                  <a:pt x="122" y="67"/>
                  <a:pt x="122" y="67"/>
                </a:cubicBezTo>
                <a:cubicBezTo>
                  <a:pt x="126" y="67"/>
                  <a:pt x="129" y="68"/>
                  <a:pt x="130" y="70"/>
                </a:cubicBezTo>
                <a:cubicBezTo>
                  <a:pt x="130" y="71"/>
                  <a:pt x="131" y="72"/>
                  <a:pt x="131" y="73"/>
                </a:cubicBezTo>
                <a:cubicBezTo>
                  <a:pt x="131" y="74"/>
                  <a:pt x="130" y="75"/>
                  <a:pt x="130" y="76"/>
                </a:cubicBezTo>
                <a:cubicBezTo>
                  <a:pt x="129" y="79"/>
                  <a:pt x="126" y="81"/>
                  <a:pt x="122" y="81"/>
                </a:cubicBezTo>
                <a:cubicBezTo>
                  <a:pt x="59" y="81"/>
                  <a:pt x="59" y="81"/>
                  <a:pt x="59" y="81"/>
                </a:cubicBezTo>
                <a:cubicBezTo>
                  <a:pt x="58" y="81"/>
                  <a:pt x="58" y="81"/>
                  <a:pt x="58" y="81"/>
                </a:cubicBezTo>
                <a:cubicBezTo>
                  <a:pt x="54" y="81"/>
                  <a:pt x="50" y="82"/>
                  <a:pt x="46" y="84"/>
                </a:cubicBezTo>
                <a:cubicBezTo>
                  <a:pt x="31" y="84"/>
                  <a:pt x="31" y="84"/>
                  <a:pt x="31" y="84"/>
                </a:cubicBezTo>
                <a:cubicBezTo>
                  <a:pt x="29" y="84"/>
                  <a:pt x="27" y="84"/>
                  <a:pt x="26" y="83"/>
                </a:cubicBezTo>
                <a:cubicBezTo>
                  <a:pt x="18" y="81"/>
                  <a:pt x="12" y="73"/>
                  <a:pt x="12" y="65"/>
                </a:cubicBezTo>
                <a:cubicBezTo>
                  <a:pt x="12" y="54"/>
                  <a:pt x="21" y="46"/>
                  <a:pt x="31" y="46"/>
                </a:cubicBezTo>
                <a:cubicBezTo>
                  <a:pt x="32" y="46"/>
                  <a:pt x="34" y="46"/>
                  <a:pt x="35" y="46"/>
                </a:cubicBezTo>
                <a:cubicBezTo>
                  <a:pt x="42" y="48"/>
                  <a:pt x="42" y="48"/>
                  <a:pt x="42" y="48"/>
                </a:cubicBezTo>
                <a:cubicBezTo>
                  <a:pt x="42" y="40"/>
                  <a:pt x="42" y="40"/>
                  <a:pt x="42" y="40"/>
                </a:cubicBezTo>
                <a:cubicBezTo>
                  <a:pt x="43" y="25"/>
                  <a:pt x="55" y="12"/>
                  <a:pt x="71" y="12"/>
                </a:cubicBezTo>
                <a:cubicBezTo>
                  <a:pt x="84" y="12"/>
                  <a:pt x="95" y="21"/>
                  <a:pt x="98" y="34"/>
                </a:cubicBezTo>
                <a:cubicBezTo>
                  <a:pt x="100" y="41"/>
                  <a:pt x="100" y="41"/>
                  <a:pt x="100" y="41"/>
                </a:cubicBezTo>
                <a:cubicBezTo>
                  <a:pt x="106" y="39"/>
                  <a:pt x="106" y="39"/>
                  <a:pt x="106" y="39"/>
                </a:cubicBezTo>
                <a:cubicBezTo>
                  <a:pt x="109" y="38"/>
                  <a:pt x="112" y="37"/>
                  <a:pt x="114" y="37"/>
                </a:cubicBezTo>
                <a:cubicBezTo>
                  <a:pt x="121" y="37"/>
                  <a:pt x="127" y="40"/>
                  <a:pt x="132" y="45"/>
                </a:cubicBezTo>
                <a:cubicBezTo>
                  <a:pt x="132" y="45"/>
                  <a:pt x="132" y="45"/>
                  <a:pt x="132" y="45"/>
                </a:cubicBezTo>
                <a:cubicBezTo>
                  <a:pt x="133" y="47"/>
                  <a:pt x="135" y="48"/>
                  <a:pt x="137" y="48"/>
                </a:cubicBezTo>
                <a:cubicBezTo>
                  <a:pt x="141" y="48"/>
                  <a:pt x="144" y="45"/>
                  <a:pt x="144" y="42"/>
                </a:cubicBezTo>
                <a:cubicBezTo>
                  <a:pt x="144" y="39"/>
                  <a:pt x="138" y="25"/>
                  <a:pt x="114" y="25"/>
                </a:cubicBezTo>
                <a:cubicBezTo>
                  <a:pt x="112" y="25"/>
                  <a:pt x="110" y="25"/>
                  <a:pt x="108" y="26"/>
                </a:cubicBezTo>
                <a:cubicBezTo>
                  <a:pt x="102" y="10"/>
                  <a:pt x="88" y="0"/>
                  <a:pt x="71" y="0"/>
                </a:cubicBezTo>
                <a:cubicBezTo>
                  <a:pt x="51" y="0"/>
                  <a:pt x="34" y="15"/>
                  <a:pt x="31" y="34"/>
                </a:cubicBezTo>
                <a:cubicBezTo>
                  <a:pt x="14" y="34"/>
                  <a:pt x="0" y="48"/>
                  <a:pt x="0" y="65"/>
                </a:cubicBezTo>
                <a:cubicBezTo>
                  <a:pt x="0" y="79"/>
                  <a:pt x="9" y="91"/>
                  <a:pt x="22" y="95"/>
                </a:cubicBezTo>
                <a:cubicBezTo>
                  <a:pt x="25" y="96"/>
                  <a:pt x="28" y="96"/>
                  <a:pt x="31" y="96"/>
                </a:cubicBezTo>
                <a:cubicBezTo>
                  <a:pt x="39" y="96"/>
                  <a:pt x="39" y="96"/>
                  <a:pt x="39" y="96"/>
                </a:cubicBezTo>
                <a:cubicBezTo>
                  <a:pt x="39" y="97"/>
                  <a:pt x="38" y="98"/>
                  <a:pt x="38" y="99"/>
                </a:cubicBezTo>
                <a:cubicBezTo>
                  <a:pt x="38" y="102"/>
                  <a:pt x="39" y="104"/>
                  <a:pt x="40" y="107"/>
                </a:cubicBezTo>
                <a:cubicBezTo>
                  <a:pt x="43" y="113"/>
                  <a:pt x="48" y="116"/>
                  <a:pt x="56" y="117"/>
                </a:cubicBezTo>
                <a:cubicBezTo>
                  <a:pt x="121" y="117"/>
                  <a:pt x="121" y="117"/>
                  <a:pt x="121" y="117"/>
                </a:cubicBezTo>
                <a:cubicBezTo>
                  <a:pt x="126" y="117"/>
                  <a:pt x="129" y="119"/>
                  <a:pt x="130" y="122"/>
                </a:cubicBezTo>
                <a:cubicBezTo>
                  <a:pt x="130" y="123"/>
                  <a:pt x="131" y="124"/>
                  <a:pt x="131" y="125"/>
                </a:cubicBezTo>
                <a:cubicBezTo>
                  <a:pt x="131" y="126"/>
                  <a:pt x="130" y="127"/>
                  <a:pt x="130" y="128"/>
                </a:cubicBezTo>
                <a:cubicBezTo>
                  <a:pt x="129" y="130"/>
                  <a:pt x="126" y="131"/>
                  <a:pt x="122" y="131"/>
                </a:cubicBezTo>
                <a:cubicBezTo>
                  <a:pt x="122" y="131"/>
                  <a:pt x="122" y="131"/>
                  <a:pt x="122" y="131"/>
                </a:cubicBezTo>
                <a:cubicBezTo>
                  <a:pt x="118" y="131"/>
                  <a:pt x="116" y="134"/>
                  <a:pt x="116" y="137"/>
                </a:cubicBezTo>
                <a:cubicBezTo>
                  <a:pt x="116" y="139"/>
                  <a:pt x="116" y="140"/>
                  <a:pt x="117" y="142"/>
                </a:cubicBezTo>
                <a:cubicBezTo>
                  <a:pt x="118" y="143"/>
                  <a:pt x="120" y="143"/>
                  <a:pt x="121" y="143"/>
                </a:cubicBezTo>
                <a:cubicBezTo>
                  <a:pt x="122" y="143"/>
                  <a:pt x="122" y="143"/>
                  <a:pt x="122" y="143"/>
                </a:cubicBezTo>
                <a:cubicBezTo>
                  <a:pt x="131" y="143"/>
                  <a:pt x="137" y="140"/>
                  <a:pt x="141" y="133"/>
                </a:cubicBezTo>
                <a:cubicBezTo>
                  <a:pt x="142" y="131"/>
                  <a:pt x="143" y="128"/>
                  <a:pt x="143" y="125"/>
                </a:cubicBezTo>
                <a:cubicBezTo>
                  <a:pt x="143" y="122"/>
                  <a:pt x="142" y="119"/>
                  <a:pt x="141" y="117"/>
                </a:cubicBezTo>
                <a:cubicBezTo>
                  <a:pt x="138" y="110"/>
                  <a:pt x="131" y="106"/>
                  <a:pt x="123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endParaRPr lang="en-AU" sz="3599"/>
          </a:p>
        </p:txBody>
      </p:sp>
      <p:sp>
        <p:nvSpPr>
          <p:cNvPr id="94" name="Freeform 141">
            <a:extLst>
              <a:ext uri="{FF2B5EF4-FFF2-40B4-BE49-F238E27FC236}">
                <a16:creationId xmlns:a16="http://schemas.microsoft.com/office/drawing/2014/main" id="{D1118CF4-84DF-274F-9CBE-D0288513E3D4}"/>
              </a:ext>
            </a:extLst>
          </p:cNvPr>
          <p:cNvSpPr>
            <a:spLocks/>
          </p:cNvSpPr>
          <p:nvPr/>
        </p:nvSpPr>
        <p:spPr bwMode="auto">
          <a:xfrm>
            <a:off x="7664417" y="2969301"/>
            <a:ext cx="453100" cy="512022"/>
          </a:xfrm>
          <a:custGeom>
            <a:avLst/>
            <a:gdLst>
              <a:gd name="T0" fmla="*/ 40 w 45"/>
              <a:gd name="T1" fmla="*/ 34 h 42"/>
              <a:gd name="T2" fmla="*/ 33 w 45"/>
              <a:gd name="T3" fmla="*/ 31 h 42"/>
              <a:gd name="T4" fmla="*/ 30 w 45"/>
              <a:gd name="T5" fmla="*/ 34 h 42"/>
              <a:gd name="T6" fmla="*/ 31 w 45"/>
              <a:gd name="T7" fmla="*/ 41 h 42"/>
              <a:gd name="T8" fmla="*/ 31 w 45"/>
              <a:gd name="T9" fmla="*/ 41 h 42"/>
              <a:gd name="T10" fmla="*/ 30 w 45"/>
              <a:gd name="T11" fmla="*/ 41 h 42"/>
              <a:gd name="T12" fmla="*/ 22 w 45"/>
              <a:gd name="T13" fmla="*/ 42 h 42"/>
              <a:gd name="T14" fmla="*/ 18 w 45"/>
              <a:gd name="T15" fmla="*/ 39 h 42"/>
              <a:gd name="T16" fmla="*/ 21 w 45"/>
              <a:gd name="T17" fmla="*/ 32 h 42"/>
              <a:gd name="T18" fmla="*/ 16 w 45"/>
              <a:gd name="T19" fmla="*/ 27 h 42"/>
              <a:gd name="T20" fmla="*/ 10 w 45"/>
              <a:gd name="T21" fmla="*/ 32 h 42"/>
              <a:gd name="T22" fmla="*/ 13 w 45"/>
              <a:gd name="T23" fmla="*/ 38 h 42"/>
              <a:gd name="T24" fmla="*/ 12 w 45"/>
              <a:gd name="T25" fmla="*/ 41 h 42"/>
              <a:gd name="T26" fmla="*/ 9 w 45"/>
              <a:gd name="T27" fmla="*/ 42 h 42"/>
              <a:gd name="T28" fmla="*/ 2 w 45"/>
              <a:gd name="T29" fmla="*/ 41 h 42"/>
              <a:gd name="T30" fmla="*/ 1 w 45"/>
              <a:gd name="T31" fmla="*/ 41 h 42"/>
              <a:gd name="T32" fmla="*/ 0 w 45"/>
              <a:gd name="T33" fmla="*/ 41 h 42"/>
              <a:gd name="T34" fmla="*/ 0 w 45"/>
              <a:gd name="T35" fmla="*/ 41 h 42"/>
              <a:gd name="T36" fmla="*/ 0 w 45"/>
              <a:gd name="T37" fmla="*/ 13 h 42"/>
              <a:gd name="T38" fmla="*/ 2 w 45"/>
              <a:gd name="T39" fmla="*/ 14 h 42"/>
              <a:gd name="T40" fmla="*/ 9 w 45"/>
              <a:gd name="T41" fmla="*/ 14 h 42"/>
              <a:gd name="T42" fmla="*/ 12 w 45"/>
              <a:gd name="T43" fmla="*/ 13 h 42"/>
              <a:gd name="T44" fmla="*/ 13 w 45"/>
              <a:gd name="T45" fmla="*/ 11 h 42"/>
              <a:gd name="T46" fmla="*/ 10 w 45"/>
              <a:gd name="T47" fmla="*/ 4 h 42"/>
              <a:gd name="T48" fmla="*/ 16 w 45"/>
              <a:gd name="T49" fmla="*/ 0 h 42"/>
              <a:gd name="T50" fmla="*/ 21 w 45"/>
              <a:gd name="T51" fmla="*/ 4 h 42"/>
              <a:gd name="T52" fmla="*/ 18 w 45"/>
              <a:gd name="T53" fmla="*/ 11 h 42"/>
              <a:gd name="T54" fmla="*/ 22 w 45"/>
              <a:gd name="T55" fmla="*/ 14 h 42"/>
              <a:gd name="T56" fmla="*/ 31 w 45"/>
              <a:gd name="T57" fmla="*/ 13 h 42"/>
              <a:gd name="T58" fmla="*/ 31 w 45"/>
              <a:gd name="T59" fmla="*/ 13 h 42"/>
              <a:gd name="T60" fmla="*/ 31 w 45"/>
              <a:gd name="T61" fmla="*/ 15 h 42"/>
              <a:gd name="T62" fmla="*/ 30 w 45"/>
              <a:gd name="T63" fmla="*/ 22 h 42"/>
              <a:gd name="T64" fmla="*/ 31 w 45"/>
              <a:gd name="T65" fmla="*/ 25 h 42"/>
              <a:gd name="T66" fmla="*/ 33 w 45"/>
              <a:gd name="T67" fmla="*/ 26 h 42"/>
              <a:gd name="T68" fmla="*/ 40 w 45"/>
              <a:gd name="T69" fmla="*/ 24 h 42"/>
              <a:gd name="T70" fmla="*/ 45 w 45"/>
              <a:gd name="T71" fmla="*/ 29 h 42"/>
              <a:gd name="T72" fmla="*/ 40 w 45"/>
              <a:gd name="T73" fmla="*/ 34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5" h="42">
                <a:moveTo>
                  <a:pt x="40" y="34"/>
                </a:moveTo>
                <a:cubicBezTo>
                  <a:pt x="37" y="34"/>
                  <a:pt x="36" y="31"/>
                  <a:pt x="33" y="31"/>
                </a:cubicBezTo>
                <a:cubicBezTo>
                  <a:pt x="31" y="31"/>
                  <a:pt x="30" y="32"/>
                  <a:pt x="30" y="34"/>
                </a:cubicBezTo>
                <a:cubicBezTo>
                  <a:pt x="30" y="36"/>
                  <a:pt x="31" y="39"/>
                  <a:pt x="31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41"/>
                  <a:pt x="31" y="41"/>
                  <a:pt x="30" y="41"/>
                </a:cubicBezTo>
                <a:cubicBezTo>
                  <a:pt x="27" y="41"/>
                  <a:pt x="25" y="42"/>
                  <a:pt x="22" y="42"/>
                </a:cubicBezTo>
                <a:cubicBezTo>
                  <a:pt x="20" y="42"/>
                  <a:pt x="18" y="41"/>
                  <a:pt x="18" y="39"/>
                </a:cubicBezTo>
                <a:cubicBezTo>
                  <a:pt x="18" y="36"/>
                  <a:pt x="21" y="35"/>
                  <a:pt x="21" y="32"/>
                </a:cubicBezTo>
                <a:cubicBezTo>
                  <a:pt x="21" y="29"/>
                  <a:pt x="19" y="27"/>
                  <a:pt x="16" y="27"/>
                </a:cubicBezTo>
                <a:cubicBezTo>
                  <a:pt x="13" y="27"/>
                  <a:pt x="10" y="29"/>
                  <a:pt x="10" y="32"/>
                </a:cubicBezTo>
                <a:cubicBezTo>
                  <a:pt x="10" y="35"/>
                  <a:pt x="13" y="37"/>
                  <a:pt x="13" y="38"/>
                </a:cubicBezTo>
                <a:cubicBezTo>
                  <a:pt x="13" y="39"/>
                  <a:pt x="13" y="40"/>
                  <a:pt x="12" y="41"/>
                </a:cubicBezTo>
                <a:cubicBezTo>
                  <a:pt x="11" y="42"/>
                  <a:pt x="10" y="42"/>
                  <a:pt x="9" y="42"/>
                </a:cubicBezTo>
                <a:cubicBezTo>
                  <a:pt x="7" y="42"/>
                  <a:pt x="4" y="41"/>
                  <a:pt x="2" y="41"/>
                </a:cubicBezTo>
                <a:cubicBezTo>
                  <a:pt x="2" y="41"/>
                  <a:pt x="1" y="41"/>
                  <a:pt x="1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2" y="14"/>
                  <a:pt x="2" y="14"/>
                </a:cubicBezTo>
                <a:cubicBezTo>
                  <a:pt x="4" y="14"/>
                  <a:pt x="7" y="14"/>
                  <a:pt x="9" y="14"/>
                </a:cubicBezTo>
                <a:cubicBezTo>
                  <a:pt x="10" y="14"/>
                  <a:pt x="11" y="14"/>
                  <a:pt x="12" y="13"/>
                </a:cubicBezTo>
                <a:cubicBezTo>
                  <a:pt x="13" y="13"/>
                  <a:pt x="13" y="12"/>
                  <a:pt x="13" y="11"/>
                </a:cubicBezTo>
                <a:cubicBezTo>
                  <a:pt x="13" y="9"/>
                  <a:pt x="10" y="8"/>
                  <a:pt x="10" y="4"/>
                </a:cubicBezTo>
                <a:cubicBezTo>
                  <a:pt x="10" y="1"/>
                  <a:pt x="13" y="0"/>
                  <a:pt x="16" y="0"/>
                </a:cubicBezTo>
                <a:cubicBezTo>
                  <a:pt x="19" y="0"/>
                  <a:pt x="21" y="1"/>
                  <a:pt x="21" y="4"/>
                </a:cubicBezTo>
                <a:cubicBezTo>
                  <a:pt x="21" y="7"/>
                  <a:pt x="18" y="8"/>
                  <a:pt x="18" y="11"/>
                </a:cubicBezTo>
                <a:cubicBezTo>
                  <a:pt x="18" y="13"/>
                  <a:pt x="20" y="14"/>
                  <a:pt x="22" y="14"/>
                </a:cubicBezTo>
                <a:cubicBezTo>
                  <a:pt x="25" y="14"/>
                  <a:pt x="28" y="13"/>
                  <a:pt x="31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1" y="15"/>
                  <a:pt x="31" y="15"/>
                </a:cubicBezTo>
                <a:cubicBezTo>
                  <a:pt x="30" y="17"/>
                  <a:pt x="30" y="20"/>
                  <a:pt x="30" y="22"/>
                </a:cubicBezTo>
                <a:cubicBezTo>
                  <a:pt x="30" y="23"/>
                  <a:pt x="30" y="24"/>
                  <a:pt x="31" y="25"/>
                </a:cubicBezTo>
                <a:cubicBezTo>
                  <a:pt x="32" y="26"/>
                  <a:pt x="32" y="26"/>
                  <a:pt x="33" y="26"/>
                </a:cubicBezTo>
                <a:cubicBezTo>
                  <a:pt x="35" y="26"/>
                  <a:pt x="37" y="24"/>
                  <a:pt x="40" y="24"/>
                </a:cubicBezTo>
                <a:cubicBezTo>
                  <a:pt x="43" y="24"/>
                  <a:pt x="45" y="26"/>
                  <a:pt x="45" y="29"/>
                </a:cubicBezTo>
                <a:cubicBezTo>
                  <a:pt x="45" y="32"/>
                  <a:pt x="43" y="34"/>
                  <a:pt x="40" y="34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endParaRPr lang="en-AU" sz="3599"/>
          </a:p>
        </p:txBody>
      </p:sp>
      <p:grpSp>
        <p:nvGrpSpPr>
          <p:cNvPr id="103" name="Group 1498">
            <a:extLst>
              <a:ext uri="{FF2B5EF4-FFF2-40B4-BE49-F238E27FC236}">
                <a16:creationId xmlns:a16="http://schemas.microsoft.com/office/drawing/2014/main" id="{D7462F63-F8A4-C947-BE37-F83FDB212F82}"/>
              </a:ext>
            </a:extLst>
          </p:cNvPr>
          <p:cNvGrpSpPr/>
          <p:nvPr/>
        </p:nvGrpSpPr>
        <p:grpSpPr>
          <a:xfrm>
            <a:off x="7601317" y="4032926"/>
            <a:ext cx="450951" cy="573473"/>
            <a:chOff x="4117976" y="4379913"/>
            <a:chExt cx="552450" cy="369888"/>
          </a:xfrm>
          <a:solidFill>
            <a:schemeClr val="bg1"/>
          </a:solidFill>
        </p:grpSpPr>
        <p:sp>
          <p:nvSpPr>
            <p:cNvPr id="104" name="Freeform 61">
              <a:extLst>
                <a:ext uri="{FF2B5EF4-FFF2-40B4-BE49-F238E27FC236}">
                  <a16:creationId xmlns:a16="http://schemas.microsoft.com/office/drawing/2014/main" id="{A7A47789-DA2A-914B-9530-8DF51A864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663" y="4578350"/>
              <a:ext cx="66675" cy="52388"/>
            </a:xfrm>
            <a:custGeom>
              <a:avLst/>
              <a:gdLst>
                <a:gd name="T0" fmla="*/ 7 w 32"/>
                <a:gd name="T1" fmla="*/ 25 h 25"/>
                <a:gd name="T2" fmla="*/ 30 w 32"/>
                <a:gd name="T3" fmla="*/ 8 h 25"/>
                <a:gd name="T4" fmla="*/ 31 w 32"/>
                <a:gd name="T5" fmla="*/ 2 h 25"/>
                <a:gd name="T6" fmla="*/ 26 w 32"/>
                <a:gd name="T7" fmla="*/ 2 h 25"/>
                <a:gd name="T8" fmla="*/ 2 w 32"/>
                <a:gd name="T9" fmla="*/ 19 h 25"/>
                <a:gd name="T10" fmla="*/ 2 w 32"/>
                <a:gd name="T11" fmla="*/ 24 h 25"/>
                <a:gd name="T12" fmla="*/ 5 w 32"/>
                <a:gd name="T13" fmla="*/ 25 h 25"/>
                <a:gd name="T14" fmla="*/ 7 w 32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25">
                  <a:moveTo>
                    <a:pt x="7" y="25"/>
                  </a:moveTo>
                  <a:cubicBezTo>
                    <a:pt x="30" y="8"/>
                    <a:pt x="30" y="8"/>
                    <a:pt x="30" y="8"/>
                  </a:cubicBezTo>
                  <a:cubicBezTo>
                    <a:pt x="32" y="6"/>
                    <a:pt x="32" y="4"/>
                    <a:pt x="31" y="2"/>
                  </a:cubicBezTo>
                  <a:cubicBezTo>
                    <a:pt x="30" y="1"/>
                    <a:pt x="27" y="0"/>
                    <a:pt x="26" y="2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20"/>
                    <a:pt x="0" y="22"/>
                    <a:pt x="2" y="24"/>
                  </a:cubicBezTo>
                  <a:cubicBezTo>
                    <a:pt x="2" y="25"/>
                    <a:pt x="4" y="25"/>
                    <a:pt x="5" y="25"/>
                  </a:cubicBezTo>
                  <a:cubicBezTo>
                    <a:pt x="5" y="25"/>
                    <a:pt x="6" y="25"/>
                    <a:pt x="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105" name="Freeform 62">
              <a:extLst>
                <a:ext uri="{FF2B5EF4-FFF2-40B4-BE49-F238E27FC236}">
                  <a16:creationId xmlns:a16="http://schemas.microsoft.com/office/drawing/2014/main" id="{28E50D00-E7D7-C943-BFC9-7065A5F16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4013" y="4586288"/>
              <a:ext cx="122238" cy="93663"/>
            </a:xfrm>
            <a:custGeom>
              <a:avLst/>
              <a:gdLst>
                <a:gd name="T0" fmla="*/ 52 w 58"/>
                <a:gd name="T1" fmla="*/ 2 h 44"/>
                <a:gd name="T2" fmla="*/ 2 w 58"/>
                <a:gd name="T3" fmla="*/ 37 h 44"/>
                <a:gd name="T4" fmla="*/ 1 w 58"/>
                <a:gd name="T5" fmla="*/ 42 h 44"/>
                <a:gd name="T6" fmla="*/ 4 w 58"/>
                <a:gd name="T7" fmla="*/ 44 h 44"/>
                <a:gd name="T8" fmla="*/ 6 w 58"/>
                <a:gd name="T9" fmla="*/ 43 h 44"/>
                <a:gd name="T10" fmla="*/ 56 w 58"/>
                <a:gd name="T11" fmla="*/ 8 h 44"/>
                <a:gd name="T12" fmla="*/ 57 w 58"/>
                <a:gd name="T13" fmla="*/ 2 h 44"/>
                <a:gd name="T14" fmla="*/ 52 w 58"/>
                <a:gd name="T15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4">
                  <a:moveTo>
                    <a:pt x="52" y="2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0" y="38"/>
                    <a:pt x="0" y="40"/>
                    <a:pt x="1" y="42"/>
                  </a:cubicBezTo>
                  <a:cubicBezTo>
                    <a:pt x="2" y="43"/>
                    <a:pt x="3" y="44"/>
                    <a:pt x="4" y="44"/>
                  </a:cubicBezTo>
                  <a:cubicBezTo>
                    <a:pt x="5" y="44"/>
                    <a:pt x="5" y="43"/>
                    <a:pt x="6" y="43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8" y="6"/>
                    <a:pt x="58" y="4"/>
                    <a:pt x="57" y="2"/>
                  </a:cubicBezTo>
                  <a:cubicBezTo>
                    <a:pt x="56" y="1"/>
                    <a:pt x="53" y="0"/>
                    <a:pt x="5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106" name="Freeform 63">
              <a:extLst>
                <a:ext uri="{FF2B5EF4-FFF2-40B4-BE49-F238E27FC236}">
                  <a16:creationId xmlns:a16="http://schemas.microsoft.com/office/drawing/2014/main" id="{E00B4DB7-59F8-944C-BCD7-5D66B1199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701" y="4578350"/>
              <a:ext cx="66675" cy="52388"/>
            </a:xfrm>
            <a:custGeom>
              <a:avLst/>
              <a:gdLst>
                <a:gd name="T0" fmla="*/ 6 w 31"/>
                <a:gd name="T1" fmla="*/ 25 h 25"/>
                <a:gd name="T2" fmla="*/ 29 w 31"/>
                <a:gd name="T3" fmla="*/ 8 h 25"/>
                <a:gd name="T4" fmla="*/ 30 w 31"/>
                <a:gd name="T5" fmla="*/ 2 h 25"/>
                <a:gd name="T6" fmla="*/ 25 w 31"/>
                <a:gd name="T7" fmla="*/ 2 h 25"/>
                <a:gd name="T8" fmla="*/ 2 w 31"/>
                <a:gd name="T9" fmla="*/ 19 h 25"/>
                <a:gd name="T10" fmla="*/ 1 w 31"/>
                <a:gd name="T11" fmla="*/ 24 h 25"/>
                <a:gd name="T12" fmla="*/ 4 w 31"/>
                <a:gd name="T13" fmla="*/ 25 h 25"/>
                <a:gd name="T14" fmla="*/ 6 w 31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25">
                  <a:moveTo>
                    <a:pt x="6" y="25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31" y="6"/>
                    <a:pt x="31" y="4"/>
                    <a:pt x="30" y="2"/>
                  </a:cubicBezTo>
                  <a:cubicBezTo>
                    <a:pt x="29" y="1"/>
                    <a:pt x="26" y="0"/>
                    <a:pt x="25" y="2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20"/>
                    <a:pt x="0" y="22"/>
                    <a:pt x="1" y="24"/>
                  </a:cubicBezTo>
                  <a:cubicBezTo>
                    <a:pt x="2" y="25"/>
                    <a:pt x="3" y="25"/>
                    <a:pt x="4" y="25"/>
                  </a:cubicBezTo>
                  <a:cubicBezTo>
                    <a:pt x="5" y="25"/>
                    <a:pt x="5" y="25"/>
                    <a:pt x="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107" name="Freeform 64">
              <a:extLst>
                <a:ext uri="{FF2B5EF4-FFF2-40B4-BE49-F238E27FC236}">
                  <a16:creationId xmlns:a16="http://schemas.microsoft.com/office/drawing/2014/main" id="{64792000-02BF-E643-B143-B650DDE5B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2463" y="4586288"/>
              <a:ext cx="122238" cy="93663"/>
            </a:xfrm>
            <a:custGeom>
              <a:avLst/>
              <a:gdLst>
                <a:gd name="T0" fmla="*/ 52 w 58"/>
                <a:gd name="T1" fmla="*/ 2 h 44"/>
                <a:gd name="T2" fmla="*/ 2 w 58"/>
                <a:gd name="T3" fmla="*/ 37 h 44"/>
                <a:gd name="T4" fmla="*/ 1 w 58"/>
                <a:gd name="T5" fmla="*/ 42 h 44"/>
                <a:gd name="T6" fmla="*/ 4 w 58"/>
                <a:gd name="T7" fmla="*/ 44 h 44"/>
                <a:gd name="T8" fmla="*/ 6 w 58"/>
                <a:gd name="T9" fmla="*/ 43 h 44"/>
                <a:gd name="T10" fmla="*/ 56 w 58"/>
                <a:gd name="T11" fmla="*/ 8 h 44"/>
                <a:gd name="T12" fmla="*/ 57 w 58"/>
                <a:gd name="T13" fmla="*/ 2 h 44"/>
                <a:gd name="T14" fmla="*/ 52 w 58"/>
                <a:gd name="T15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4">
                  <a:moveTo>
                    <a:pt x="52" y="2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0" y="38"/>
                    <a:pt x="0" y="40"/>
                    <a:pt x="1" y="42"/>
                  </a:cubicBezTo>
                  <a:cubicBezTo>
                    <a:pt x="2" y="43"/>
                    <a:pt x="3" y="44"/>
                    <a:pt x="4" y="44"/>
                  </a:cubicBezTo>
                  <a:cubicBezTo>
                    <a:pt x="5" y="44"/>
                    <a:pt x="6" y="43"/>
                    <a:pt x="6" y="43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8" y="6"/>
                    <a:pt x="58" y="4"/>
                    <a:pt x="57" y="2"/>
                  </a:cubicBezTo>
                  <a:cubicBezTo>
                    <a:pt x="56" y="1"/>
                    <a:pt x="53" y="0"/>
                    <a:pt x="5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108" name="Freeform 65">
              <a:extLst>
                <a:ext uri="{FF2B5EF4-FFF2-40B4-BE49-F238E27FC236}">
                  <a16:creationId xmlns:a16="http://schemas.microsoft.com/office/drawing/2014/main" id="{8EBD2296-038A-364F-82C6-2DCBDF96A9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7976" y="4379913"/>
              <a:ext cx="552450" cy="369888"/>
            </a:xfrm>
            <a:custGeom>
              <a:avLst/>
              <a:gdLst>
                <a:gd name="T0" fmla="*/ 254 w 260"/>
                <a:gd name="T1" fmla="*/ 76 h 174"/>
                <a:gd name="T2" fmla="*/ 185 w 260"/>
                <a:gd name="T3" fmla="*/ 9 h 174"/>
                <a:gd name="T4" fmla="*/ 155 w 260"/>
                <a:gd name="T5" fmla="*/ 9 h 174"/>
                <a:gd name="T6" fmla="*/ 152 w 260"/>
                <a:gd name="T7" fmla="*/ 36 h 174"/>
                <a:gd name="T8" fmla="*/ 157 w 260"/>
                <a:gd name="T9" fmla="*/ 37 h 174"/>
                <a:gd name="T10" fmla="*/ 162 w 260"/>
                <a:gd name="T11" fmla="*/ 32 h 174"/>
                <a:gd name="T12" fmla="*/ 162 w 260"/>
                <a:gd name="T13" fmla="*/ 28 h 174"/>
                <a:gd name="T14" fmla="*/ 164 w 260"/>
                <a:gd name="T15" fmla="*/ 17 h 174"/>
                <a:gd name="T16" fmla="*/ 177 w 260"/>
                <a:gd name="T17" fmla="*/ 17 h 174"/>
                <a:gd name="T18" fmla="*/ 236 w 260"/>
                <a:gd name="T19" fmla="*/ 75 h 174"/>
                <a:gd name="T20" fmla="*/ 154 w 260"/>
                <a:gd name="T21" fmla="*/ 75 h 174"/>
                <a:gd name="T22" fmla="*/ 143 w 260"/>
                <a:gd name="T23" fmla="*/ 86 h 174"/>
                <a:gd name="T24" fmla="*/ 143 w 260"/>
                <a:gd name="T25" fmla="*/ 110 h 174"/>
                <a:gd name="T26" fmla="*/ 142 w 260"/>
                <a:gd name="T27" fmla="*/ 112 h 174"/>
                <a:gd name="T28" fmla="*/ 130 w 260"/>
                <a:gd name="T29" fmla="*/ 111 h 174"/>
                <a:gd name="T30" fmla="*/ 119 w 260"/>
                <a:gd name="T31" fmla="*/ 112 h 174"/>
                <a:gd name="T32" fmla="*/ 117 w 260"/>
                <a:gd name="T33" fmla="*/ 110 h 174"/>
                <a:gd name="T34" fmla="*/ 117 w 260"/>
                <a:gd name="T35" fmla="*/ 86 h 174"/>
                <a:gd name="T36" fmla="*/ 106 w 260"/>
                <a:gd name="T37" fmla="*/ 75 h 174"/>
                <a:gd name="T38" fmla="*/ 25 w 260"/>
                <a:gd name="T39" fmla="*/ 75 h 174"/>
                <a:gd name="T40" fmla="*/ 84 w 260"/>
                <a:gd name="T41" fmla="*/ 17 h 174"/>
                <a:gd name="T42" fmla="*/ 97 w 260"/>
                <a:gd name="T43" fmla="*/ 17 h 174"/>
                <a:gd name="T44" fmla="*/ 99 w 260"/>
                <a:gd name="T45" fmla="*/ 28 h 174"/>
                <a:gd name="T46" fmla="*/ 99 w 260"/>
                <a:gd name="T47" fmla="*/ 32 h 174"/>
                <a:gd name="T48" fmla="*/ 104 w 260"/>
                <a:gd name="T49" fmla="*/ 37 h 174"/>
                <a:gd name="T50" fmla="*/ 110 w 260"/>
                <a:gd name="T51" fmla="*/ 34 h 174"/>
                <a:gd name="T52" fmla="*/ 106 w 260"/>
                <a:gd name="T53" fmla="*/ 9 h 174"/>
                <a:gd name="T54" fmla="*/ 75 w 260"/>
                <a:gd name="T55" fmla="*/ 9 h 174"/>
                <a:gd name="T56" fmla="*/ 7 w 260"/>
                <a:gd name="T57" fmla="*/ 76 h 174"/>
                <a:gd name="T58" fmla="*/ 0 w 260"/>
                <a:gd name="T59" fmla="*/ 86 h 174"/>
                <a:gd name="T60" fmla="*/ 0 w 260"/>
                <a:gd name="T61" fmla="*/ 163 h 174"/>
                <a:gd name="T62" fmla="*/ 11 w 260"/>
                <a:gd name="T63" fmla="*/ 174 h 174"/>
                <a:gd name="T64" fmla="*/ 106 w 260"/>
                <a:gd name="T65" fmla="*/ 174 h 174"/>
                <a:gd name="T66" fmla="*/ 117 w 260"/>
                <a:gd name="T67" fmla="*/ 163 h 174"/>
                <a:gd name="T68" fmla="*/ 117 w 260"/>
                <a:gd name="T69" fmla="*/ 131 h 174"/>
                <a:gd name="T70" fmla="*/ 119 w 260"/>
                <a:gd name="T71" fmla="*/ 125 h 174"/>
                <a:gd name="T72" fmla="*/ 130 w 260"/>
                <a:gd name="T73" fmla="*/ 122 h 174"/>
                <a:gd name="T74" fmla="*/ 142 w 260"/>
                <a:gd name="T75" fmla="*/ 125 h 174"/>
                <a:gd name="T76" fmla="*/ 143 w 260"/>
                <a:gd name="T77" fmla="*/ 131 h 174"/>
                <a:gd name="T78" fmla="*/ 143 w 260"/>
                <a:gd name="T79" fmla="*/ 163 h 174"/>
                <a:gd name="T80" fmla="*/ 154 w 260"/>
                <a:gd name="T81" fmla="*/ 174 h 174"/>
                <a:gd name="T82" fmla="*/ 249 w 260"/>
                <a:gd name="T83" fmla="*/ 174 h 174"/>
                <a:gd name="T84" fmla="*/ 260 w 260"/>
                <a:gd name="T85" fmla="*/ 163 h 174"/>
                <a:gd name="T86" fmla="*/ 260 w 260"/>
                <a:gd name="T87" fmla="*/ 86 h 174"/>
                <a:gd name="T88" fmla="*/ 254 w 260"/>
                <a:gd name="T89" fmla="*/ 76 h 174"/>
                <a:gd name="T90" fmla="*/ 106 w 260"/>
                <a:gd name="T91" fmla="*/ 152 h 174"/>
                <a:gd name="T92" fmla="*/ 95 w 260"/>
                <a:gd name="T93" fmla="*/ 163 h 174"/>
                <a:gd name="T94" fmla="*/ 22 w 260"/>
                <a:gd name="T95" fmla="*/ 163 h 174"/>
                <a:gd name="T96" fmla="*/ 11 w 260"/>
                <a:gd name="T97" fmla="*/ 152 h 174"/>
                <a:gd name="T98" fmla="*/ 11 w 260"/>
                <a:gd name="T99" fmla="*/ 97 h 174"/>
                <a:gd name="T100" fmla="*/ 22 w 260"/>
                <a:gd name="T101" fmla="*/ 86 h 174"/>
                <a:gd name="T102" fmla="*/ 95 w 260"/>
                <a:gd name="T103" fmla="*/ 86 h 174"/>
                <a:gd name="T104" fmla="*/ 106 w 260"/>
                <a:gd name="T105" fmla="*/ 97 h 174"/>
                <a:gd name="T106" fmla="*/ 106 w 260"/>
                <a:gd name="T107" fmla="*/ 152 h 174"/>
                <a:gd name="T108" fmla="*/ 249 w 260"/>
                <a:gd name="T109" fmla="*/ 152 h 174"/>
                <a:gd name="T110" fmla="*/ 238 w 260"/>
                <a:gd name="T111" fmla="*/ 163 h 174"/>
                <a:gd name="T112" fmla="*/ 165 w 260"/>
                <a:gd name="T113" fmla="*/ 163 h 174"/>
                <a:gd name="T114" fmla="*/ 154 w 260"/>
                <a:gd name="T115" fmla="*/ 152 h 174"/>
                <a:gd name="T116" fmla="*/ 154 w 260"/>
                <a:gd name="T117" fmla="*/ 97 h 174"/>
                <a:gd name="T118" fmla="*/ 165 w 260"/>
                <a:gd name="T119" fmla="*/ 86 h 174"/>
                <a:gd name="T120" fmla="*/ 238 w 260"/>
                <a:gd name="T121" fmla="*/ 86 h 174"/>
                <a:gd name="T122" fmla="*/ 249 w 260"/>
                <a:gd name="T123" fmla="*/ 97 h 174"/>
                <a:gd name="T124" fmla="*/ 249 w 260"/>
                <a:gd name="T125" fmla="*/ 15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0" h="174">
                  <a:moveTo>
                    <a:pt x="254" y="76"/>
                  </a:moveTo>
                  <a:cubicBezTo>
                    <a:pt x="236" y="58"/>
                    <a:pt x="185" y="9"/>
                    <a:pt x="185" y="9"/>
                  </a:cubicBezTo>
                  <a:cubicBezTo>
                    <a:pt x="177" y="0"/>
                    <a:pt x="163" y="0"/>
                    <a:pt x="155" y="9"/>
                  </a:cubicBezTo>
                  <a:cubicBezTo>
                    <a:pt x="148" y="16"/>
                    <a:pt x="147" y="27"/>
                    <a:pt x="152" y="36"/>
                  </a:cubicBezTo>
                  <a:cubicBezTo>
                    <a:pt x="153" y="37"/>
                    <a:pt x="155" y="39"/>
                    <a:pt x="157" y="37"/>
                  </a:cubicBezTo>
                  <a:cubicBezTo>
                    <a:pt x="162" y="32"/>
                    <a:pt x="162" y="32"/>
                    <a:pt x="162" y="32"/>
                  </a:cubicBezTo>
                  <a:cubicBezTo>
                    <a:pt x="163" y="30"/>
                    <a:pt x="162" y="29"/>
                    <a:pt x="162" y="28"/>
                  </a:cubicBezTo>
                  <a:cubicBezTo>
                    <a:pt x="160" y="24"/>
                    <a:pt x="161" y="20"/>
                    <a:pt x="164" y="17"/>
                  </a:cubicBezTo>
                  <a:cubicBezTo>
                    <a:pt x="167" y="14"/>
                    <a:pt x="173" y="14"/>
                    <a:pt x="177" y="17"/>
                  </a:cubicBezTo>
                  <a:cubicBezTo>
                    <a:pt x="236" y="75"/>
                    <a:pt x="236" y="75"/>
                    <a:pt x="236" y="75"/>
                  </a:cubicBezTo>
                  <a:cubicBezTo>
                    <a:pt x="154" y="75"/>
                    <a:pt x="154" y="75"/>
                    <a:pt x="154" y="75"/>
                  </a:cubicBezTo>
                  <a:cubicBezTo>
                    <a:pt x="148" y="75"/>
                    <a:pt x="143" y="80"/>
                    <a:pt x="143" y="86"/>
                  </a:cubicBezTo>
                  <a:cubicBezTo>
                    <a:pt x="143" y="110"/>
                    <a:pt x="143" y="110"/>
                    <a:pt x="143" y="110"/>
                  </a:cubicBezTo>
                  <a:cubicBezTo>
                    <a:pt x="143" y="114"/>
                    <a:pt x="142" y="113"/>
                    <a:pt x="142" y="112"/>
                  </a:cubicBezTo>
                  <a:cubicBezTo>
                    <a:pt x="139" y="111"/>
                    <a:pt x="135" y="111"/>
                    <a:pt x="130" y="111"/>
                  </a:cubicBezTo>
                  <a:cubicBezTo>
                    <a:pt x="126" y="111"/>
                    <a:pt x="122" y="111"/>
                    <a:pt x="119" y="112"/>
                  </a:cubicBezTo>
                  <a:cubicBezTo>
                    <a:pt x="119" y="113"/>
                    <a:pt x="117" y="114"/>
                    <a:pt x="117" y="110"/>
                  </a:cubicBezTo>
                  <a:cubicBezTo>
                    <a:pt x="117" y="86"/>
                    <a:pt x="117" y="86"/>
                    <a:pt x="117" y="86"/>
                  </a:cubicBezTo>
                  <a:cubicBezTo>
                    <a:pt x="117" y="80"/>
                    <a:pt x="112" y="75"/>
                    <a:pt x="106" y="75"/>
                  </a:cubicBezTo>
                  <a:cubicBezTo>
                    <a:pt x="25" y="75"/>
                    <a:pt x="25" y="75"/>
                    <a:pt x="25" y="75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8" y="14"/>
                    <a:pt x="94" y="14"/>
                    <a:pt x="97" y="17"/>
                  </a:cubicBezTo>
                  <a:cubicBezTo>
                    <a:pt x="100" y="20"/>
                    <a:pt x="101" y="25"/>
                    <a:pt x="99" y="28"/>
                  </a:cubicBezTo>
                  <a:cubicBezTo>
                    <a:pt x="98" y="29"/>
                    <a:pt x="98" y="31"/>
                    <a:pt x="99" y="32"/>
                  </a:cubicBezTo>
                  <a:cubicBezTo>
                    <a:pt x="104" y="37"/>
                    <a:pt x="104" y="37"/>
                    <a:pt x="104" y="37"/>
                  </a:cubicBezTo>
                  <a:cubicBezTo>
                    <a:pt x="106" y="39"/>
                    <a:pt x="109" y="36"/>
                    <a:pt x="110" y="34"/>
                  </a:cubicBezTo>
                  <a:cubicBezTo>
                    <a:pt x="114" y="26"/>
                    <a:pt x="112" y="16"/>
                    <a:pt x="106" y="9"/>
                  </a:cubicBezTo>
                  <a:cubicBezTo>
                    <a:pt x="97" y="0"/>
                    <a:pt x="84" y="0"/>
                    <a:pt x="75" y="9"/>
                  </a:cubicBezTo>
                  <a:cubicBezTo>
                    <a:pt x="75" y="9"/>
                    <a:pt x="27" y="56"/>
                    <a:pt x="7" y="76"/>
                  </a:cubicBezTo>
                  <a:cubicBezTo>
                    <a:pt x="4" y="79"/>
                    <a:pt x="0" y="82"/>
                    <a:pt x="0" y="86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9"/>
                    <a:pt x="5" y="174"/>
                    <a:pt x="11" y="174"/>
                  </a:cubicBezTo>
                  <a:cubicBezTo>
                    <a:pt x="106" y="174"/>
                    <a:pt x="106" y="174"/>
                    <a:pt x="106" y="174"/>
                  </a:cubicBezTo>
                  <a:cubicBezTo>
                    <a:pt x="112" y="174"/>
                    <a:pt x="117" y="169"/>
                    <a:pt x="117" y="163"/>
                  </a:cubicBezTo>
                  <a:cubicBezTo>
                    <a:pt x="117" y="131"/>
                    <a:pt x="117" y="131"/>
                    <a:pt x="117" y="131"/>
                  </a:cubicBezTo>
                  <a:cubicBezTo>
                    <a:pt x="117" y="129"/>
                    <a:pt x="118" y="126"/>
                    <a:pt x="119" y="125"/>
                  </a:cubicBezTo>
                  <a:cubicBezTo>
                    <a:pt x="120" y="123"/>
                    <a:pt x="124" y="122"/>
                    <a:pt x="130" y="122"/>
                  </a:cubicBezTo>
                  <a:cubicBezTo>
                    <a:pt x="136" y="122"/>
                    <a:pt x="140" y="123"/>
                    <a:pt x="142" y="125"/>
                  </a:cubicBezTo>
                  <a:cubicBezTo>
                    <a:pt x="143" y="126"/>
                    <a:pt x="143" y="129"/>
                    <a:pt x="143" y="131"/>
                  </a:cubicBezTo>
                  <a:cubicBezTo>
                    <a:pt x="143" y="163"/>
                    <a:pt x="143" y="163"/>
                    <a:pt x="143" y="163"/>
                  </a:cubicBezTo>
                  <a:cubicBezTo>
                    <a:pt x="143" y="169"/>
                    <a:pt x="148" y="174"/>
                    <a:pt x="154" y="174"/>
                  </a:cubicBezTo>
                  <a:cubicBezTo>
                    <a:pt x="249" y="174"/>
                    <a:pt x="249" y="174"/>
                    <a:pt x="249" y="174"/>
                  </a:cubicBezTo>
                  <a:cubicBezTo>
                    <a:pt x="255" y="174"/>
                    <a:pt x="260" y="169"/>
                    <a:pt x="260" y="163"/>
                  </a:cubicBezTo>
                  <a:cubicBezTo>
                    <a:pt x="260" y="86"/>
                    <a:pt x="260" y="86"/>
                    <a:pt x="260" y="86"/>
                  </a:cubicBezTo>
                  <a:cubicBezTo>
                    <a:pt x="260" y="82"/>
                    <a:pt x="257" y="79"/>
                    <a:pt x="254" y="76"/>
                  </a:cubicBezTo>
                  <a:close/>
                  <a:moveTo>
                    <a:pt x="106" y="152"/>
                  </a:moveTo>
                  <a:cubicBezTo>
                    <a:pt x="106" y="158"/>
                    <a:pt x="101" y="163"/>
                    <a:pt x="95" y="163"/>
                  </a:cubicBezTo>
                  <a:cubicBezTo>
                    <a:pt x="22" y="163"/>
                    <a:pt x="22" y="163"/>
                    <a:pt x="22" y="163"/>
                  </a:cubicBezTo>
                  <a:cubicBezTo>
                    <a:pt x="16" y="163"/>
                    <a:pt x="11" y="158"/>
                    <a:pt x="11" y="152"/>
                  </a:cubicBezTo>
                  <a:cubicBezTo>
                    <a:pt x="11" y="97"/>
                    <a:pt x="11" y="97"/>
                    <a:pt x="11" y="97"/>
                  </a:cubicBezTo>
                  <a:cubicBezTo>
                    <a:pt x="11" y="91"/>
                    <a:pt x="16" y="86"/>
                    <a:pt x="22" y="86"/>
                  </a:cubicBezTo>
                  <a:cubicBezTo>
                    <a:pt x="95" y="86"/>
                    <a:pt x="95" y="86"/>
                    <a:pt x="95" y="86"/>
                  </a:cubicBezTo>
                  <a:cubicBezTo>
                    <a:pt x="101" y="86"/>
                    <a:pt x="106" y="91"/>
                    <a:pt x="106" y="97"/>
                  </a:cubicBezTo>
                  <a:cubicBezTo>
                    <a:pt x="106" y="152"/>
                    <a:pt x="106" y="152"/>
                    <a:pt x="106" y="152"/>
                  </a:cubicBezTo>
                  <a:close/>
                  <a:moveTo>
                    <a:pt x="249" y="152"/>
                  </a:moveTo>
                  <a:cubicBezTo>
                    <a:pt x="249" y="158"/>
                    <a:pt x="244" y="163"/>
                    <a:pt x="238" y="163"/>
                  </a:cubicBezTo>
                  <a:cubicBezTo>
                    <a:pt x="165" y="163"/>
                    <a:pt x="165" y="163"/>
                    <a:pt x="165" y="163"/>
                  </a:cubicBezTo>
                  <a:cubicBezTo>
                    <a:pt x="159" y="163"/>
                    <a:pt x="154" y="158"/>
                    <a:pt x="154" y="152"/>
                  </a:cubicBezTo>
                  <a:cubicBezTo>
                    <a:pt x="154" y="97"/>
                    <a:pt x="154" y="97"/>
                    <a:pt x="154" y="97"/>
                  </a:cubicBezTo>
                  <a:cubicBezTo>
                    <a:pt x="154" y="91"/>
                    <a:pt x="159" y="86"/>
                    <a:pt x="165" y="86"/>
                  </a:cubicBezTo>
                  <a:cubicBezTo>
                    <a:pt x="238" y="86"/>
                    <a:pt x="238" y="86"/>
                    <a:pt x="238" y="86"/>
                  </a:cubicBezTo>
                  <a:cubicBezTo>
                    <a:pt x="244" y="86"/>
                    <a:pt x="249" y="91"/>
                    <a:pt x="249" y="97"/>
                  </a:cubicBezTo>
                  <a:lnTo>
                    <a:pt x="249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</p:grpSp>
      <p:grpSp>
        <p:nvGrpSpPr>
          <p:cNvPr id="50" name="Group 1493">
            <a:extLst>
              <a:ext uri="{FF2B5EF4-FFF2-40B4-BE49-F238E27FC236}">
                <a16:creationId xmlns:a16="http://schemas.microsoft.com/office/drawing/2014/main" id="{3CA0854A-BF29-CA4C-952E-ABCEAA4F8F9E}"/>
              </a:ext>
            </a:extLst>
          </p:cNvPr>
          <p:cNvGrpSpPr/>
          <p:nvPr/>
        </p:nvGrpSpPr>
        <p:grpSpPr>
          <a:xfrm>
            <a:off x="5256822" y="4961067"/>
            <a:ext cx="524735" cy="570699"/>
            <a:chOff x="2641601" y="3727450"/>
            <a:chExt cx="501650" cy="425450"/>
          </a:xfrm>
          <a:solidFill>
            <a:schemeClr val="bg1"/>
          </a:solidFill>
        </p:grpSpPr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4B4EB78F-89E5-F64D-870C-9451C1E5D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426" y="3929063"/>
              <a:ext cx="141288" cy="23813"/>
            </a:xfrm>
            <a:custGeom>
              <a:avLst/>
              <a:gdLst>
                <a:gd name="T0" fmla="*/ 66 w 66"/>
                <a:gd name="T1" fmla="*/ 9 h 11"/>
                <a:gd name="T2" fmla="*/ 63 w 66"/>
                <a:gd name="T3" fmla="*/ 11 h 11"/>
                <a:gd name="T4" fmla="*/ 3 w 66"/>
                <a:gd name="T5" fmla="*/ 11 h 11"/>
                <a:gd name="T6" fmla="*/ 0 w 66"/>
                <a:gd name="T7" fmla="*/ 9 h 11"/>
                <a:gd name="T8" fmla="*/ 0 w 66"/>
                <a:gd name="T9" fmla="*/ 3 h 11"/>
                <a:gd name="T10" fmla="*/ 3 w 66"/>
                <a:gd name="T11" fmla="*/ 0 h 11"/>
                <a:gd name="T12" fmla="*/ 63 w 66"/>
                <a:gd name="T13" fmla="*/ 0 h 11"/>
                <a:gd name="T14" fmla="*/ 66 w 66"/>
                <a:gd name="T15" fmla="*/ 3 h 11"/>
                <a:gd name="T16" fmla="*/ 66 w 66"/>
                <a:gd name="T17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11">
                  <a:moveTo>
                    <a:pt x="66" y="9"/>
                  </a:moveTo>
                  <a:cubicBezTo>
                    <a:pt x="66" y="10"/>
                    <a:pt x="65" y="11"/>
                    <a:pt x="6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5" y="0"/>
                    <a:pt x="66" y="2"/>
                    <a:pt x="66" y="3"/>
                  </a:cubicBezTo>
                  <a:lnTo>
                    <a:pt x="6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2E42F9DE-741B-154E-A1CA-7F087AD6B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401" y="3929063"/>
              <a:ext cx="139700" cy="23813"/>
            </a:xfrm>
            <a:custGeom>
              <a:avLst/>
              <a:gdLst>
                <a:gd name="T0" fmla="*/ 66 w 66"/>
                <a:gd name="T1" fmla="*/ 9 h 11"/>
                <a:gd name="T2" fmla="*/ 63 w 66"/>
                <a:gd name="T3" fmla="*/ 11 h 11"/>
                <a:gd name="T4" fmla="*/ 3 w 66"/>
                <a:gd name="T5" fmla="*/ 11 h 11"/>
                <a:gd name="T6" fmla="*/ 0 w 66"/>
                <a:gd name="T7" fmla="*/ 9 h 11"/>
                <a:gd name="T8" fmla="*/ 0 w 66"/>
                <a:gd name="T9" fmla="*/ 3 h 11"/>
                <a:gd name="T10" fmla="*/ 3 w 66"/>
                <a:gd name="T11" fmla="*/ 0 h 11"/>
                <a:gd name="T12" fmla="*/ 63 w 66"/>
                <a:gd name="T13" fmla="*/ 0 h 11"/>
                <a:gd name="T14" fmla="*/ 66 w 66"/>
                <a:gd name="T15" fmla="*/ 3 h 11"/>
                <a:gd name="T16" fmla="*/ 66 w 66"/>
                <a:gd name="T17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11">
                  <a:moveTo>
                    <a:pt x="66" y="9"/>
                  </a:moveTo>
                  <a:cubicBezTo>
                    <a:pt x="66" y="10"/>
                    <a:pt x="65" y="11"/>
                    <a:pt x="6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0" y="10"/>
                    <a:pt x="0" y="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5" y="0"/>
                    <a:pt x="66" y="2"/>
                    <a:pt x="66" y="3"/>
                  </a:cubicBezTo>
                  <a:lnTo>
                    <a:pt x="6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7FB004F-598C-6C4D-9C4F-D58A461E9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426" y="3994150"/>
              <a:ext cx="141288" cy="23813"/>
            </a:xfrm>
            <a:custGeom>
              <a:avLst/>
              <a:gdLst>
                <a:gd name="T0" fmla="*/ 66 w 66"/>
                <a:gd name="T1" fmla="*/ 8 h 11"/>
                <a:gd name="T2" fmla="*/ 63 w 66"/>
                <a:gd name="T3" fmla="*/ 11 h 11"/>
                <a:gd name="T4" fmla="*/ 3 w 66"/>
                <a:gd name="T5" fmla="*/ 11 h 11"/>
                <a:gd name="T6" fmla="*/ 0 w 66"/>
                <a:gd name="T7" fmla="*/ 8 h 11"/>
                <a:gd name="T8" fmla="*/ 0 w 66"/>
                <a:gd name="T9" fmla="*/ 2 h 11"/>
                <a:gd name="T10" fmla="*/ 3 w 66"/>
                <a:gd name="T11" fmla="*/ 0 h 11"/>
                <a:gd name="T12" fmla="*/ 63 w 66"/>
                <a:gd name="T13" fmla="*/ 0 h 11"/>
                <a:gd name="T14" fmla="*/ 66 w 66"/>
                <a:gd name="T15" fmla="*/ 2 h 11"/>
                <a:gd name="T16" fmla="*/ 66 w 66"/>
                <a:gd name="T1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11">
                  <a:moveTo>
                    <a:pt x="66" y="8"/>
                  </a:moveTo>
                  <a:cubicBezTo>
                    <a:pt x="66" y="9"/>
                    <a:pt x="65" y="11"/>
                    <a:pt x="6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1"/>
                    <a:pt x="0" y="9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5" y="0"/>
                    <a:pt x="66" y="1"/>
                    <a:pt x="66" y="2"/>
                  </a:cubicBezTo>
                  <a:lnTo>
                    <a:pt x="6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40A4A640-112B-8F41-A366-597E399BE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401" y="3994150"/>
              <a:ext cx="139700" cy="23813"/>
            </a:xfrm>
            <a:custGeom>
              <a:avLst/>
              <a:gdLst>
                <a:gd name="T0" fmla="*/ 66 w 66"/>
                <a:gd name="T1" fmla="*/ 8 h 11"/>
                <a:gd name="T2" fmla="*/ 63 w 66"/>
                <a:gd name="T3" fmla="*/ 11 h 11"/>
                <a:gd name="T4" fmla="*/ 3 w 66"/>
                <a:gd name="T5" fmla="*/ 11 h 11"/>
                <a:gd name="T6" fmla="*/ 0 w 66"/>
                <a:gd name="T7" fmla="*/ 8 h 11"/>
                <a:gd name="T8" fmla="*/ 0 w 66"/>
                <a:gd name="T9" fmla="*/ 2 h 11"/>
                <a:gd name="T10" fmla="*/ 3 w 66"/>
                <a:gd name="T11" fmla="*/ 0 h 11"/>
                <a:gd name="T12" fmla="*/ 63 w 66"/>
                <a:gd name="T13" fmla="*/ 0 h 11"/>
                <a:gd name="T14" fmla="*/ 66 w 66"/>
                <a:gd name="T15" fmla="*/ 2 h 11"/>
                <a:gd name="T16" fmla="*/ 66 w 66"/>
                <a:gd name="T1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11">
                  <a:moveTo>
                    <a:pt x="66" y="8"/>
                  </a:moveTo>
                  <a:cubicBezTo>
                    <a:pt x="66" y="9"/>
                    <a:pt x="65" y="11"/>
                    <a:pt x="6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0" y="9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5" y="0"/>
                    <a:pt x="66" y="1"/>
                    <a:pt x="66" y="2"/>
                  </a:cubicBezTo>
                  <a:lnTo>
                    <a:pt x="6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BD9D2013-80F7-B64D-A3C4-B73C497A5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426" y="4057650"/>
              <a:ext cx="141288" cy="23813"/>
            </a:xfrm>
            <a:custGeom>
              <a:avLst/>
              <a:gdLst>
                <a:gd name="T0" fmla="*/ 66 w 66"/>
                <a:gd name="T1" fmla="*/ 8 h 11"/>
                <a:gd name="T2" fmla="*/ 63 w 66"/>
                <a:gd name="T3" fmla="*/ 11 h 11"/>
                <a:gd name="T4" fmla="*/ 3 w 66"/>
                <a:gd name="T5" fmla="*/ 11 h 11"/>
                <a:gd name="T6" fmla="*/ 0 w 66"/>
                <a:gd name="T7" fmla="*/ 8 h 11"/>
                <a:gd name="T8" fmla="*/ 0 w 66"/>
                <a:gd name="T9" fmla="*/ 2 h 11"/>
                <a:gd name="T10" fmla="*/ 3 w 66"/>
                <a:gd name="T11" fmla="*/ 0 h 11"/>
                <a:gd name="T12" fmla="*/ 63 w 66"/>
                <a:gd name="T13" fmla="*/ 0 h 11"/>
                <a:gd name="T14" fmla="*/ 66 w 66"/>
                <a:gd name="T15" fmla="*/ 2 h 11"/>
                <a:gd name="T16" fmla="*/ 66 w 66"/>
                <a:gd name="T1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11">
                  <a:moveTo>
                    <a:pt x="66" y="8"/>
                  </a:moveTo>
                  <a:cubicBezTo>
                    <a:pt x="66" y="9"/>
                    <a:pt x="65" y="11"/>
                    <a:pt x="6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1"/>
                    <a:pt x="0" y="9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5" y="0"/>
                    <a:pt x="66" y="1"/>
                    <a:pt x="66" y="2"/>
                  </a:cubicBezTo>
                  <a:lnTo>
                    <a:pt x="6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1B81981E-3F4D-BC4F-BED8-BBB42AA3A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401" y="4057650"/>
              <a:ext cx="139700" cy="23813"/>
            </a:xfrm>
            <a:custGeom>
              <a:avLst/>
              <a:gdLst>
                <a:gd name="T0" fmla="*/ 66 w 66"/>
                <a:gd name="T1" fmla="*/ 8 h 11"/>
                <a:gd name="T2" fmla="*/ 63 w 66"/>
                <a:gd name="T3" fmla="*/ 11 h 11"/>
                <a:gd name="T4" fmla="*/ 3 w 66"/>
                <a:gd name="T5" fmla="*/ 11 h 11"/>
                <a:gd name="T6" fmla="*/ 0 w 66"/>
                <a:gd name="T7" fmla="*/ 8 h 11"/>
                <a:gd name="T8" fmla="*/ 0 w 66"/>
                <a:gd name="T9" fmla="*/ 2 h 11"/>
                <a:gd name="T10" fmla="*/ 3 w 66"/>
                <a:gd name="T11" fmla="*/ 0 h 11"/>
                <a:gd name="T12" fmla="*/ 63 w 66"/>
                <a:gd name="T13" fmla="*/ 0 h 11"/>
                <a:gd name="T14" fmla="*/ 66 w 66"/>
                <a:gd name="T15" fmla="*/ 2 h 11"/>
                <a:gd name="T16" fmla="*/ 66 w 66"/>
                <a:gd name="T1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11">
                  <a:moveTo>
                    <a:pt x="66" y="8"/>
                  </a:moveTo>
                  <a:cubicBezTo>
                    <a:pt x="66" y="9"/>
                    <a:pt x="65" y="11"/>
                    <a:pt x="6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0" y="9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5" y="0"/>
                    <a:pt x="66" y="1"/>
                    <a:pt x="66" y="2"/>
                  </a:cubicBezTo>
                  <a:lnTo>
                    <a:pt x="6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57" name="Freeform 43">
              <a:extLst>
                <a:ext uri="{FF2B5EF4-FFF2-40B4-BE49-F238E27FC236}">
                  <a16:creationId xmlns:a16="http://schemas.microsoft.com/office/drawing/2014/main" id="{0965144E-A691-FA49-9346-6DB6B77D5D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41601" y="3727450"/>
              <a:ext cx="501650" cy="425450"/>
            </a:xfrm>
            <a:custGeom>
              <a:avLst/>
              <a:gdLst>
                <a:gd name="T0" fmla="*/ 1 w 237"/>
                <a:gd name="T1" fmla="*/ 50 h 201"/>
                <a:gd name="T2" fmla="*/ 32 w 237"/>
                <a:gd name="T3" fmla="*/ 189 h 201"/>
                <a:gd name="T4" fmla="*/ 36 w 237"/>
                <a:gd name="T5" fmla="*/ 195 h 201"/>
                <a:gd name="T6" fmla="*/ 47 w 237"/>
                <a:gd name="T7" fmla="*/ 201 h 201"/>
                <a:gd name="T8" fmla="*/ 223 w 237"/>
                <a:gd name="T9" fmla="*/ 201 h 201"/>
                <a:gd name="T10" fmla="*/ 237 w 237"/>
                <a:gd name="T11" fmla="*/ 187 h 201"/>
                <a:gd name="T12" fmla="*/ 237 w 237"/>
                <a:gd name="T13" fmla="*/ 14 h 201"/>
                <a:gd name="T14" fmla="*/ 223 w 237"/>
                <a:gd name="T15" fmla="*/ 0 h 201"/>
                <a:gd name="T16" fmla="*/ 47 w 237"/>
                <a:gd name="T17" fmla="*/ 0 h 201"/>
                <a:gd name="T18" fmla="*/ 33 w 237"/>
                <a:gd name="T19" fmla="*/ 14 h 201"/>
                <a:gd name="T20" fmla="*/ 33 w 237"/>
                <a:gd name="T21" fmla="*/ 132 h 201"/>
                <a:gd name="T22" fmla="*/ 32 w 237"/>
                <a:gd name="T23" fmla="*/ 138 h 201"/>
                <a:gd name="T24" fmla="*/ 11 w 237"/>
                <a:gd name="T25" fmla="*/ 48 h 201"/>
                <a:gd name="T26" fmla="*/ 11 w 237"/>
                <a:gd name="T27" fmla="*/ 47 h 201"/>
                <a:gd name="T28" fmla="*/ 12 w 237"/>
                <a:gd name="T29" fmla="*/ 46 h 201"/>
                <a:gd name="T30" fmla="*/ 20 w 237"/>
                <a:gd name="T31" fmla="*/ 46 h 201"/>
                <a:gd name="T32" fmla="*/ 23 w 237"/>
                <a:gd name="T33" fmla="*/ 44 h 201"/>
                <a:gd name="T34" fmla="*/ 23 w 237"/>
                <a:gd name="T35" fmla="*/ 38 h 201"/>
                <a:gd name="T36" fmla="*/ 20 w 237"/>
                <a:gd name="T37" fmla="*/ 36 h 201"/>
                <a:gd name="T38" fmla="*/ 12 w 237"/>
                <a:gd name="T39" fmla="*/ 36 h 201"/>
                <a:gd name="T40" fmla="*/ 3 w 237"/>
                <a:gd name="T41" fmla="*/ 40 h 201"/>
                <a:gd name="T42" fmla="*/ 1 w 237"/>
                <a:gd name="T43" fmla="*/ 50 h 201"/>
                <a:gd name="T44" fmla="*/ 43 w 237"/>
                <a:gd name="T45" fmla="*/ 14 h 201"/>
                <a:gd name="T46" fmla="*/ 47 w 237"/>
                <a:gd name="T47" fmla="*/ 10 h 201"/>
                <a:gd name="T48" fmla="*/ 223 w 237"/>
                <a:gd name="T49" fmla="*/ 10 h 201"/>
                <a:gd name="T50" fmla="*/ 227 w 237"/>
                <a:gd name="T51" fmla="*/ 14 h 201"/>
                <a:gd name="T52" fmla="*/ 227 w 237"/>
                <a:gd name="T53" fmla="*/ 187 h 201"/>
                <a:gd name="T54" fmla="*/ 223 w 237"/>
                <a:gd name="T55" fmla="*/ 191 h 201"/>
                <a:gd name="T56" fmla="*/ 47 w 237"/>
                <a:gd name="T57" fmla="*/ 191 h 201"/>
                <a:gd name="T58" fmla="*/ 43 w 237"/>
                <a:gd name="T59" fmla="*/ 187 h 201"/>
                <a:gd name="T60" fmla="*/ 43 w 237"/>
                <a:gd name="T61" fmla="*/ 14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7" h="201">
                  <a:moveTo>
                    <a:pt x="1" y="50"/>
                  </a:moveTo>
                  <a:cubicBezTo>
                    <a:pt x="32" y="189"/>
                    <a:pt x="32" y="189"/>
                    <a:pt x="32" y="189"/>
                  </a:cubicBezTo>
                  <a:cubicBezTo>
                    <a:pt x="33" y="192"/>
                    <a:pt x="34" y="194"/>
                    <a:pt x="36" y="195"/>
                  </a:cubicBezTo>
                  <a:cubicBezTo>
                    <a:pt x="38" y="199"/>
                    <a:pt x="42" y="201"/>
                    <a:pt x="47" y="201"/>
                  </a:cubicBezTo>
                  <a:cubicBezTo>
                    <a:pt x="223" y="201"/>
                    <a:pt x="223" y="201"/>
                    <a:pt x="223" y="201"/>
                  </a:cubicBezTo>
                  <a:cubicBezTo>
                    <a:pt x="231" y="201"/>
                    <a:pt x="237" y="195"/>
                    <a:pt x="237" y="187"/>
                  </a:cubicBezTo>
                  <a:cubicBezTo>
                    <a:pt x="237" y="14"/>
                    <a:pt x="237" y="14"/>
                    <a:pt x="237" y="14"/>
                  </a:cubicBezTo>
                  <a:cubicBezTo>
                    <a:pt x="237" y="6"/>
                    <a:pt x="231" y="0"/>
                    <a:pt x="223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9" y="0"/>
                    <a:pt x="33" y="6"/>
                    <a:pt x="33" y="14"/>
                  </a:cubicBezTo>
                  <a:cubicBezTo>
                    <a:pt x="33" y="14"/>
                    <a:pt x="31" y="102"/>
                    <a:pt x="33" y="132"/>
                  </a:cubicBezTo>
                  <a:cubicBezTo>
                    <a:pt x="34" y="136"/>
                    <a:pt x="32" y="138"/>
                    <a:pt x="32" y="138"/>
                  </a:cubicBezTo>
                  <a:cubicBezTo>
                    <a:pt x="27" y="117"/>
                    <a:pt x="11" y="48"/>
                    <a:pt x="11" y="48"/>
                  </a:cubicBezTo>
                  <a:cubicBezTo>
                    <a:pt x="10" y="48"/>
                    <a:pt x="11" y="47"/>
                    <a:pt x="11" y="47"/>
                  </a:cubicBezTo>
                  <a:cubicBezTo>
                    <a:pt x="11" y="46"/>
                    <a:pt x="12" y="46"/>
                    <a:pt x="12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6"/>
                    <a:pt x="23" y="46"/>
                    <a:pt x="23" y="44"/>
                  </a:cubicBezTo>
                  <a:cubicBezTo>
                    <a:pt x="23" y="42"/>
                    <a:pt x="23" y="40"/>
                    <a:pt x="23" y="38"/>
                  </a:cubicBezTo>
                  <a:cubicBezTo>
                    <a:pt x="23" y="36"/>
                    <a:pt x="20" y="36"/>
                    <a:pt x="20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9" y="36"/>
                    <a:pt x="5" y="38"/>
                    <a:pt x="3" y="40"/>
                  </a:cubicBezTo>
                  <a:cubicBezTo>
                    <a:pt x="1" y="43"/>
                    <a:pt x="0" y="47"/>
                    <a:pt x="1" y="50"/>
                  </a:cubicBezTo>
                  <a:close/>
                  <a:moveTo>
                    <a:pt x="43" y="14"/>
                  </a:moveTo>
                  <a:cubicBezTo>
                    <a:pt x="43" y="12"/>
                    <a:pt x="45" y="10"/>
                    <a:pt x="47" y="10"/>
                  </a:cubicBezTo>
                  <a:cubicBezTo>
                    <a:pt x="223" y="10"/>
                    <a:pt x="223" y="10"/>
                    <a:pt x="223" y="10"/>
                  </a:cubicBezTo>
                  <a:cubicBezTo>
                    <a:pt x="225" y="10"/>
                    <a:pt x="227" y="12"/>
                    <a:pt x="227" y="14"/>
                  </a:cubicBezTo>
                  <a:cubicBezTo>
                    <a:pt x="227" y="187"/>
                    <a:pt x="227" y="187"/>
                    <a:pt x="227" y="187"/>
                  </a:cubicBezTo>
                  <a:cubicBezTo>
                    <a:pt x="227" y="189"/>
                    <a:pt x="225" y="191"/>
                    <a:pt x="223" y="191"/>
                  </a:cubicBezTo>
                  <a:cubicBezTo>
                    <a:pt x="47" y="191"/>
                    <a:pt x="47" y="191"/>
                    <a:pt x="47" y="191"/>
                  </a:cubicBezTo>
                  <a:cubicBezTo>
                    <a:pt x="45" y="191"/>
                    <a:pt x="43" y="189"/>
                    <a:pt x="43" y="187"/>
                  </a:cubicBezTo>
                  <a:lnTo>
                    <a:pt x="43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58" name="Freeform 44">
              <a:extLst>
                <a:ext uri="{FF2B5EF4-FFF2-40B4-BE49-F238E27FC236}">
                  <a16:creationId xmlns:a16="http://schemas.microsoft.com/office/drawing/2014/main" id="{41C08C6C-5D8D-D54D-B7D9-58652E272B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3838" y="3783013"/>
              <a:ext cx="327025" cy="109538"/>
            </a:xfrm>
            <a:custGeom>
              <a:avLst/>
              <a:gdLst>
                <a:gd name="T0" fmla="*/ 2 w 154"/>
                <a:gd name="T1" fmla="*/ 0 h 52"/>
                <a:gd name="T2" fmla="*/ 0 w 154"/>
                <a:gd name="T3" fmla="*/ 49 h 52"/>
                <a:gd name="T4" fmla="*/ 151 w 154"/>
                <a:gd name="T5" fmla="*/ 52 h 52"/>
                <a:gd name="T6" fmla="*/ 154 w 154"/>
                <a:gd name="T7" fmla="*/ 3 h 52"/>
                <a:gd name="T8" fmla="*/ 47 w 154"/>
                <a:gd name="T9" fmla="*/ 40 h 52"/>
                <a:gd name="T10" fmla="*/ 44 w 154"/>
                <a:gd name="T11" fmla="*/ 42 h 52"/>
                <a:gd name="T12" fmla="*/ 33 w 154"/>
                <a:gd name="T13" fmla="*/ 27 h 52"/>
                <a:gd name="T14" fmla="*/ 29 w 154"/>
                <a:gd name="T15" fmla="*/ 19 h 52"/>
                <a:gd name="T16" fmla="*/ 28 w 154"/>
                <a:gd name="T17" fmla="*/ 28 h 52"/>
                <a:gd name="T18" fmla="*/ 26 w 154"/>
                <a:gd name="T19" fmla="*/ 42 h 52"/>
                <a:gd name="T20" fmla="*/ 23 w 154"/>
                <a:gd name="T21" fmla="*/ 40 h 52"/>
                <a:gd name="T22" fmla="*/ 26 w 154"/>
                <a:gd name="T23" fmla="*/ 10 h 52"/>
                <a:gd name="T24" fmla="*/ 30 w 154"/>
                <a:gd name="T25" fmla="*/ 12 h 52"/>
                <a:gd name="T26" fmla="*/ 39 w 154"/>
                <a:gd name="T27" fmla="*/ 27 h 52"/>
                <a:gd name="T28" fmla="*/ 43 w 154"/>
                <a:gd name="T29" fmla="*/ 32 h 52"/>
                <a:gd name="T30" fmla="*/ 42 w 154"/>
                <a:gd name="T31" fmla="*/ 12 h 52"/>
                <a:gd name="T32" fmla="*/ 45 w 154"/>
                <a:gd name="T33" fmla="*/ 10 h 52"/>
                <a:gd name="T34" fmla="*/ 47 w 154"/>
                <a:gd name="T35" fmla="*/ 40 h 52"/>
                <a:gd name="T36" fmla="*/ 69 w 154"/>
                <a:gd name="T37" fmla="*/ 42 h 52"/>
                <a:gd name="T38" fmla="*/ 53 w 154"/>
                <a:gd name="T39" fmla="*/ 40 h 52"/>
                <a:gd name="T40" fmla="*/ 55 w 154"/>
                <a:gd name="T41" fmla="*/ 10 h 52"/>
                <a:gd name="T42" fmla="*/ 71 w 154"/>
                <a:gd name="T43" fmla="*/ 12 h 52"/>
                <a:gd name="T44" fmla="*/ 68 w 154"/>
                <a:gd name="T45" fmla="*/ 15 h 52"/>
                <a:gd name="T46" fmla="*/ 58 w 154"/>
                <a:gd name="T47" fmla="*/ 16 h 52"/>
                <a:gd name="T48" fmla="*/ 59 w 154"/>
                <a:gd name="T49" fmla="*/ 23 h 52"/>
                <a:gd name="T50" fmla="*/ 70 w 154"/>
                <a:gd name="T51" fmla="*/ 25 h 52"/>
                <a:gd name="T52" fmla="*/ 68 w 154"/>
                <a:gd name="T53" fmla="*/ 28 h 52"/>
                <a:gd name="T54" fmla="*/ 58 w 154"/>
                <a:gd name="T55" fmla="*/ 28 h 52"/>
                <a:gd name="T56" fmla="*/ 59 w 154"/>
                <a:gd name="T57" fmla="*/ 37 h 52"/>
                <a:gd name="T58" fmla="*/ 71 w 154"/>
                <a:gd name="T59" fmla="*/ 39 h 52"/>
                <a:gd name="T60" fmla="*/ 71 w 154"/>
                <a:gd name="T61" fmla="*/ 40 h 52"/>
                <a:gd name="T62" fmla="*/ 103 w 154"/>
                <a:gd name="T63" fmla="*/ 40 h 52"/>
                <a:gd name="T64" fmla="*/ 99 w 154"/>
                <a:gd name="T65" fmla="*/ 42 h 52"/>
                <a:gd name="T66" fmla="*/ 93 w 154"/>
                <a:gd name="T67" fmla="*/ 27 h 52"/>
                <a:gd name="T68" fmla="*/ 92 w 154"/>
                <a:gd name="T69" fmla="*/ 19 h 52"/>
                <a:gd name="T70" fmla="*/ 86 w 154"/>
                <a:gd name="T71" fmla="*/ 40 h 52"/>
                <a:gd name="T72" fmla="*/ 82 w 154"/>
                <a:gd name="T73" fmla="*/ 42 h 52"/>
                <a:gd name="T74" fmla="*/ 73 w 154"/>
                <a:gd name="T75" fmla="*/ 13 h 52"/>
                <a:gd name="T76" fmla="*/ 75 w 154"/>
                <a:gd name="T77" fmla="*/ 10 h 52"/>
                <a:gd name="T78" fmla="*/ 78 w 154"/>
                <a:gd name="T79" fmla="*/ 12 h 52"/>
                <a:gd name="T80" fmla="*/ 82 w 154"/>
                <a:gd name="T81" fmla="*/ 27 h 52"/>
                <a:gd name="T82" fmla="*/ 84 w 154"/>
                <a:gd name="T83" fmla="*/ 32 h 52"/>
                <a:gd name="T84" fmla="*/ 89 w 154"/>
                <a:gd name="T85" fmla="*/ 12 h 52"/>
                <a:gd name="T86" fmla="*/ 92 w 154"/>
                <a:gd name="T87" fmla="*/ 10 h 52"/>
                <a:gd name="T88" fmla="*/ 98 w 154"/>
                <a:gd name="T89" fmla="*/ 25 h 52"/>
                <a:gd name="T90" fmla="*/ 100 w 154"/>
                <a:gd name="T91" fmla="*/ 32 h 52"/>
                <a:gd name="T92" fmla="*/ 101 w 154"/>
                <a:gd name="T93" fmla="*/ 26 h 52"/>
                <a:gd name="T94" fmla="*/ 108 w 154"/>
                <a:gd name="T95" fmla="*/ 10 h 52"/>
                <a:gd name="T96" fmla="*/ 110 w 154"/>
                <a:gd name="T97" fmla="*/ 11 h 52"/>
                <a:gd name="T98" fmla="*/ 120 w 154"/>
                <a:gd name="T99" fmla="*/ 42 h 52"/>
                <a:gd name="T100" fmla="*/ 112 w 154"/>
                <a:gd name="T101" fmla="*/ 38 h 52"/>
                <a:gd name="T102" fmla="*/ 113 w 154"/>
                <a:gd name="T103" fmla="*/ 35 h 52"/>
                <a:gd name="T104" fmla="*/ 120 w 154"/>
                <a:gd name="T105" fmla="*/ 38 h 52"/>
                <a:gd name="T106" fmla="*/ 121 w 154"/>
                <a:gd name="T107" fmla="*/ 28 h 52"/>
                <a:gd name="T108" fmla="*/ 123 w 154"/>
                <a:gd name="T109" fmla="*/ 10 h 52"/>
                <a:gd name="T110" fmla="*/ 130 w 154"/>
                <a:gd name="T111" fmla="*/ 11 h 52"/>
                <a:gd name="T112" fmla="*/ 130 w 154"/>
                <a:gd name="T113" fmla="*/ 14 h 52"/>
                <a:gd name="T114" fmla="*/ 127 w 154"/>
                <a:gd name="T115" fmla="*/ 15 h 52"/>
                <a:gd name="T116" fmla="*/ 118 w 154"/>
                <a:gd name="T117" fmla="*/ 18 h 52"/>
                <a:gd name="T118" fmla="*/ 131 w 154"/>
                <a:gd name="T119" fmla="*/ 3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4" h="52">
                  <a:moveTo>
                    <a:pt x="15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1"/>
                    <a:pt x="1" y="52"/>
                    <a:pt x="2" y="52"/>
                  </a:cubicBezTo>
                  <a:cubicBezTo>
                    <a:pt x="151" y="52"/>
                    <a:pt x="151" y="52"/>
                    <a:pt x="151" y="52"/>
                  </a:cubicBezTo>
                  <a:cubicBezTo>
                    <a:pt x="153" y="52"/>
                    <a:pt x="154" y="51"/>
                    <a:pt x="154" y="49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1"/>
                    <a:pt x="153" y="0"/>
                    <a:pt x="151" y="0"/>
                  </a:cubicBezTo>
                  <a:close/>
                  <a:moveTo>
                    <a:pt x="47" y="40"/>
                  </a:moveTo>
                  <a:cubicBezTo>
                    <a:pt x="47" y="41"/>
                    <a:pt x="46" y="42"/>
                    <a:pt x="45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3" y="42"/>
                    <a:pt x="42" y="41"/>
                    <a:pt x="41" y="4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2" y="26"/>
                    <a:pt x="32" y="25"/>
                  </a:cubicBezTo>
                  <a:cubicBezTo>
                    <a:pt x="32" y="25"/>
                    <a:pt x="30" y="22"/>
                    <a:pt x="29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22"/>
                    <a:pt x="28" y="25"/>
                    <a:pt x="28" y="28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41"/>
                    <a:pt x="27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4" y="42"/>
                    <a:pt x="23" y="41"/>
                    <a:pt x="23" y="40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1"/>
                    <a:pt x="24" y="10"/>
                    <a:pt x="26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8" y="10"/>
                    <a:pt x="29" y="11"/>
                    <a:pt x="30" y="12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9" y="26"/>
                    <a:pt x="39" y="27"/>
                  </a:cubicBezTo>
                  <a:cubicBezTo>
                    <a:pt x="39" y="27"/>
                    <a:pt x="41" y="30"/>
                    <a:pt x="42" y="32"/>
                  </a:cubicBezTo>
                  <a:cubicBezTo>
                    <a:pt x="42" y="32"/>
                    <a:pt x="43" y="33"/>
                    <a:pt x="43" y="32"/>
                  </a:cubicBezTo>
                  <a:cubicBezTo>
                    <a:pt x="42" y="30"/>
                    <a:pt x="42" y="27"/>
                    <a:pt x="42" y="24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1"/>
                    <a:pt x="43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6" y="10"/>
                    <a:pt x="47" y="11"/>
                    <a:pt x="47" y="12"/>
                  </a:cubicBezTo>
                  <a:cubicBezTo>
                    <a:pt x="47" y="40"/>
                    <a:pt x="47" y="40"/>
                    <a:pt x="47" y="40"/>
                  </a:cubicBezTo>
                  <a:close/>
                  <a:moveTo>
                    <a:pt x="71" y="40"/>
                  </a:moveTo>
                  <a:cubicBezTo>
                    <a:pt x="71" y="41"/>
                    <a:pt x="70" y="42"/>
                    <a:pt x="69" y="42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4" y="42"/>
                    <a:pt x="53" y="41"/>
                    <a:pt x="53" y="40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1"/>
                    <a:pt x="54" y="10"/>
                    <a:pt x="55" y="10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70" y="10"/>
                    <a:pt x="71" y="11"/>
                    <a:pt x="71" y="12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4"/>
                    <a:pt x="70" y="15"/>
                    <a:pt x="68" y="15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9" y="15"/>
                    <a:pt x="58" y="15"/>
                    <a:pt x="58" y="16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3"/>
                    <a:pt x="59" y="23"/>
                    <a:pt x="59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9" y="23"/>
                    <a:pt x="70" y="24"/>
                    <a:pt x="70" y="25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70" y="27"/>
                    <a:pt x="69" y="28"/>
                    <a:pt x="68" y="28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59" y="28"/>
                    <a:pt x="58" y="28"/>
                    <a:pt x="58" y="28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7"/>
                    <a:pt x="59" y="37"/>
                    <a:pt x="59" y="37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70" y="37"/>
                    <a:pt x="71" y="38"/>
                    <a:pt x="71" y="39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1" y="40"/>
                    <a:pt x="71" y="40"/>
                    <a:pt x="71" y="40"/>
                  </a:cubicBezTo>
                  <a:close/>
                  <a:moveTo>
                    <a:pt x="110" y="13"/>
                  </a:moveTo>
                  <a:cubicBezTo>
                    <a:pt x="103" y="40"/>
                    <a:pt x="103" y="40"/>
                    <a:pt x="103" y="40"/>
                  </a:cubicBezTo>
                  <a:cubicBezTo>
                    <a:pt x="102" y="41"/>
                    <a:pt x="101" y="42"/>
                    <a:pt x="100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8" y="42"/>
                    <a:pt x="97" y="41"/>
                    <a:pt x="96" y="40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6"/>
                    <a:pt x="93" y="25"/>
                    <a:pt x="93" y="24"/>
                  </a:cubicBezTo>
                  <a:cubicBezTo>
                    <a:pt x="93" y="24"/>
                    <a:pt x="92" y="22"/>
                    <a:pt x="92" y="19"/>
                  </a:cubicBezTo>
                  <a:cubicBezTo>
                    <a:pt x="91" y="21"/>
                    <a:pt x="91" y="23"/>
                    <a:pt x="90" y="26"/>
                  </a:cubicBezTo>
                  <a:cubicBezTo>
                    <a:pt x="86" y="40"/>
                    <a:pt x="86" y="40"/>
                    <a:pt x="86" y="40"/>
                  </a:cubicBezTo>
                  <a:cubicBezTo>
                    <a:pt x="86" y="41"/>
                    <a:pt x="85" y="42"/>
                    <a:pt x="83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1" y="42"/>
                    <a:pt x="80" y="41"/>
                    <a:pt x="80" y="40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2"/>
                    <a:pt x="73" y="11"/>
                    <a:pt x="73" y="11"/>
                  </a:cubicBezTo>
                  <a:cubicBezTo>
                    <a:pt x="74" y="10"/>
                    <a:pt x="74" y="10"/>
                    <a:pt x="75" y="10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7" y="10"/>
                    <a:pt x="78" y="11"/>
                    <a:pt x="78" y="12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2" y="25"/>
                    <a:pt x="82" y="27"/>
                    <a:pt x="82" y="27"/>
                  </a:cubicBezTo>
                  <a:cubicBezTo>
                    <a:pt x="82" y="28"/>
                    <a:pt x="82" y="29"/>
                    <a:pt x="83" y="32"/>
                  </a:cubicBezTo>
                  <a:cubicBezTo>
                    <a:pt x="83" y="33"/>
                    <a:pt x="83" y="32"/>
                    <a:pt x="84" y="32"/>
                  </a:cubicBezTo>
                  <a:cubicBezTo>
                    <a:pt x="84" y="30"/>
                    <a:pt x="85" y="28"/>
                    <a:pt x="85" y="26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89" y="11"/>
                    <a:pt x="90" y="10"/>
                    <a:pt x="91" y="10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4" y="10"/>
                    <a:pt x="95" y="11"/>
                    <a:pt x="95" y="12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8" y="25"/>
                    <a:pt x="98" y="27"/>
                    <a:pt x="99" y="28"/>
                  </a:cubicBezTo>
                  <a:cubicBezTo>
                    <a:pt x="99" y="28"/>
                    <a:pt x="99" y="30"/>
                    <a:pt x="100" y="32"/>
                  </a:cubicBezTo>
                  <a:cubicBezTo>
                    <a:pt x="100" y="32"/>
                    <a:pt x="100" y="33"/>
                    <a:pt x="100" y="32"/>
                  </a:cubicBezTo>
                  <a:cubicBezTo>
                    <a:pt x="100" y="31"/>
                    <a:pt x="101" y="28"/>
                    <a:pt x="101" y="26"/>
                  </a:cubicBezTo>
                  <a:cubicBezTo>
                    <a:pt x="105" y="12"/>
                    <a:pt x="105" y="12"/>
                    <a:pt x="105" y="12"/>
                  </a:cubicBezTo>
                  <a:cubicBezTo>
                    <a:pt x="105" y="11"/>
                    <a:pt x="106" y="10"/>
                    <a:pt x="108" y="10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09" y="10"/>
                    <a:pt x="110" y="10"/>
                    <a:pt x="110" y="11"/>
                  </a:cubicBezTo>
                  <a:cubicBezTo>
                    <a:pt x="110" y="11"/>
                    <a:pt x="111" y="12"/>
                    <a:pt x="110" y="13"/>
                  </a:cubicBezTo>
                  <a:close/>
                  <a:moveTo>
                    <a:pt x="120" y="42"/>
                  </a:moveTo>
                  <a:cubicBezTo>
                    <a:pt x="117" y="42"/>
                    <a:pt x="114" y="41"/>
                    <a:pt x="113" y="41"/>
                  </a:cubicBezTo>
                  <a:cubicBezTo>
                    <a:pt x="112" y="40"/>
                    <a:pt x="112" y="39"/>
                    <a:pt x="112" y="38"/>
                  </a:cubicBezTo>
                  <a:cubicBezTo>
                    <a:pt x="112" y="38"/>
                    <a:pt x="113" y="36"/>
                    <a:pt x="113" y="36"/>
                  </a:cubicBezTo>
                  <a:cubicBezTo>
                    <a:pt x="113" y="35"/>
                    <a:pt x="113" y="35"/>
                    <a:pt x="113" y="35"/>
                  </a:cubicBezTo>
                  <a:cubicBezTo>
                    <a:pt x="114" y="36"/>
                    <a:pt x="114" y="36"/>
                    <a:pt x="114" y="36"/>
                  </a:cubicBezTo>
                  <a:cubicBezTo>
                    <a:pt x="116" y="37"/>
                    <a:pt x="118" y="38"/>
                    <a:pt x="120" y="38"/>
                  </a:cubicBezTo>
                  <a:cubicBezTo>
                    <a:pt x="124" y="38"/>
                    <a:pt x="126" y="36"/>
                    <a:pt x="126" y="33"/>
                  </a:cubicBezTo>
                  <a:cubicBezTo>
                    <a:pt x="126" y="31"/>
                    <a:pt x="125" y="30"/>
                    <a:pt x="121" y="28"/>
                  </a:cubicBezTo>
                  <a:cubicBezTo>
                    <a:pt x="115" y="26"/>
                    <a:pt x="112" y="23"/>
                    <a:pt x="112" y="19"/>
                  </a:cubicBezTo>
                  <a:cubicBezTo>
                    <a:pt x="112" y="13"/>
                    <a:pt x="117" y="10"/>
                    <a:pt x="123" y="10"/>
                  </a:cubicBezTo>
                  <a:cubicBezTo>
                    <a:pt x="126" y="10"/>
                    <a:pt x="129" y="11"/>
                    <a:pt x="130" y="11"/>
                  </a:cubicBezTo>
                  <a:cubicBezTo>
                    <a:pt x="130" y="11"/>
                    <a:pt x="130" y="11"/>
                    <a:pt x="130" y="11"/>
                  </a:cubicBezTo>
                  <a:cubicBezTo>
                    <a:pt x="130" y="11"/>
                    <a:pt x="130" y="12"/>
                    <a:pt x="130" y="12"/>
                  </a:cubicBezTo>
                  <a:cubicBezTo>
                    <a:pt x="130" y="12"/>
                    <a:pt x="130" y="14"/>
                    <a:pt x="130" y="14"/>
                  </a:cubicBezTo>
                  <a:cubicBezTo>
                    <a:pt x="129" y="15"/>
                    <a:pt x="128" y="15"/>
                    <a:pt x="128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15"/>
                    <a:pt x="125" y="14"/>
                    <a:pt x="123" y="14"/>
                  </a:cubicBezTo>
                  <a:cubicBezTo>
                    <a:pt x="119" y="14"/>
                    <a:pt x="118" y="16"/>
                    <a:pt x="118" y="18"/>
                  </a:cubicBezTo>
                  <a:cubicBezTo>
                    <a:pt x="118" y="20"/>
                    <a:pt x="119" y="22"/>
                    <a:pt x="123" y="23"/>
                  </a:cubicBezTo>
                  <a:cubicBezTo>
                    <a:pt x="129" y="25"/>
                    <a:pt x="131" y="28"/>
                    <a:pt x="131" y="33"/>
                  </a:cubicBezTo>
                  <a:cubicBezTo>
                    <a:pt x="131" y="37"/>
                    <a:pt x="128" y="42"/>
                    <a:pt x="120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</p:grpSp>
      <p:grpSp>
        <p:nvGrpSpPr>
          <p:cNvPr id="59" name="Group 1491">
            <a:extLst>
              <a:ext uri="{FF2B5EF4-FFF2-40B4-BE49-F238E27FC236}">
                <a16:creationId xmlns:a16="http://schemas.microsoft.com/office/drawing/2014/main" id="{3F390BB6-CDB1-B941-835B-E7037B2FF58D}"/>
              </a:ext>
            </a:extLst>
          </p:cNvPr>
          <p:cNvGrpSpPr/>
          <p:nvPr/>
        </p:nvGrpSpPr>
        <p:grpSpPr>
          <a:xfrm>
            <a:off x="6452311" y="4869694"/>
            <a:ext cx="441286" cy="787520"/>
            <a:chOff x="1279526" y="3703638"/>
            <a:chExt cx="398463" cy="465137"/>
          </a:xfrm>
          <a:solidFill>
            <a:schemeClr val="bg1"/>
          </a:solidFill>
        </p:grpSpPr>
        <p:sp>
          <p:nvSpPr>
            <p:cNvPr id="60" name="Freeform 83">
              <a:extLst>
                <a:ext uri="{FF2B5EF4-FFF2-40B4-BE49-F238E27FC236}">
                  <a16:creationId xmlns:a16="http://schemas.microsoft.com/office/drawing/2014/main" id="{50F447C6-959C-0D46-A5E8-14DB605271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0326" y="3703638"/>
              <a:ext cx="296863" cy="244475"/>
            </a:xfrm>
            <a:custGeom>
              <a:avLst/>
              <a:gdLst>
                <a:gd name="T0" fmla="*/ 128 w 140"/>
                <a:gd name="T1" fmla="*/ 43 h 115"/>
                <a:gd name="T2" fmla="*/ 73 w 140"/>
                <a:gd name="T3" fmla="*/ 0 h 115"/>
                <a:gd name="T4" fmla="*/ 67 w 140"/>
                <a:gd name="T5" fmla="*/ 0 h 115"/>
                <a:gd name="T6" fmla="*/ 12 w 140"/>
                <a:gd name="T7" fmla="*/ 43 h 115"/>
                <a:gd name="T8" fmla="*/ 11 w 140"/>
                <a:gd name="T9" fmla="*/ 45 h 115"/>
                <a:gd name="T10" fmla="*/ 0 w 140"/>
                <a:gd name="T11" fmla="*/ 66 h 115"/>
                <a:gd name="T12" fmla="*/ 0 w 140"/>
                <a:gd name="T13" fmla="*/ 75 h 115"/>
                <a:gd name="T14" fmla="*/ 13 w 140"/>
                <a:gd name="T15" fmla="*/ 91 h 115"/>
                <a:gd name="T16" fmla="*/ 24 w 140"/>
                <a:gd name="T17" fmla="*/ 91 h 115"/>
                <a:gd name="T18" fmla="*/ 27 w 140"/>
                <a:gd name="T19" fmla="*/ 91 h 115"/>
                <a:gd name="T20" fmla="*/ 29 w 140"/>
                <a:gd name="T21" fmla="*/ 92 h 115"/>
                <a:gd name="T22" fmla="*/ 70 w 140"/>
                <a:gd name="T23" fmla="*/ 115 h 115"/>
                <a:gd name="T24" fmla="*/ 111 w 140"/>
                <a:gd name="T25" fmla="*/ 92 h 115"/>
                <a:gd name="T26" fmla="*/ 113 w 140"/>
                <a:gd name="T27" fmla="*/ 91 h 115"/>
                <a:gd name="T28" fmla="*/ 116 w 140"/>
                <a:gd name="T29" fmla="*/ 91 h 115"/>
                <a:gd name="T30" fmla="*/ 127 w 140"/>
                <a:gd name="T31" fmla="*/ 91 h 115"/>
                <a:gd name="T32" fmla="*/ 140 w 140"/>
                <a:gd name="T33" fmla="*/ 75 h 115"/>
                <a:gd name="T34" fmla="*/ 140 w 140"/>
                <a:gd name="T35" fmla="*/ 66 h 115"/>
                <a:gd name="T36" fmla="*/ 129 w 140"/>
                <a:gd name="T37" fmla="*/ 45 h 115"/>
                <a:gd name="T38" fmla="*/ 128 w 140"/>
                <a:gd name="T39" fmla="*/ 43 h 115"/>
                <a:gd name="T40" fmla="*/ 70 w 140"/>
                <a:gd name="T41" fmla="*/ 19 h 115"/>
                <a:gd name="T42" fmla="*/ 27 w 140"/>
                <a:gd name="T43" fmla="*/ 43 h 115"/>
                <a:gd name="T44" fmla="*/ 26 w 140"/>
                <a:gd name="T45" fmla="*/ 45 h 115"/>
                <a:gd name="T46" fmla="*/ 24 w 140"/>
                <a:gd name="T47" fmla="*/ 44 h 115"/>
                <a:gd name="T48" fmla="*/ 23 w 140"/>
                <a:gd name="T49" fmla="*/ 42 h 115"/>
                <a:gd name="T50" fmla="*/ 67 w 140"/>
                <a:gd name="T51" fmla="*/ 10 h 115"/>
                <a:gd name="T52" fmla="*/ 73 w 140"/>
                <a:gd name="T53" fmla="*/ 10 h 115"/>
                <a:gd name="T54" fmla="*/ 117 w 140"/>
                <a:gd name="T55" fmla="*/ 43 h 115"/>
                <a:gd name="T56" fmla="*/ 116 w 140"/>
                <a:gd name="T57" fmla="*/ 44 h 115"/>
                <a:gd name="T58" fmla="*/ 114 w 140"/>
                <a:gd name="T59" fmla="*/ 45 h 115"/>
                <a:gd name="T60" fmla="*/ 113 w 140"/>
                <a:gd name="T61" fmla="*/ 43 h 115"/>
                <a:gd name="T62" fmla="*/ 70 w 140"/>
                <a:gd name="T63" fmla="*/ 1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0" h="115">
                  <a:moveTo>
                    <a:pt x="128" y="43"/>
                  </a:moveTo>
                  <a:cubicBezTo>
                    <a:pt x="125" y="18"/>
                    <a:pt x="102" y="0"/>
                    <a:pt x="73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38" y="0"/>
                    <a:pt x="15" y="18"/>
                    <a:pt x="12" y="43"/>
                  </a:cubicBezTo>
                  <a:cubicBezTo>
                    <a:pt x="12" y="44"/>
                    <a:pt x="11" y="44"/>
                    <a:pt x="11" y="45"/>
                  </a:cubicBezTo>
                  <a:cubicBezTo>
                    <a:pt x="6" y="46"/>
                    <a:pt x="0" y="51"/>
                    <a:pt x="0" y="66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88"/>
                    <a:pt x="9" y="91"/>
                    <a:pt x="13" y="91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5" y="91"/>
                    <a:pt x="26" y="91"/>
                    <a:pt x="27" y="91"/>
                  </a:cubicBezTo>
                  <a:cubicBezTo>
                    <a:pt x="28" y="91"/>
                    <a:pt x="28" y="91"/>
                    <a:pt x="29" y="92"/>
                  </a:cubicBezTo>
                  <a:cubicBezTo>
                    <a:pt x="37" y="106"/>
                    <a:pt x="53" y="115"/>
                    <a:pt x="70" y="115"/>
                  </a:cubicBezTo>
                  <a:cubicBezTo>
                    <a:pt x="87" y="115"/>
                    <a:pt x="103" y="106"/>
                    <a:pt x="111" y="92"/>
                  </a:cubicBezTo>
                  <a:cubicBezTo>
                    <a:pt x="112" y="92"/>
                    <a:pt x="112" y="91"/>
                    <a:pt x="113" y="91"/>
                  </a:cubicBezTo>
                  <a:cubicBezTo>
                    <a:pt x="114" y="90"/>
                    <a:pt x="115" y="91"/>
                    <a:pt x="116" y="91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31" y="91"/>
                    <a:pt x="140" y="88"/>
                    <a:pt x="140" y="75"/>
                  </a:cubicBezTo>
                  <a:cubicBezTo>
                    <a:pt x="140" y="66"/>
                    <a:pt x="140" y="66"/>
                    <a:pt x="140" y="66"/>
                  </a:cubicBezTo>
                  <a:cubicBezTo>
                    <a:pt x="140" y="51"/>
                    <a:pt x="134" y="46"/>
                    <a:pt x="129" y="45"/>
                  </a:cubicBezTo>
                  <a:cubicBezTo>
                    <a:pt x="129" y="44"/>
                    <a:pt x="128" y="44"/>
                    <a:pt x="128" y="43"/>
                  </a:cubicBezTo>
                  <a:close/>
                  <a:moveTo>
                    <a:pt x="70" y="19"/>
                  </a:moveTo>
                  <a:cubicBezTo>
                    <a:pt x="52" y="19"/>
                    <a:pt x="36" y="29"/>
                    <a:pt x="27" y="43"/>
                  </a:cubicBezTo>
                  <a:cubicBezTo>
                    <a:pt x="27" y="44"/>
                    <a:pt x="27" y="45"/>
                    <a:pt x="26" y="45"/>
                  </a:cubicBezTo>
                  <a:cubicBezTo>
                    <a:pt x="25" y="44"/>
                    <a:pt x="25" y="44"/>
                    <a:pt x="24" y="44"/>
                  </a:cubicBezTo>
                  <a:cubicBezTo>
                    <a:pt x="24" y="44"/>
                    <a:pt x="23" y="44"/>
                    <a:pt x="23" y="42"/>
                  </a:cubicBezTo>
                  <a:cubicBezTo>
                    <a:pt x="24" y="24"/>
                    <a:pt x="44" y="10"/>
                    <a:pt x="67" y="1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95" y="10"/>
                    <a:pt x="114" y="24"/>
                    <a:pt x="117" y="43"/>
                  </a:cubicBezTo>
                  <a:cubicBezTo>
                    <a:pt x="117" y="43"/>
                    <a:pt x="117" y="44"/>
                    <a:pt x="116" y="44"/>
                  </a:cubicBezTo>
                  <a:cubicBezTo>
                    <a:pt x="115" y="44"/>
                    <a:pt x="115" y="44"/>
                    <a:pt x="114" y="45"/>
                  </a:cubicBezTo>
                  <a:cubicBezTo>
                    <a:pt x="113" y="45"/>
                    <a:pt x="113" y="44"/>
                    <a:pt x="113" y="43"/>
                  </a:cubicBezTo>
                  <a:cubicBezTo>
                    <a:pt x="104" y="29"/>
                    <a:pt x="88" y="19"/>
                    <a:pt x="7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61" name="Freeform 84">
              <a:extLst>
                <a:ext uri="{FF2B5EF4-FFF2-40B4-BE49-F238E27FC236}">
                  <a16:creationId xmlns:a16="http://schemas.microsoft.com/office/drawing/2014/main" id="{0FF4C8EC-A876-B343-8666-97B25B83E2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9526" y="3975100"/>
              <a:ext cx="398463" cy="193675"/>
            </a:xfrm>
            <a:custGeom>
              <a:avLst/>
              <a:gdLst>
                <a:gd name="T0" fmla="*/ 187 w 188"/>
                <a:gd name="T1" fmla="*/ 86 h 91"/>
                <a:gd name="T2" fmla="*/ 155 w 188"/>
                <a:gd name="T3" fmla="*/ 17 h 91"/>
                <a:gd name="T4" fmla="*/ 134 w 188"/>
                <a:gd name="T5" fmla="*/ 0 h 91"/>
                <a:gd name="T6" fmla="*/ 57 w 188"/>
                <a:gd name="T7" fmla="*/ 0 h 91"/>
                <a:gd name="T8" fmla="*/ 54 w 188"/>
                <a:gd name="T9" fmla="*/ 0 h 91"/>
                <a:gd name="T10" fmla="*/ 33 w 188"/>
                <a:gd name="T11" fmla="*/ 17 h 91"/>
                <a:gd name="T12" fmla="*/ 1 w 188"/>
                <a:gd name="T13" fmla="*/ 86 h 91"/>
                <a:gd name="T14" fmla="*/ 5 w 188"/>
                <a:gd name="T15" fmla="*/ 91 h 91"/>
                <a:gd name="T16" fmla="*/ 29 w 188"/>
                <a:gd name="T17" fmla="*/ 91 h 91"/>
                <a:gd name="T18" fmla="*/ 35 w 188"/>
                <a:gd name="T19" fmla="*/ 87 h 91"/>
                <a:gd name="T20" fmla="*/ 48 w 188"/>
                <a:gd name="T21" fmla="*/ 62 h 91"/>
                <a:gd name="T22" fmla="*/ 52 w 188"/>
                <a:gd name="T23" fmla="*/ 63 h 91"/>
                <a:gd name="T24" fmla="*/ 52 w 188"/>
                <a:gd name="T25" fmla="*/ 85 h 91"/>
                <a:gd name="T26" fmla="*/ 57 w 188"/>
                <a:gd name="T27" fmla="*/ 91 h 91"/>
                <a:gd name="T28" fmla="*/ 136 w 188"/>
                <a:gd name="T29" fmla="*/ 91 h 91"/>
                <a:gd name="T30" fmla="*/ 141 w 188"/>
                <a:gd name="T31" fmla="*/ 83 h 91"/>
                <a:gd name="T32" fmla="*/ 141 w 188"/>
                <a:gd name="T33" fmla="*/ 62 h 91"/>
                <a:gd name="T34" fmla="*/ 144 w 188"/>
                <a:gd name="T35" fmla="*/ 61 h 91"/>
                <a:gd name="T36" fmla="*/ 156 w 188"/>
                <a:gd name="T37" fmla="*/ 86 h 91"/>
                <a:gd name="T38" fmla="*/ 163 w 188"/>
                <a:gd name="T39" fmla="*/ 91 h 91"/>
                <a:gd name="T40" fmla="*/ 183 w 188"/>
                <a:gd name="T41" fmla="*/ 91 h 91"/>
                <a:gd name="T42" fmla="*/ 187 w 188"/>
                <a:gd name="T43" fmla="*/ 86 h 91"/>
                <a:gd name="T44" fmla="*/ 133 w 188"/>
                <a:gd name="T45" fmla="*/ 40 h 91"/>
                <a:gd name="T46" fmla="*/ 129 w 188"/>
                <a:gd name="T47" fmla="*/ 44 h 91"/>
                <a:gd name="T48" fmla="*/ 105 w 188"/>
                <a:gd name="T49" fmla="*/ 44 h 91"/>
                <a:gd name="T50" fmla="*/ 101 w 188"/>
                <a:gd name="T51" fmla="*/ 40 h 91"/>
                <a:gd name="T52" fmla="*/ 101 w 188"/>
                <a:gd name="T53" fmla="*/ 35 h 91"/>
                <a:gd name="T54" fmla="*/ 105 w 188"/>
                <a:gd name="T55" fmla="*/ 31 h 91"/>
                <a:gd name="T56" fmla="*/ 129 w 188"/>
                <a:gd name="T57" fmla="*/ 31 h 91"/>
                <a:gd name="T58" fmla="*/ 133 w 188"/>
                <a:gd name="T59" fmla="*/ 35 h 91"/>
                <a:gd name="T60" fmla="*/ 133 w 188"/>
                <a:gd name="T61" fmla="*/ 4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8" h="91">
                  <a:moveTo>
                    <a:pt x="187" y="86"/>
                  </a:moveTo>
                  <a:cubicBezTo>
                    <a:pt x="155" y="17"/>
                    <a:pt x="155" y="17"/>
                    <a:pt x="155" y="17"/>
                  </a:cubicBezTo>
                  <a:cubicBezTo>
                    <a:pt x="154" y="15"/>
                    <a:pt x="147" y="0"/>
                    <a:pt x="134" y="0"/>
                  </a:cubicBezTo>
                  <a:cubicBezTo>
                    <a:pt x="130" y="0"/>
                    <a:pt x="59" y="0"/>
                    <a:pt x="57" y="0"/>
                  </a:cubicBezTo>
                  <a:cubicBezTo>
                    <a:pt x="57" y="0"/>
                    <a:pt x="56" y="0"/>
                    <a:pt x="54" y="0"/>
                  </a:cubicBezTo>
                  <a:cubicBezTo>
                    <a:pt x="39" y="0"/>
                    <a:pt x="34" y="15"/>
                    <a:pt x="33" y="17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0" y="88"/>
                    <a:pt x="0" y="91"/>
                    <a:pt x="5" y="91"/>
                  </a:cubicBezTo>
                  <a:cubicBezTo>
                    <a:pt x="5" y="91"/>
                    <a:pt x="22" y="91"/>
                    <a:pt x="29" y="91"/>
                  </a:cubicBezTo>
                  <a:cubicBezTo>
                    <a:pt x="33" y="91"/>
                    <a:pt x="35" y="87"/>
                    <a:pt x="35" y="87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8" y="62"/>
                    <a:pt x="52" y="53"/>
                    <a:pt x="52" y="63"/>
                  </a:cubicBezTo>
                  <a:cubicBezTo>
                    <a:pt x="52" y="70"/>
                    <a:pt x="52" y="75"/>
                    <a:pt x="52" y="85"/>
                  </a:cubicBezTo>
                  <a:cubicBezTo>
                    <a:pt x="52" y="88"/>
                    <a:pt x="53" y="91"/>
                    <a:pt x="57" y="91"/>
                  </a:cubicBezTo>
                  <a:cubicBezTo>
                    <a:pt x="78" y="91"/>
                    <a:pt x="116" y="91"/>
                    <a:pt x="136" y="91"/>
                  </a:cubicBezTo>
                  <a:cubicBezTo>
                    <a:pt x="141" y="91"/>
                    <a:pt x="141" y="88"/>
                    <a:pt x="141" y="83"/>
                  </a:cubicBezTo>
                  <a:cubicBezTo>
                    <a:pt x="141" y="73"/>
                    <a:pt x="141" y="70"/>
                    <a:pt x="141" y="62"/>
                  </a:cubicBezTo>
                  <a:cubicBezTo>
                    <a:pt x="141" y="56"/>
                    <a:pt x="144" y="61"/>
                    <a:pt x="144" y="61"/>
                  </a:cubicBezTo>
                  <a:cubicBezTo>
                    <a:pt x="156" y="86"/>
                    <a:pt x="156" y="86"/>
                    <a:pt x="156" y="86"/>
                  </a:cubicBezTo>
                  <a:cubicBezTo>
                    <a:pt x="156" y="86"/>
                    <a:pt x="158" y="91"/>
                    <a:pt x="163" y="91"/>
                  </a:cubicBezTo>
                  <a:cubicBezTo>
                    <a:pt x="168" y="91"/>
                    <a:pt x="183" y="91"/>
                    <a:pt x="183" y="91"/>
                  </a:cubicBezTo>
                  <a:cubicBezTo>
                    <a:pt x="187" y="91"/>
                    <a:pt x="188" y="88"/>
                    <a:pt x="187" y="86"/>
                  </a:cubicBezTo>
                  <a:close/>
                  <a:moveTo>
                    <a:pt x="133" y="40"/>
                  </a:moveTo>
                  <a:cubicBezTo>
                    <a:pt x="133" y="43"/>
                    <a:pt x="131" y="44"/>
                    <a:pt x="129" y="44"/>
                  </a:cubicBezTo>
                  <a:cubicBezTo>
                    <a:pt x="105" y="44"/>
                    <a:pt x="105" y="44"/>
                    <a:pt x="105" y="44"/>
                  </a:cubicBezTo>
                  <a:cubicBezTo>
                    <a:pt x="103" y="44"/>
                    <a:pt x="101" y="43"/>
                    <a:pt x="101" y="40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101" y="33"/>
                    <a:pt x="103" y="31"/>
                    <a:pt x="105" y="31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31" y="31"/>
                    <a:pt x="133" y="33"/>
                    <a:pt x="133" y="35"/>
                  </a:cubicBezTo>
                  <a:lnTo>
                    <a:pt x="133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</p:grpSp>
      <p:sp>
        <p:nvSpPr>
          <p:cNvPr id="62" name="CuadroTexto 61">
            <a:extLst>
              <a:ext uri="{FF2B5EF4-FFF2-40B4-BE49-F238E27FC236}">
                <a16:creationId xmlns:a16="http://schemas.microsoft.com/office/drawing/2014/main" id="{7097FCA1-AB3D-7145-BA36-A914870A7288}"/>
              </a:ext>
            </a:extLst>
          </p:cNvPr>
          <p:cNvSpPr txBox="1"/>
          <p:nvPr/>
        </p:nvSpPr>
        <p:spPr>
          <a:xfrm>
            <a:off x="0" y="-21184"/>
            <a:ext cx="12192000" cy="107721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3200" b="1" dirty="0">
                <a:solidFill>
                  <a:srgbClr val="F57B34"/>
                </a:solidFill>
                <a:latin typeface="Century Gothic" panose="020B0502020202020204" pitchFamily="34" charset="0"/>
              </a:rPr>
              <a:t>¿Otras opciones de tendencias de la criminalidad en la era digital?</a:t>
            </a:r>
          </a:p>
        </p:txBody>
      </p:sp>
      <p:grpSp>
        <p:nvGrpSpPr>
          <p:cNvPr id="65" name="Group 1500">
            <a:extLst>
              <a:ext uri="{FF2B5EF4-FFF2-40B4-BE49-F238E27FC236}">
                <a16:creationId xmlns:a16="http://schemas.microsoft.com/office/drawing/2014/main" id="{CBAC1C63-D3C5-2F4D-A5B8-F6ACEEB13200}"/>
              </a:ext>
            </a:extLst>
          </p:cNvPr>
          <p:cNvGrpSpPr/>
          <p:nvPr/>
        </p:nvGrpSpPr>
        <p:grpSpPr>
          <a:xfrm>
            <a:off x="4239220" y="4937379"/>
            <a:ext cx="564276" cy="652149"/>
            <a:chOff x="1277938" y="5121275"/>
            <a:chExt cx="403225" cy="342900"/>
          </a:xfrm>
          <a:solidFill>
            <a:schemeClr val="bg1"/>
          </a:solidFill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7B3BB251-8622-3A49-9B6D-581DC57221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1288" y="5130800"/>
              <a:ext cx="100013" cy="277813"/>
            </a:xfrm>
            <a:custGeom>
              <a:avLst/>
              <a:gdLst>
                <a:gd name="T0" fmla="*/ 41 w 47"/>
                <a:gd name="T1" fmla="*/ 0 h 131"/>
                <a:gd name="T2" fmla="*/ 7 w 47"/>
                <a:gd name="T3" fmla="*/ 0 h 131"/>
                <a:gd name="T4" fmla="*/ 0 w 47"/>
                <a:gd name="T5" fmla="*/ 6 h 131"/>
                <a:gd name="T6" fmla="*/ 0 w 47"/>
                <a:gd name="T7" fmla="*/ 124 h 131"/>
                <a:gd name="T8" fmla="*/ 7 w 47"/>
                <a:gd name="T9" fmla="*/ 131 h 131"/>
                <a:gd name="T10" fmla="*/ 41 w 47"/>
                <a:gd name="T11" fmla="*/ 131 h 131"/>
                <a:gd name="T12" fmla="*/ 47 w 47"/>
                <a:gd name="T13" fmla="*/ 124 h 131"/>
                <a:gd name="T14" fmla="*/ 47 w 47"/>
                <a:gd name="T15" fmla="*/ 6 h 131"/>
                <a:gd name="T16" fmla="*/ 41 w 47"/>
                <a:gd name="T17" fmla="*/ 0 h 131"/>
                <a:gd name="T18" fmla="*/ 24 w 47"/>
                <a:gd name="T19" fmla="*/ 121 h 131"/>
                <a:gd name="T20" fmla="*/ 11 w 47"/>
                <a:gd name="T21" fmla="*/ 107 h 131"/>
                <a:gd name="T22" fmla="*/ 24 w 47"/>
                <a:gd name="T23" fmla="*/ 94 h 131"/>
                <a:gd name="T24" fmla="*/ 37 w 47"/>
                <a:gd name="T25" fmla="*/ 107 h 131"/>
                <a:gd name="T26" fmla="*/ 24 w 47"/>
                <a:gd name="T27" fmla="*/ 121 h 131"/>
                <a:gd name="T28" fmla="*/ 41 w 47"/>
                <a:gd name="T29" fmla="*/ 63 h 131"/>
                <a:gd name="T30" fmla="*/ 37 w 47"/>
                <a:gd name="T31" fmla="*/ 68 h 131"/>
                <a:gd name="T32" fmla="*/ 11 w 47"/>
                <a:gd name="T33" fmla="*/ 68 h 131"/>
                <a:gd name="T34" fmla="*/ 7 w 47"/>
                <a:gd name="T35" fmla="*/ 63 h 131"/>
                <a:gd name="T36" fmla="*/ 7 w 47"/>
                <a:gd name="T37" fmla="*/ 16 h 131"/>
                <a:gd name="T38" fmla="*/ 11 w 47"/>
                <a:gd name="T39" fmla="*/ 11 h 131"/>
                <a:gd name="T40" fmla="*/ 37 w 47"/>
                <a:gd name="T41" fmla="*/ 11 h 131"/>
                <a:gd name="T42" fmla="*/ 41 w 47"/>
                <a:gd name="T43" fmla="*/ 16 h 131"/>
                <a:gd name="T44" fmla="*/ 41 w 47"/>
                <a:gd name="T45" fmla="*/ 6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131">
                  <a:moveTo>
                    <a:pt x="41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8"/>
                    <a:pt x="3" y="131"/>
                    <a:pt x="7" y="131"/>
                  </a:cubicBezTo>
                  <a:cubicBezTo>
                    <a:pt x="41" y="131"/>
                    <a:pt x="41" y="131"/>
                    <a:pt x="41" y="131"/>
                  </a:cubicBezTo>
                  <a:cubicBezTo>
                    <a:pt x="44" y="131"/>
                    <a:pt x="47" y="128"/>
                    <a:pt x="47" y="124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3"/>
                    <a:pt x="44" y="0"/>
                    <a:pt x="41" y="0"/>
                  </a:cubicBezTo>
                  <a:close/>
                  <a:moveTo>
                    <a:pt x="24" y="121"/>
                  </a:moveTo>
                  <a:cubicBezTo>
                    <a:pt x="17" y="121"/>
                    <a:pt x="11" y="115"/>
                    <a:pt x="11" y="107"/>
                  </a:cubicBezTo>
                  <a:cubicBezTo>
                    <a:pt x="11" y="100"/>
                    <a:pt x="17" y="94"/>
                    <a:pt x="24" y="94"/>
                  </a:cubicBezTo>
                  <a:cubicBezTo>
                    <a:pt x="31" y="94"/>
                    <a:pt x="37" y="100"/>
                    <a:pt x="37" y="107"/>
                  </a:cubicBezTo>
                  <a:cubicBezTo>
                    <a:pt x="37" y="115"/>
                    <a:pt x="31" y="121"/>
                    <a:pt x="24" y="121"/>
                  </a:cubicBezTo>
                  <a:close/>
                  <a:moveTo>
                    <a:pt x="41" y="63"/>
                  </a:moveTo>
                  <a:cubicBezTo>
                    <a:pt x="41" y="66"/>
                    <a:pt x="39" y="68"/>
                    <a:pt x="37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9" y="68"/>
                    <a:pt x="7" y="66"/>
                    <a:pt x="7" y="63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3"/>
                    <a:pt x="9" y="11"/>
                    <a:pt x="11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9" y="11"/>
                    <a:pt x="41" y="13"/>
                    <a:pt x="41" y="16"/>
                  </a:cubicBezTo>
                  <a:cubicBezTo>
                    <a:pt x="41" y="63"/>
                    <a:pt x="41" y="63"/>
                    <a:pt x="41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67" name="Freeform 67">
              <a:extLst>
                <a:ext uri="{FF2B5EF4-FFF2-40B4-BE49-F238E27FC236}">
                  <a16:creationId xmlns:a16="http://schemas.microsoft.com/office/drawing/2014/main" id="{A7325591-24D3-F642-A2D5-42F8D6AB1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513" y="5175250"/>
              <a:ext cx="39688" cy="11113"/>
            </a:xfrm>
            <a:custGeom>
              <a:avLst/>
              <a:gdLst>
                <a:gd name="T0" fmla="*/ 17 w 19"/>
                <a:gd name="T1" fmla="*/ 5 h 5"/>
                <a:gd name="T2" fmla="*/ 2 w 19"/>
                <a:gd name="T3" fmla="*/ 5 h 5"/>
                <a:gd name="T4" fmla="*/ 0 w 19"/>
                <a:gd name="T5" fmla="*/ 2 h 5"/>
                <a:gd name="T6" fmla="*/ 2 w 19"/>
                <a:gd name="T7" fmla="*/ 0 h 5"/>
                <a:gd name="T8" fmla="*/ 17 w 19"/>
                <a:gd name="T9" fmla="*/ 0 h 5"/>
                <a:gd name="T10" fmla="*/ 19 w 19"/>
                <a:gd name="T11" fmla="*/ 2 h 5"/>
                <a:gd name="T12" fmla="*/ 17 w 19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5">
                  <a:moveTo>
                    <a:pt x="17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1"/>
                    <a:pt x="19" y="2"/>
                  </a:cubicBezTo>
                  <a:cubicBezTo>
                    <a:pt x="19" y="4"/>
                    <a:pt x="18" y="5"/>
                    <a:pt x="1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68" name="Freeform 68">
              <a:extLst>
                <a:ext uri="{FF2B5EF4-FFF2-40B4-BE49-F238E27FC236}">
                  <a16:creationId xmlns:a16="http://schemas.microsoft.com/office/drawing/2014/main" id="{41D78B50-922D-3E4D-91BC-71893312D3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95401" y="5130800"/>
              <a:ext cx="100013" cy="277813"/>
            </a:xfrm>
            <a:custGeom>
              <a:avLst/>
              <a:gdLst>
                <a:gd name="T0" fmla="*/ 40 w 47"/>
                <a:gd name="T1" fmla="*/ 0 h 131"/>
                <a:gd name="T2" fmla="*/ 7 w 47"/>
                <a:gd name="T3" fmla="*/ 0 h 131"/>
                <a:gd name="T4" fmla="*/ 0 w 47"/>
                <a:gd name="T5" fmla="*/ 6 h 131"/>
                <a:gd name="T6" fmla="*/ 0 w 47"/>
                <a:gd name="T7" fmla="*/ 124 h 131"/>
                <a:gd name="T8" fmla="*/ 7 w 47"/>
                <a:gd name="T9" fmla="*/ 131 h 131"/>
                <a:gd name="T10" fmla="*/ 40 w 47"/>
                <a:gd name="T11" fmla="*/ 131 h 131"/>
                <a:gd name="T12" fmla="*/ 47 w 47"/>
                <a:gd name="T13" fmla="*/ 124 h 131"/>
                <a:gd name="T14" fmla="*/ 47 w 47"/>
                <a:gd name="T15" fmla="*/ 6 h 131"/>
                <a:gd name="T16" fmla="*/ 40 w 47"/>
                <a:gd name="T17" fmla="*/ 0 h 131"/>
                <a:gd name="T18" fmla="*/ 23 w 47"/>
                <a:gd name="T19" fmla="*/ 121 h 131"/>
                <a:gd name="T20" fmla="*/ 10 w 47"/>
                <a:gd name="T21" fmla="*/ 107 h 131"/>
                <a:gd name="T22" fmla="*/ 23 w 47"/>
                <a:gd name="T23" fmla="*/ 94 h 131"/>
                <a:gd name="T24" fmla="*/ 37 w 47"/>
                <a:gd name="T25" fmla="*/ 107 h 131"/>
                <a:gd name="T26" fmla="*/ 23 w 47"/>
                <a:gd name="T27" fmla="*/ 121 h 131"/>
                <a:gd name="T28" fmla="*/ 41 w 47"/>
                <a:gd name="T29" fmla="*/ 63 h 131"/>
                <a:gd name="T30" fmla="*/ 36 w 47"/>
                <a:gd name="T31" fmla="*/ 68 h 131"/>
                <a:gd name="T32" fmla="*/ 11 w 47"/>
                <a:gd name="T33" fmla="*/ 68 h 131"/>
                <a:gd name="T34" fmla="*/ 6 w 47"/>
                <a:gd name="T35" fmla="*/ 63 h 131"/>
                <a:gd name="T36" fmla="*/ 6 w 47"/>
                <a:gd name="T37" fmla="*/ 16 h 131"/>
                <a:gd name="T38" fmla="*/ 11 w 47"/>
                <a:gd name="T39" fmla="*/ 11 h 131"/>
                <a:gd name="T40" fmla="*/ 36 w 47"/>
                <a:gd name="T41" fmla="*/ 11 h 131"/>
                <a:gd name="T42" fmla="*/ 41 w 47"/>
                <a:gd name="T43" fmla="*/ 16 h 131"/>
                <a:gd name="T44" fmla="*/ 41 w 47"/>
                <a:gd name="T45" fmla="*/ 6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131">
                  <a:moveTo>
                    <a:pt x="4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8"/>
                    <a:pt x="3" y="131"/>
                    <a:pt x="7" y="131"/>
                  </a:cubicBezTo>
                  <a:cubicBezTo>
                    <a:pt x="40" y="131"/>
                    <a:pt x="40" y="131"/>
                    <a:pt x="40" y="131"/>
                  </a:cubicBezTo>
                  <a:cubicBezTo>
                    <a:pt x="44" y="131"/>
                    <a:pt x="47" y="128"/>
                    <a:pt x="47" y="124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3"/>
                    <a:pt x="44" y="0"/>
                    <a:pt x="40" y="0"/>
                  </a:cubicBezTo>
                  <a:close/>
                  <a:moveTo>
                    <a:pt x="23" y="121"/>
                  </a:moveTo>
                  <a:cubicBezTo>
                    <a:pt x="16" y="121"/>
                    <a:pt x="10" y="115"/>
                    <a:pt x="10" y="107"/>
                  </a:cubicBezTo>
                  <a:cubicBezTo>
                    <a:pt x="10" y="100"/>
                    <a:pt x="16" y="94"/>
                    <a:pt x="23" y="94"/>
                  </a:cubicBezTo>
                  <a:cubicBezTo>
                    <a:pt x="31" y="94"/>
                    <a:pt x="37" y="100"/>
                    <a:pt x="37" y="107"/>
                  </a:cubicBezTo>
                  <a:cubicBezTo>
                    <a:pt x="37" y="115"/>
                    <a:pt x="31" y="121"/>
                    <a:pt x="23" y="121"/>
                  </a:cubicBezTo>
                  <a:close/>
                  <a:moveTo>
                    <a:pt x="41" y="63"/>
                  </a:moveTo>
                  <a:cubicBezTo>
                    <a:pt x="41" y="66"/>
                    <a:pt x="39" y="68"/>
                    <a:pt x="36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8" y="68"/>
                    <a:pt x="6" y="66"/>
                    <a:pt x="6" y="63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3"/>
                    <a:pt x="8" y="11"/>
                    <a:pt x="11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9" y="11"/>
                    <a:pt x="41" y="13"/>
                    <a:pt x="41" y="16"/>
                  </a:cubicBezTo>
                  <a:lnTo>
                    <a:pt x="41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69" name="Freeform 69">
              <a:extLst>
                <a:ext uri="{FF2B5EF4-FFF2-40B4-BE49-F238E27FC236}">
                  <a16:creationId xmlns:a16="http://schemas.microsoft.com/office/drawing/2014/main" id="{7C42092B-38E9-CE42-9B5F-4122A361D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038" y="5175250"/>
              <a:ext cx="38100" cy="11113"/>
            </a:xfrm>
            <a:custGeom>
              <a:avLst/>
              <a:gdLst>
                <a:gd name="T0" fmla="*/ 16 w 18"/>
                <a:gd name="T1" fmla="*/ 5 h 5"/>
                <a:gd name="T2" fmla="*/ 2 w 18"/>
                <a:gd name="T3" fmla="*/ 5 h 5"/>
                <a:gd name="T4" fmla="*/ 0 w 18"/>
                <a:gd name="T5" fmla="*/ 2 h 5"/>
                <a:gd name="T6" fmla="*/ 2 w 18"/>
                <a:gd name="T7" fmla="*/ 0 h 5"/>
                <a:gd name="T8" fmla="*/ 16 w 18"/>
                <a:gd name="T9" fmla="*/ 0 h 5"/>
                <a:gd name="T10" fmla="*/ 18 w 18"/>
                <a:gd name="T11" fmla="*/ 2 h 5"/>
                <a:gd name="T12" fmla="*/ 16 w 18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5">
                  <a:moveTo>
                    <a:pt x="16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4"/>
                    <a:pt x="17" y="5"/>
                    <a:pt x="1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70" name="Freeform 70">
              <a:extLst>
                <a:ext uri="{FF2B5EF4-FFF2-40B4-BE49-F238E27FC236}">
                  <a16:creationId xmlns:a16="http://schemas.microsoft.com/office/drawing/2014/main" id="{6C72BECC-C5A9-8445-B2AE-73709EC44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038" y="5199063"/>
              <a:ext cx="38100" cy="11113"/>
            </a:xfrm>
            <a:custGeom>
              <a:avLst/>
              <a:gdLst>
                <a:gd name="T0" fmla="*/ 16 w 18"/>
                <a:gd name="T1" fmla="*/ 5 h 5"/>
                <a:gd name="T2" fmla="*/ 2 w 18"/>
                <a:gd name="T3" fmla="*/ 5 h 5"/>
                <a:gd name="T4" fmla="*/ 0 w 18"/>
                <a:gd name="T5" fmla="*/ 2 h 5"/>
                <a:gd name="T6" fmla="*/ 2 w 18"/>
                <a:gd name="T7" fmla="*/ 0 h 5"/>
                <a:gd name="T8" fmla="*/ 16 w 18"/>
                <a:gd name="T9" fmla="*/ 0 h 5"/>
                <a:gd name="T10" fmla="*/ 18 w 18"/>
                <a:gd name="T11" fmla="*/ 2 h 5"/>
                <a:gd name="T12" fmla="*/ 16 w 18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5">
                  <a:moveTo>
                    <a:pt x="16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4"/>
                    <a:pt x="17" y="5"/>
                    <a:pt x="1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71" name="Freeform 71">
              <a:extLst>
                <a:ext uri="{FF2B5EF4-FFF2-40B4-BE49-F238E27FC236}">
                  <a16:creationId xmlns:a16="http://schemas.microsoft.com/office/drawing/2014/main" id="{C4AF997B-F525-0A41-A68D-F603562B0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038" y="5222875"/>
              <a:ext cx="38100" cy="7938"/>
            </a:xfrm>
            <a:custGeom>
              <a:avLst/>
              <a:gdLst>
                <a:gd name="T0" fmla="*/ 16 w 18"/>
                <a:gd name="T1" fmla="*/ 4 h 4"/>
                <a:gd name="T2" fmla="*/ 2 w 18"/>
                <a:gd name="T3" fmla="*/ 4 h 4"/>
                <a:gd name="T4" fmla="*/ 0 w 18"/>
                <a:gd name="T5" fmla="*/ 2 h 4"/>
                <a:gd name="T6" fmla="*/ 2 w 18"/>
                <a:gd name="T7" fmla="*/ 0 h 4"/>
                <a:gd name="T8" fmla="*/ 16 w 18"/>
                <a:gd name="T9" fmla="*/ 0 h 4"/>
                <a:gd name="T10" fmla="*/ 18 w 18"/>
                <a:gd name="T11" fmla="*/ 2 h 4"/>
                <a:gd name="T12" fmla="*/ 16 w 1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1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3"/>
                    <a:pt x="17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72" name="Freeform 72">
              <a:extLst>
                <a:ext uri="{FF2B5EF4-FFF2-40B4-BE49-F238E27FC236}">
                  <a16:creationId xmlns:a16="http://schemas.microsoft.com/office/drawing/2014/main" id="{1104125A-9882-3E4D-B835-4C7DC87D78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5588" y="5121275"/>
              <a:ext cx="139700" cy="290513"/>
            </a:xfrm>
            <a:custGeom>
              <a:avLst/>
              <a:gdLst>
                <a:gd name="T0" fmla="*/ 65 w 66"/>
                <a:gd name="T1" fmla="*/ 123 h 137"/>
                <a:gd name="T2" fmla="*/ 47 w 66"/>
                <a:gd name="T3" fmla="*/ 7 h 137"/>
                <a:gd name="T4" fmla="*/ 40 w 66"/>
                <a:gd name="T5" fmla="*/ 1 h 137"/>
                <a:gd name="T6" fmla="*/ 7 w 66"/>
                <a:gd name="T7" fmla="*/ 6 h 137"/>
                <a:gd name="T8" fmla="*/ 1 w 66"/>
                <a:gd name="T9" fmla="*/ 14 h 137"/>
                <a:gd name="T10" fmla="*/ 18 w 66"/>
                <a:gd name="T11" fmla="*/ 130 h 137"/>
                <a:gd name="T12" fmla="*/ 26 w 66"/>
                <a:gd name="T13" fmla="*/ 136 h 137"/>
                <a:gd name="T14" fmla="*/ 59 w 66"/>
                <a:gd name="T15" fmla="*/ 131 h 137"/>
                <a:gd name="T16" fmla="*/ 65 w 66"/>
                <a:gd name="T17" fmla="*/ 123 h 137"/>
                <a:gd name="T18" fmla="*/ 21 w 66"/>
                <a:gd name="T19" fmla="*/ 73 h 137"/>
                <a:gd name="T20" fmla="*/ 15 w 66"/>
                <a:gd name="T21" fmla="*/ 69 h 137"/>
                <a:gd name="T22" fmla="*/ 8 w 66"/>
                <a:gd name="T23" fmla="*/ 22 h 137"/>
                <a:gd name="T24" fmla="*/ 12 w 66"/>
                <a:gd name="T25" fmla="*/ 17 h 137"/>
                <a:gd name="T26" fmla="*/ 37 w 66"/>
                <a:gd name="T27" fmla="*/ 13 h 137"/>
                <a:gd name="T28" fmla="*/ 43 w 66"/>
                <a:gd name="T29" fmla="*/ 17 h 137"/>
                <a:gd name="T30" fmla="*/ 50 w 66"/>
                <a:gd name="T31" fmla="*/ 64 h 137"/>
                <a:gd name="T32" fmla="*/ 46 w 66"/>
                <a:gd name="T33" fmla="*/ 69 h 137"/>
                <a:gd name="T34" fmla="*/ 21 w 66"/>
                <a:gd name="T35" fmla="*/ 73 h 137"/>
                <a:gd name="T36" fmla="*/ 50 w 66"/>
                <a:gd name="T37" fmla="*/ 118 h 137"/>
                <a:gd name="T38" fmla="*/ 41 w 66"/>
                <a:gd name="T39" fmla="*/ 123 h 137"/>
                <a:gd name="T40" fmla="*/ 39 w 66"/>
                <a:gd name="T41" fmla="*/ 123 h 137"/>
                <a:gd name="T42" fmla="*/ 26 w 66"/>
                <a:gd name="T43" fmla="*/ 112 h 137"/>
                <a:gd name="T44" fmla="*/ 28 w 66"/>
                <a:gd name="T45" fmla="*/ 102 h 137"/>
                <a:gd name="T46" fmla="*/ 37 w 66"/>
                <a:gd name="T47" fmla="*/ 97 h 137"/>
                <a:gd name="T48" fmla="*/ 39 w 66"/>
                <a:gd name="T49" fmla="*/ 97 h 137"/>
                <a:gd name="T50" fmla="*/ 52 w 66"/>
                <a:gd name="T51" fmla="*/ 108 h 137"/>
                <a:gd name="T52" fmla="*/ 50 w 66"/>
                <a:gd name="T53" fmla="*/ 11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6" h="137">
                  <a:moveTo>
                    <a:pt x="65" y="123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47" y="3"/>
                    <a:pt x="43" y="0"/>
                    <a:pt x="40" y="1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3" y="7"/>
                    <a:pt x="0" y="10"/>
                    <a:pt x="1" y="14"/>
                  </a:cubicBezTo>
                  <a:cubicBezTo>
                    <a:pt x="18" y="130"/>
                    <a:pt x="18" y="130"/>
                    <a:pt x="18" y="130"/>
                  </a:cubicBezTo>
                  <a:cubicBezTo>
                    <a:pt x="19" y="134"/>
                    <a:pt x="23" y="137"/>
                    <a:pt x="26" y="136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63" y="131"/>
                    <a:pt x="66" y="127"/>
                    <a:pt x="65" y="123"/>
                  </a:cubicBezTo>
                  <a:close/>
                  <a:moveTo>
                    <a:pt x="21" y="73"/>
                  </a:moveTo>
                  <a:cubicBezTo>
                    <a:pt x="18" y="73"/>
                    <a:pt x="16" y="71"/>
                    <a:pt x="15" y="69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0"/>
                    <a:pt x="10" y="17"/>
                    <a:pt x="12" y="17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40" y="13"/>
                    <a:pt x="42" y="15"/>
                    <a:pt x="43" y="17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6"/>
                    <a:pt x="48" y="69"/>
                    <a:pt x="46" y="69"/>
                  </a:cubicBezTo>
                  <a:lnTo>
                    <a:pt x="21" y="73"/>
                  </a:lnTo>
                  <a:close/>
                  <a:moveTo>
                    <a:pt x="50" y="118"/>
                  </a:moveTo>
                  <a:cubicBezTo>
                    <a:pt x="48" y="121"/>
                    <a:pt x="45" y="123"/>
                    <a:pt x="41" y="123"/>
                  </a:cubicBezTo>
                  <a:cubicBezTo>
                    <a:pt x="40" y="123"/>
                    <a:pt x="40" y="123"/>
                    <a:pt x="39" y="123"/>
                  </a:cubicBezTo>
                  <a:cubicBezTo>
                    <a:pt x="33" y="123"/>
                    <a:pt x="27" y="118"/>
                    <a:pt x="26" y="112"/>
                  </a:cubicBezTo>
                  <a:cubicBezTo>
                    <a:pt x="25" y="109"/>
                    <a:pt x="26" y="105"/>
                    <a:pt x="28" y="102"/>
                  </a:cubicBezTo>
                  <a:cubicBezTo>
                    <a:pt x="31" y="99"/>
                    <a:pt x="34" y="97"/>
                    <a:pt x="37" y="97"/>
                  </a:cubicBezTo>
                  <a:cubicBezTo>
                    <a:pt x="38" y="97"/>
                    <a:pt x="38" y="97"/>
                    <a:pt x="39" y="97"/>
                  </a:cubicBezTo>
                  <a:cubicBezTo>
                    <a:pt x="46" y="97"/>
                    <a:pt x="51" y="102"/>
                    <a:pt x="52" y="108"/>
                  </a:cubicBezTo>
                  <a:cubicBezTo>
                    <a:pt x="53" y="112"/>
                    <a:pt x="52" y="115"/>
                    <a:pt x="50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73" name="Freeform 73">
              <a:extLst>
                <a:ext uri="{FF2B5EF4-FFF2-40B4-BE49-F238E27FC236}">
                  <a16:creationId xmlns:a16="http://schemas.microsoft.com/office/drawing/2014/main" id="{F2904212-67C6-9147-B5D7-D9319A5EC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0988" y="5160963"/>
              <a:ext cx="41275" cy="14288"/>
            </a:xfrm>
            <a:custGeom>
              <a:avLst/>
              <a:gdLst>
                <a:gd name="T0" fmla="*/ 2 w 19"/>
                <a:gd name="T1" fmla="*/ 7 h 7"/>
                <a:gd name="T2" fmla="*/ 0 w 19"/>
                <a:gd name="T3" fmla="*/ 5 h 7"/>
                <a:gd name="T4" fmla="*/ 2 w 19"/>
                <a:gd name="T5" fmla="*/ 2 h 7"/>
                <a:gd name="T6" fmla="*/ 16 w 19"/>
                <a:gd name="T7" fmla="*/ 0 h 7"/>
                <a:gd name="T8" fmla="*/ 19 w 19"/>
                <a:gd name="T9" fmla="*/ 2 h 7"/>
                <a:gd name="T10" fmla="*/ 17 w 19"/>
                <a:gd name="T11" fmla="*/ 5 h 7"/>
                <a:gd name="T12" fmla="*/ 3 w 19"/>
                <a:gd name="T13" fmla="*/ 7 h 7"/>
                <a:gd name="T14" fmla="*/ 2 w 19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7">
                  <a:moveTo>
                    <a:pt x="2" y="7"/>
                  </a:moveTo>
                  <a:cubicBezTo>
                    <a:pt x="1" y="7"/>
                    <a:pt x="0" y="6"/>
                    <a:pt x="0" y="5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9" y="1"/>
                    <a:pt x="19" y="2"/>
                  </a:cubicBezTo>
                  <a:cubicBezTo>
                    <a:pt x="19" y="3"/>
                    <a:pt x="18" y="4"/>
                    <a:pt x="17" y="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74" name="Freeform 74">
              <a:extLst>
                <a:ext uri="{FF2B5EF4-FFF2-40B4-BE49-F238E27FC236}">
                  <a16:creationId xmlns:a16="http://schemas.microsoft.com/office/drawing/2014/main" id="{85F24A7E-CF38-C748-AF97-630D52A7D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751" y="5180013"/>
              <a:ext cx="55563" cy="17463"/>
            </a:xfrm>
            <a:custGeom>
              <a:avLst/>
              <a:gdLst>
                <a:gd name="T0" fmla="*/ 2 w 26"/>
                <a:gd name="T1" fmla="*/ 8 h 8"/>
                <a:gd name="T2" fmla="*/ 0 w 26"/>
                <a:gd name="T3" fmla="*/ 6 h 8"/>
                <a:gd name="T4" fmla="*/ 2 w 26"/>
                <a:gd name="T5" fmla="*/ 4 h 8"/>
                <a:gd name="T6" fmla="*/ 24 w 26"/>
                <a:gd name="T7" fmla="*/ 0 h 8"/>
                <a:gd name="T8" fmla="*/ 26 w 26"/>
                <a:gd name="T9" fmla="*/ 2 h 8"/>
                <a:gd name="T10" fmla="*/ 24 w 26"/>
                <a:gd name="T11" fmla="*/ 5 h 8"/>
                <a:gd name="T12" fmla="*/ 2 w 26"/>
                <a:gd name="T13" fmla="*/ 8 h 8"/>
                <a:gd name="T14" fmla="*/ 2 w 26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8">
                  <a:moveTo>
                    <a:pt x="2" y="8"/>
                  </a:moveTo>
                  <a:cubicBezTo>
                    <a:pt x="1" y="8"/>
                    <a:pt x="0" y="7"/>
                    <a:pt x="0" y="6"/>
                  </a:cubicBezTo>
                  <a:cubicBezTo>
                    <a:pt x="0" y="5"/>
                    <a:pt x="0" y="4"/>
                    <a:pt x="2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4"/>
                    <a:pt x="26" y="5"/>
                    <a:pt x="24" y="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75" name="Freeform 75">
              <a:extLst>
                <a:ext uri="{FF2B5EF4-FFF2-40B4-BE49-F238E27FC236}">
                  <a16:creationId xmlns:a16="http://schemas.microsoft.com/office/drawing/2014/main" id="{2333BF4E-0F0B-554B-A945-F1C7E5BB8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7938" y="5432425"/>
              <a:ext cx="403225" cy="31750"/>
            </a:xfrm>
            <a:custGeom>
              <a:avLst/>
              <a:gdLst>
                <a:gd name="T0" fmla="*/ 190 w 190"/>
                <a:gd name="T1" fmla="*/ 10 h 15"/>
                <a:gd name="T2" fmla="*/ 185 w 190"/>
                <a:gd name="T3" fmla="*/ 15 h 15"/>
                <a:gd name="T4" fmla="*/ 5 w 190"/>
                <a:gd name="T5" fmla="*/ 15 h 15"/>
                <a:gd name="T6" fmla="*/ 0 w 190"/>
                <a:gd name="T7" fmla="*/ 10 h 15"/>
                <a:gd name="T8" fmla="*/ 0 w 190"/>
                <a:gd name="T9" fmla="*/ 6 h 15"/>
                <a:gd name="T10" fmla="*/ 5 w 190"/>
                <a:gd name="T11" fmla="*/ 0 h 15"/>
                <a:gd name="T12" fmla="*/ 185 w 190"/>
                <a:gd name="T13" fmla="*/ 0 h 15"/>
                <a:gd name="T14" fmla="*/ 190 w 190"/>
                <a:gd name="T15" fmla="*/ 6 h 15"/>
                <a:gd name="T16" fmla="*/ 190 w 190"/>
                <a:gd name="T1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5">
                  <a:moveTo>
                    <a:pt x="190" y="10"/>
                  </a:moveTo>
                  <a:cubicBezTo>
                    <a:pt x="190" y="13"/>
                    <a:pt x="187" y="15"/>
                    <a:pt x="18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5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7" y="0"/>
                    <a:pt x="190" y="3"/>
                    <a:pt x="190" y="6"/>
                  </a:cubicBezTo>
                  <a:lnTo>
                    <a:pt x="19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</p:grpSp>
      <p:sp>
        <p:nvSpPr>
          <p:cNvPr id="79" name="Freeform 76">
            <a:extLst>
              <a:ext uri="{FF2B5EF4-FFF2-40B4-BE49-F238E27FC236}">
                <a16:creationId xmlns:a16="http://schemas.microsoft.com/office/drawing/2014/main" id="{F0130F45-335F-264E-8283-C67C98824375}"/>
              </a:ext>
            </a:extLst>
          </p:cNvPr>
          <p:cNvSpPr>
            <a:spLocks noEditPoints="1"/>
          </p:cNvSpPr>
          <p:nvPr/>
        </p:nvSpPr>
        <p:spPr bwMode="auto">
          <a:xfrm>
            <a:off x="4315326" y="3838241"/>
            <a:ext cx="515117" cy="424081"/>
          </a:xfrm>
          <a:custGeom>
            <a:avLst/>
            <a:gdLst>
              <a:gd name="T0" fmla="*/ 228 w 237"/>
              <a:gd name="T1" fmla="*/ 42 h 177"/>
              <a:gd name="T2" fmla="*/ 215 w 237"/>
              <a:gd name="T3" fmla="*/ 42 h 177"/>
              <a:gd name="T4" fmla="*/ 214 w 237"/>
              <a:gd name="T5" fmla="*/ 40 h 177"/>
              <a:gd name="T6" fmla="*/ 214 w 237"/>
              <a:gd name="T7" fmla="*/ 33 h 177"/>
              <a:gd name="T8" fmla="*/ 198 w 237"/>
              <a:gd name="T9" fmla="*/ 18 h 177"/>
              <a:gd name="T10" fmla="*/ 93 w 237"/>
              <a:gd name="T11" fmla="*/ 18 h 177"/>
              <a:gd name="T12" fmla="*/ 90 w 237"/>
              <a:gd name="T13" fmla="*/ 13 h 177"/>
              <a:gd name="T14" fmla="*/ 89 w 237"/>
              <a:gd name="T15" fmla="*/ 12 h 177"/>
              <a:gd name="T16" fmla="*/ 72 w 237"/>
              <a:gd name="T17" fmla="*/ 0 h 177"/>
              <a:gd name="T18" fmla="*/ 44 w 237"/>
              <a:gd name="T19" fmla="*/ 0 h 177"/>
              <a:gd name="T20" fmla="*/ 28 w 237"/>
              <a:gd name="T21" fmla="*/ 12 h 177"/>
              <a:gd name="T22" fmla="*/ 27 w 237"/>
              <a:gd name="T23" fmla="*/ 13 h 177"/>
              <a:gd name="T24" fmla="*/ 24 w 237"/>
              <a:gd name="T25" fmla="*/ 18 h 177"/>
              <a:gd name="T26" fmla="*/ 16 w 237"/>
              <a:gd name="T27" fmla="*/ 18 h 177"/>
              <a:gd name="T28" fmla="*/ 0 w 237"/>
              <a:gd name="T29" fmla="*/ 33 h 177"/>
              <a:gd name="T30" fmla="*/ 0 w 237"/>
              <a:gd name="T31" fmla="*/ 162 h 177"/>
              <a:gd name="T32" fmla="*/ 13 w 237"/>
              <a:gd name="T33" fmla="*/ 177 h 177"/>
              <a:gd name="T34" fmla="*/ 16 w 237"/>
              <a:gd name="T35" fmla="*/ 177 h 177"/>
              <a:gd name="T36" fmla="*/ 204 w 237"/>
              <a:gd name="T37" fmla="*/ 177 h 177"/>
              <a:gd name="T38" fmla="*/ 215 w 237"/>
              <a:gd name="T39" fmla="*/ 168 h 177"/>
              <a:gd name="T40" fmla="*/ 236 w 237"/>
              <a:gd name="T41" fmla="*/ 51 h 177"/>
              <a:gd name="T42" fmla="*/ 228 w 237"/>
              <a:gd name="T43" fmla="*/ 42 h 177"/>
              <a:gd name="T44" fmla="*/ 16 w 237"/>
              <a:gd name="T45" fmla="*/ 30 h 177"/>
              <a:gd name="T46" fmla="*/ 24 w 237"/>
              <a:gd name="T47" fmla="*/ 30 h 177"/>
              <a:gd name="T48" fmla="*/ 38 w 237"/>
              <a:gd name="T49" fmla="*/ 19 h 177"/>
              <a:gd name="T50" fmla="*/ 39 w 237"/>
              <a:gd name="T51" fmla="*/ 18 h 177"/>
              <a:gd name="T52" fmla="*/ 46 w 237"/>
              <a:gd name="T53" fmla="*/ 12 h 177"/>
              <a:gd name="T54" fmla="*/ 72 w 237"/>
              <a:gd name="T55" fmla="*/ 12 h 177"/>
              <a:gd name="T56" fmla="*/ 78 w 237"/>
              <a:gd name="T57" fmla="*/ 18 h 177"/>
              <a:gd name="T58" fmla="*/ 79 w 237"/>
              <a:gd name="T59" fmla="*/ 19 h 177"/>
              <a:gd name="T60" fmla="*/ 93 w 237"/>
              <a:gd name="T61" fmla="*/ 30 h 177"/>
              <a:gd name="T62" fmla="*/ 198 w 237"/>
              <a:gd name="T63" fmla="*/ 30 h 177"/>
              <a:gd name="T64" fmla="*/ 202 w 237"/>
              <a:gd name="T65" fmla="*/ 33 h 177"/>
              <a:gd name="T66" fmla="*/ 202 w 237"/>
              <a:gd name="T67" fmla="*/ 39 h 177"/>
              <a:gd name="T68" fmla="*/ 200 w 237"/>
              <a:gd name="T69" fmla="*/ 42 h 177"/>
              <a:gd name="T70" fmla="*/ 40 w 237"/>
              <a:gd name="T71" fmla="*/ 42 h 177"/>
              <a:gd name="T72" fmla="*/ 29 w 237"/>
              <a:gd name="T73" fmla="*/ 51 h 177"/>
              <a:gd name="T74" fmla="*/ 13 w 237"/>
              <a:gd name="T75" fmla="*/ 138 h 177"/>
              <a:gd name="T76" fmla="*/ 13 w 237"/>
              <a:gd name="T77" fmla="*/ 136 h 177"/>
              <a:gd name="T78" fmla="*/ 13 w 237"/>
              <a:gd name="T79" fmla="*/ 33 h 177"/>
              <a:gd name="T80" fmla="*/ 16 w 237"/>
              <a:gd name="T81" fmla="*/ 3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7" h="177">
                <a:moveTo>
                  <a:pt x="228" y="42"/>
                </a:moveTo>
                <a:cubicBezTo>
                  <a:pt x="228" y="42"/>
                  <a:pt x="218" y="42"/>
                  <a:pt x="215" y="42"/>
                </a:cubicBezTo>
                <a:cubicBezTo>
                  <a:pt x="214" y="42"/>
                  <a:pt x="214" y="40"/>
                  <a:pt x="214" y="40"/>
                </a:cubicBezTo>
                <a:cubicBezTo>
                  <a:pt x="214" y="33"/>
                  <a:pt x="214" y="33"/>
                  <a:pt x="214" y="33"/>
                </a:cubicBezTo>
                <a:cubicBezTo>
                  <a:pt x="214" y="25"/>
                  <a:pt x="207" y="18"/>
                  <a:pt x="198" y="18"/>
                </a:cubicBezTo>
                <a:cubicBezTo>
                  <a:pt x="93" y="18"/>
                  <a:pt x="93" y="18"/>
                  <a:pt x="93" y="18"/>
                </a:cubicBezTo>
                <a:cubicBezTo>
                  <a:pt x="92" y="18"/>
                  <a:pt x="91" y="16"/>
                  <a:pt x="90" y="13"/>
                </a:cubicBezTo>
                <a:cubicBezTo>
                  <a:pt x="89" y="13"/>
                  <a:pt x="89" y="12"/>
                  <a:pt x="89" y="12"/>
                </a:cubicBezTo>
                <a:cubicBezTo>
                  <a:pt x="84" y="2"/>
                  <a:pt x="77" y="0"/>
                  <a:pt x="7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37" y="0"/>
                  <a:pt x="33" y="4"/>
                  <a:pt x="28" y="12"/>
                </a:cubicBezTo>
                <a:cubicBezTo>
                  <a:pt x="28" y="12"/>
                  <a:pt x="28" y="13"/>
                  <a:pt x="27" y="13"/>
                </a:cubicBezTo>
                <a:cubicBezTo>
                  <a:pt x="26" y="16"/>
                  <a:pt x="25" y="18"/>
                  <a:pt x="24" y="18"/>
                </a:cubicBezTo>
                <a:cubicBezTo>
                  <a:pt x="16" y="18"/>
                  <a:pt x="16" y="18"/>
                  <a:pt x="16" y="18"/>
                </a:cubicBezTo>
                <a:cubicBezTo>
                  <a:pt x="7" y="18"/>
                  <a:pt x="0" y="25"/>
                  <a:pt x="0" y="33"/>
                </a:cubicBezTo>
                <a:cubicBezTo>
                  <a:pt x="0" y="162"/>
                  <a:pt x="0" y="162"/>
                  <a:pt x="0" y="162"/>
                </a:cubicBezTo>
                <a:cubicBezTo>
                  <a:pt x="0" y="169"/>
                  <a:pt x="6" y="175"/>
                  <a:pt x="13" y="177"/>
                </a:cubicBezTo>
                <a:cubicBezTo>
                  <a:pt x="14" y="177"/>
                  <a:pt x="15" y="177"/>
                  <a:pt x="16" y="177"/>
                </a:cubicBezTo>
                <a:cubicBezTo>
                  <a:pt x="204" y="177"/>
                  <a:pt x="204" y="177"/>
                  <a:pt x="204" y="177"/>
                </a:cubicBezTo>
                <a:cubicBezTo>
                  <a:pt x="209" y="177"/>
                  <a:pt x="214" y="173"/>
                  <a:pt x="215" y="168"/>
                </a:cubicBezTo>
                <a:cubicBezTo>
                  <a:pt x="236" y="51"/>
                  <a:pt x="236" y="51"/>
                  <a:pt x="236" y="51"/>
                </a:cubicBezTo>
                <a:cubicBezTo>
                  <a:pt x="237" y="46"/>
                  <a:pt x="233" y="42"/>
                  <a:pt x="228" y="42"/>
                </a:cubicBezTo>
                <a:close/>
                <a:moveTo>
                  <a:pt x="16" y="30"/>
                </a:moveTo>
                <a:cubicBezTo>
                  <a:pt x="24" y="30"/>
                  <a:pt x="24" y="30"/>
                  <a:pt x="24" y="30"/>
                </a:cubicBezTo>
                <a:cubicBezTo>
                  <a:pt x="32" y="30"/>
                  <a:pt x="35" y="24"/>
                  <a:pt x="38" y="19"/>
                </a:cubicBezTo>
                <a:cubicBezTo>
                  <a:pt x="38" y="19"/>
                  <a:pt x="39" y="19"/>
                  <a:pt x="39" y="18"/>
                </a:cubicBezTo>
                <a:cubicBezTo>
                  <a:pt x="41" y="14"/>
                  <a:pt x="43" y="12"/>
                  <a:pt x="46" y="12"/>
                </a:cubicBezTo>
                <a:cubicBezTo>
                  <a:pt x="72" y="12"/>
                  <a:pt x="72" y="12"/>
                  <a:pt x="72" y="12"/>
                </a:cubicBezTo>
                <a:cubicBezTo>
                  <a:pt x="73" y="12"/>
                  <a:pt x="75" y="12"/>
                  <a:pt x="78" y="18"/>
                </a:cubicBezTo>
                <a:cubicBezTo>
                  <a:pt x="78" y="18"/>
                  <a:pt x="79" y="19"/>
                  <a:pt x="79" y="19"/>
                </a:cubicBezTo>
                <a:cubicBezTo>
                  <a:pt x="81" y="23"/>
                  <a:pt x="84" y="30"/>
                  <a:pt x="93" y="30"/>
                </a:cubicBezTo>
                <a:cubicBezTo>
                  <a:pt x="198" y="30"/>
                  <a:pt x="198" y="30"/>
                  <a:pt x="198" y="30"/>
                </a:cubicBezTo>
                <a:cubicBezTo>
                  <a:pt x="200" y="30"/>
                  <a:pt x="202" y="31"/>
                  <a:pt x="202" y="33"/>
                </a:cubicBezTo>
                <a:cubicBezTo>
                  <a:pt x="202" y="39"/>
                  <a:pt x="202" y="39"/>
                  <a:pt x="202" y="39"/>
                </a:cubicBezTo>
                <a:cubicBezTo>
                  <a:pt x="202" y="39"/>
                  <a:pt x="202" y="42"/>
                  <a:pt x="200" y="42"/>
                </a:cubicBezTo>
                <a:cubicBezTo>
                  <a:pt x="160" y="42"/>
                  <a:pt x="40" y="42"/>
                  <a:pt x="40" y="42"/>
                </a:cubicBezTo>
                <a:cubicBezTo>
                  <a:pt x="35" y="42"/>
                  <a:pt x="30" y="46"/>
                  <a:pt x="29" y="51"/>
                </a:cubicBezTo>
                <a:cubicBezTo>
                  <a:pt x="13" y="138"/>
                  <a:pt x="13" y="138"/>
                  <a:pt x="13" y="138"/>
                </a:cubicBezTo>
                <a:cubicBezTo>
                  <a:pt x="13" y="138"/>
                  <a:pt x="13" y="141"/>
                  <a:pt x="13" y="136"/>
                </a:cubicBezTo>
                <a:cubicBezTo>
                  <a:pt x="13" y="110"/>
                  <a:pt x="13" y="33"/>
                  <a:pt x="13" y="33"/>
                </a:cubicBezTo>
                <a:cubicBezTo>
                  <a:pt x="13" y="31"/>
                  <a:pt x="14" y="30"/>
                  <a:pt x="16" y="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endParaRPr lang="en-AU" sz="3599"/>
          </a:p>
        </p:txBody>
      </p:sp>
      <p:sp>
        <p:nvSpPr>
          <p:cNvPr id="80" name="Freeform 9">
            <a:extLst>
              <a:ext uri="{FF2B5EF4-FFF2-40B4-BE49-F238E27FC236}">
                <a16:creationId xmlns:a16="http://schemas.microsoft.com/office/drawing/2014/main" id="{97124F25-6A76-9346-A774-804DFF0EBF59}"/>
              </a:ext>
            </a:extLst>
          </p:cNvPr>
          <p:cNvSpPr>
            <a:spLocks/>
          </p:cNvSpPr>
          <p:nvPr/>
        </p:nvSpPr>
        <p:spPr bwMode="auto">
          <a:xfrm>
            <a:off x="4058778" y="2249656"/>
            <a:ext cx="1073150" cy="1389063"/>
          </a:xfrm>
          <a:custGeom>
            <a:avLst/>
            <a:gdLst>
              <a:gd name="T0" fmla="*/ 315 w 315"/>
              <a:gd name="T1" fmla="*/ 94 h 408"/>
              <a:gd name="T2" fmla="*/ 315 w 315"/>
              <a:gd name="T3" fmla="*/ 408 h 408"/>
              <a:gd name="T4" fmla="*/ 213 w 315"/>
              <a:gd name="T5" fmla="*/ 408 h 408"/>
              <a:gd name="T6" fmla="*/ 221 w 315"/>
              <a:gd name="T7" fmla="*/ 377 h 408"/>
              <a:gd name="T8" fmla="*/ 158 w 315"/>
              <a:gd name="T9" fmla="*/ 314 h 408"/>
              <a:gd name="T10" fmla="*/ 95 w 315"/>
              <a:gd name="T11" fmla="*/ 377 h 408"/>
              <a:gd name="T12" fmla="*/ 103 w 315"/>
              <a:gd name="T13" fmla="*/ 408 h 408"/>
              <a:gd name="T14" fmla="*/ 0 w 315"/>
              <a:gd name="T15" fmla="*/ 408 h 408"/>
              <a:gd name="T16" fmla="*/ 0 w 315"/>
              <a:gd name="T17" fmla="*/ 94 h 408"/>
              <a:gd name="T18" fmla="*/ 103 w 315"/>
              <a:gd name="T19" fmla="*/ 94 h 408"/>
              <a:gd name="T20" fmla="*/ 95 w 315"/>
              <a:gd name="T21" fmla="*/ 63 h 408"/>
              <a:gd name="T22" fmla="*/ 158 w 315"/>
              <a:gd name="T23" fmla="*/ 0 h 408"/>
              <a:gd name="T24" fmla="*/ 221 w 315"/>
              <a:gd name="T25" fmla="*/ 63 h 408"/>
              <a:gd name="T26" fmla="*/ 213 w 315"/>
              <a:gd name="T27" fmla="*/ 94 h 408"/>
              <a:gd name="T28" fmla="*/ 315 w 315"/>
              <a:gd name="T29" fmla="*/ 94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15" h="408">
                <a:moveTo>
                  <a:pt x="315" y="94"/>
                </a:moveTo>
                <a:cubicBezTo>
                  <a:pt x="315" y="408"/>
                  <a:pt x="315" y="408"/>
                  <a:pt x="315" y="408"/>
                </a:cubicBezTo>
                <a:cubicBezTo>
                  <a:pt x="213" y="408"/>
                  <a:pt x="213" y="408"/>
                  <a:pt x="213" y="408"/>
                </a:cubicBezTo>
                <a:cubicBezTo>
                  <a:pt x="218" y="399"/>
                  <a:pt x="221" y="388"/>
                  <a:pt x="221" y="377"/>
                </a:cubicBezTo>
                <a:cubicBezTo>
                  <a:pt x="221" y="342"/>
                  <a:pt x="193" y="314"/>
                  <a:pt x="158" y="314"/>
                </a:cubicBezTo>
                <a:cubicBezTo>
                  <a:pt x="124" y="314"/>
                  <a:pt x="95" y="342"/>
                  <a:pt x="95" y="377"/>
                </a:cubicBezTo>
                <a:cubicBezTo>
                  <a:pt x="95" y="388"/>
                  <a:pt x="98" y="399"/>
                  <a:pt x="103" y="408"/>
                </a:cubicBezTo>
                <a:cubicBezTo>
                  <a:pt x="0" y="408"/>
                  <a:pt x="0" y="408"/>
                  <a:pt x="0" y="408"/>
                </a:cubicBezTo>
                <a:cubicBezTo>
                  <a:pt x="0" y="94"/>
                  <a:pt x="0" y="94"/>
                  <a:pt x="0" y="9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98" y="85"/>
                  <a:pt x="95" y="74"/>
                  <a:pt x="95" y="63"/>
                </a:cubicBezTo>
                <a:cubicBezTo>
                  <a:pt x="95" y="28"/>
                  <a:pt x="124" y="0"/>
                  <a:pt x="158" y="0"/>
                </a:cubicBezTo>
                <a:cubicBezTo>
                  <a:pt x="193" y="0"/>
                  <a:pt x="221" y="28"/>
                  <a:pt x="221" y="63"/>
                </a:cubicBezTo>
                <a:cubicBezTo>
                  <a:pt x="221" y="74"/>
                  <a:pt x="219" y="85"/>
                  <a:pt x="213" y="94"/>
                </a:cubicBezTo>
                <a:lnTo>
                  <a:pt x="315" y="9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latin typeface="+mn-lt"/>
            </a:endParaRPr>
          </a:p>
        </p:txBody>
      </p:sp>
      <p:sp>
        <p:nvSpPr>
          <p:cNvPr id="92" name="Freeform 117">
            <a:extLst>
              <a:ext uri="{FF2B5EF4-FFF2-40B4-BE49-F238E27FC236}">
                <a16:creationId xmlns:a16="http://schemas.microsoft.com/office/drawing/2014/main" id="{C0EFEE17-A6C7-594A-A2CD-6FE2C668063C}"/>
              </a:ext>
            </a:extLst>
          </p:cNvPr>
          <p:cNvSpPr>
            <a:spLocks noEditPoints="1"/>
          </p:cNvSpPr>
          <p:nvPr/>
        </p:nvSpPr>
        <p:spPr bwMode="auto">
          <a:xfrm>
            <a:off x="4297033" y="2688107"/>
            <a:ext cx="578311" cy="585537"/>
          </a:xfrm>
          <a:custGeom>
            <a:avLst/>
            <a:gdLst>
              <a:gd name="T0" fmla="*/ 196 w 198"/>
              <a:gd name="T1" fmla="*/ 79 h 168"/>
              <a:gd name="T2" fmla="*/ 185 w 198"/>
              <a:gd name="T3" fmla="*/ 76 h 168"/>
              <a:gd name="T4" fmla="*/ 122 w 198"/>
              <a:gd name="T5" fmla="*/ 112 h 168"/>
              <a:gd name="T6" fmla="*/ 114 w 198"/>
              <a:gd name="T7" fmla="*/ 106 h 168"/>
              <a:gd name="T8" fmla="*/ 169 w 198"/>
              <a:gd name="T9" fmla="*/ 75 h 168"/>
              <a:gd name="T10" fmla="*/ 173 w 198"/>
              <a:gd name="T11" fmla="*/ 64 h 168"/>
              <a:gd name="T12" fmla="*/ 140 w 198"/>
              <a:gd name="T13" fmla="*/ 5 h 168"/>
              <a:gd name="T14" fmla="*/ 129 w 198"/>
              <a:gd name="T15" fmla="*/ 2 h 168"/>
              <a:gd name="T16" fmla="*/ 70 w 198"/>
              <a:gd name="T17" fmla="*/ 35 h 168"/>
              <a:gd name="T18" fmla="*/ 67 w 198"/>
              <a:gd name="T19" fmla="*/ 46 h 168"/>
              <a:gd name="T20" fmla="*/ 98 w 198"/>
              <a:gd name="T21" fmla="*/ 101 h 168"/>
              <a:gd name="T22" fmla="*/ 97 w 198"/>
              <a:gd name="T23" fmla="*/ 101 h 168"/>
              <a:gd name="T24" fmla="*/ 88 w 198"/>
              <a:gd name="T25" fmla="*/ 102 h 168"/>
              <a:gd name="T26" fmla="*/ 47 w 198"/>
              <a:gd name="T27" fmla="*/ 28 h 168"/>
              <a:gd name="T28" fmla="*/ 40 w 198"/>
              <a:gd name="T29" fmla="*/ 24 h 168"/>
              <a:gd name="T30" fmla="*/ 8 w 198"/>
              <a:gd name="T31" fmla="*/ 22 h 168"/>
              <a:gd name="T32" fmla="*/ 0 w 198"/>
              <a:gd name="T33" fmla="*/ 30 h 168"/>
              <a:gd name="T34" fmla="*/ 7 w 198"/>
              <a:gd name="T35" fmla="*/ 38 h 168"/>
              <a:gd name="T36" fmla="*/ 35 w 198"/>
              <a:gd name="T37" fmla="*/ 40 h 168"/>
              <a:gd name="T38" fmla="*/ 74 w 198"/>
              <a:gd name="T39" fmla="*/ 110 h 168"/>
              <a:gd name="T40" fmla="*/ 64 w 198"/>
              <a:gd name="T41" fmla="*/ 125 h 168"/>
              <a:gd name="T42" fmla="*/ 67 w 198"/>
              <a:gd name="T43" fmla="*/ 151 h 168"/>
              <a:gd name="T44" fmla="*/ 97 w 198"/>
              <a:gd name="T45" fmla="*/ 168 h 168"/>
              <a:gd name="T46" fmla="*/ 113 w 198"/>
              <a:gd name="T47" fmla="*/ 164 h 168"/>
              <a:gd name="T48" fmla="*/ 129 w 198"/>
              <a:gd name="T49" fmla="*/ 144 h 168"/>
              <a:gd name="T50" fmla="*/ 129 w 198"/>
              <a:gd name="T51" fmla="*/ 126 h 168"/>
              <a:gd name="T52" fmla="*/ 193 w 198"/>
              <a:gd name="T53" fmla="*/ 90 h 168"/>
              <a:gd name="T54" fmla="*/ 196 w 198"/>
              <a:gd name="T55" fmla="*/ 79 h 168"/>
              <a:gd name="T56" fmla="*/ 97 w 198"/>
              <a:gd name="T57" fmla="*/ 153 h 168"/>
              <a:gd name="T58" fmla="*/ 79 w 198"/>
              <a:gd name="T59" fmla="*/ 135 h 168"/>
              <a:gd name="T60" fmla="*/ 97 w 198"/>
              <a:gd name="T61" fmla="*/ 117 h 168"/>
              <a:gd name="T62" fmla="*/ 115 w 198"/>
              <a:gd name="T63" fmla="*/ 135 h 168"/>
              <a:gd name="T64" fmla="*/ 97 w 198"/>
              <a:gd name="T65" fmla="*/ 15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8" h="168">
                <a:moveTo>
                  <a:pt x="196" y="79"/>
                </a:moveTo>
                <a:cubicBezTo>
                  <a:pt x="194" y="76"/>
                  <a:pt x="189" y="74"/>
                  <a:pt x="185" y="76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19" y="109"/>
                  <a:pt x="117" y="107"/>
                  <a:pt x="114" y="106"/>
                </a:cubicBezTo>
                <a:cubicBezTo>
                  <a:pt x="169" y="75"/>
                  <a:pt x="169" y="75"/>
                  <a:pt x="169" y="75"/>
                </a:cubicBezTo>
                <a:cubicBezTo>
                  <a:pt x="173" y="73"/>
                  <a:pt x="175" y="68"/>
                  <a:pt x="173" y="64"/>
                </a:cubicBezTo>
                <a:cubicBezTo>
                  <a:pt x="140" y="5"/>
                  <a:pt x="140" y="5"/>
                  <a:pt x="140" y="5"/>
                </a:cubicBezTo>
                <a:cubicBezTo>
                  <a:pt x="138" y="1"/>
                  <a:pt x="133" y="0"/>
                  <a:pt x="129" y="2"/>
                </a:cubicBezTo>
                <a:cubicBezTo>
                  <a:pt x="70" y="35"/>
                  <a:pt x="70" y="35"/>
                  <a:pt x="70" y="35"/>
                </a:cubicBezTo>
                <a:cubicBezTo>
                  <a:pt x="66" y="37"/>
                  <a:pt x="65" y="42"/>
                  <a:pt x="67" y="46"/>
                </a:cubicBezTo>
                <a:cubicBezTo>
                  <a:pt x="98" y="101"/>
                  <a:pt x="98" y="101"/>
                  <a:pt x="98" y="101"/>
                </a:cubicBezTo>
                <a:cubicBezTo>
                  <a:pt x="97" y="101"/>
                  <a:pt x="97" y="101"/>
                  <a:pt x="97" y="101"/>
                </a:cubicBezTo>
                <a:cubicBezTo>
                  <a:pt x="94" y="101"/>
                  <a:pt x="91" y="101"/>
                  <a:pt x="88" y="102"/>
                </a:cubicBezTo>
                <a:cubicBezTo>
                  <a:pt x="47" y="28"/>
                  <a:pt x="47" y="28"/>
                  <a:pt x="47" y="28"/>
                </a:cubicBezTo>
                <a:cubicBezTo>
                  <a:pt x="45" y="26"/>
                  <a:pt x="43" y="24"/>
                  <a:pt x="40" y="24"/>
                </a:cubicBezTo>
                <a:cubicBezTo>
                  <a:pt x="8" y="22"/>
                  <a:pt x="8" y="22"/>
                  <a:pt x="8" y="22"/>
                </a:cubicBezTo>
                <a:cubicBezTo>
                  <a:pt x="4" y="22"/>
                  <a:pt x="0" y="26"/>
                  <a:pt x="0" y="30"/>
                </a:cubicBezTo>
                <a:cubicBezTo>
                  <a:pt x="0" y="34"/>
                  <a:pt x="3" y="38"/>
                  <a:pt x="7" y="38"/>
                </a:cubicBezTo>
                <a:cubicBezTo>
                  <a:pt x="35" y="40"/>
                  <a:pt x="35" y="40"/>
                  <a:pt x="35" y="40"/>
                </a:cubicBezTo>
                <a:cubicBezTo>
                  <a:pt x="74" y="110"/>
                  <a:pt x="74" y="110"/>
                  <a:pt x="74" y="110"/>
                </a:cubicBezTo>
                <a:cubicBezTo>
                  <a:pt x="69" y="114"/>
                  <a:pt x="66" y="119"/>
                  <a:pt x="64" y="125"/>
                </a:cubicBezTo>
                <a:cubicBezTo>
                  <a:pt x="62" y="134"/>
                  <a:pt x="63" y="143"/>
                  <a:pt x="67" y="151"/>
                </a:cubicBezTo>
                <a:cubicBezTo>
                  <a:pt x="73" y="162"/>
                  <a:pt x="85" y="168"/>
                  <a:pt x="97" y="168"/>
                </a:cubicBezTo>
                <a:cubicBezTo>
                  <a:pt x="103" y="168"/>
                  <a:pt x="108" y="167"/>
                  <a:pt x="113" y="164"/>
                </a:cubicBezTo>
                <a:cubicBezTo>
                  <a:pt x="121" y="160"/>
                  <a:pt x="127" y="153"/>
                  <a:pt x="129" y="144"/>
                </a:cubicBezTo>
                <a:cubicBezTo>
                  <a:pt x="131" y="138"/>
                  <a:pt x="131" y="132"/>
                  <a:pt x="129" y="126"/>
                </a:cubicBezTo>
                <a:cubicBezTo>
                  <a:pt x="193" y="90"/>
                  <a:pt x="193" y="90"/>
                  <a:pt x="193" y="90"/>
                </a:cubicBezTo>
                <a:cubicBezTo>
                  <a:pt x="197" y="88"/>
                  <a:pt x="198" y="83"/>
                  <a:pt x="196" y="79"/>
                </a:cubicBezTo>
                <a:close/>
                <a:moveTo>
                  <a:pt x="97" y="153"/>
                </a:moveTo>
                <a:cubicBezTo>
                  <a:pt x="87" y="153"/>
                  <a:pt x="79" y="145"/>
                  <a:pt x="79" y="135"/>
                </a:cubicBezTo>
                <a:cubicBezTo>
                  <a:pt x="79" y="125"/>
                  <a:pt x="87" y="117"/>
                  <a:pt x="97" y="117"/>
                </a:cubicBezTo>
                <a:cubicBezTo>
                  <a:pt x="107" y="117"/>
                  <a:pt x="115" y="125"/>
                  <a:pt x="115" y="135"/>
                </a:cubicBezTo>
                <a:cubicBezTo>
                  <a:pt x="115" y="145"/>
                  <a:pt x="107" y="153"/>
                  <a:pt x="97" y="1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endParaRPr lang="en-AU" sz="3599"/>
          </a:p>
        </p:txBody>
      </p:sp>
      <p:sp>
        <p:nvSpPr>
          <p:cNvPr id="110" name="CuadroTexto 109">
            <a:extLst>
              <a:ext uri="{FF2B5EF4-FFF2-40B4-BE49-F238E27FC236}">
                <a16:creationId xmlns:a16="http://schemas.microsoft.com/office/drawing/2014/main" id="{250B86B2-CAF9-F748-91F5-8707ED6AF3F0}"/>
              </a:ext>
            </a:extLst>
          </p:cNvPr>
          <p:cNvSpPr txBox="1"/>
          <p:nvPr/>
        </p:nvSpPr>
        <p:spPr>
          <a:xfrm>
            <a:off x="218604" y="1206895"/>
            <a:ext cx="5562954" cy="707886"/>
          </a:xfrm>
          <a:prstGeom prst="rect">
            <a:avLst/>
          </a:prstGeom>
          <a:solidFill>
            <a:srgbClr val="F57B34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Inteligencia </a:t>
            </a:r>
            <a:r>
              <a:rPr lang="es-ES_tradnl" altLang="es-CO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Artiﬁcial</a:t>
            </a:r>
            <a:r>
              <a:rPr lang="es-ES_tradnl" altLang="es-CO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para identificar de manera automática vulnerabilidades</a:t>
            </a:r>
            <a:endParaRPr lang="es-ES_tradnl" altLang="es-CO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1" name="CuadroTexto 110">
            <a:extLst>
              <a:ext uri="{FF2B5EF4-FFF2-40B4-BE49-F238E27FC236}">
                <a16:creationId xmlns:a16="http://schemas.microsoft.com/office/drawing/2014/main" id="{AA6F54A6-D7EA-0247-AA3C-4BD399CAE184}"/>
              </a:ext>
            </a:extLst>
          </p:cNvPr>
          <p:cNvSpPr txBox="1"/>
          <p:nvPr/>
        </p:nvSpPr>
        <p:spPr>
          <a:xfrm>
            <a:off x="207148" y="2076792"/>
            <a:ext cx="5562954" cy="707886"/>
          </a:xfrm>
          <a:prstGeom prst="rect">
            <a:avLst/>
          </a:prstGeom>
          <a:solidFill>
            <a:srgbClr val="F57B34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Uso de </a:t>
            </a:r>
            <a:r>
              <a:rPr lang="es-ES_tradnl" altLang="es-CO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perﬁles</a:t>
            </a:r>
            <a:r>
              <a:rPr lang="es-ES_tradnl" altLang="es-CO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falsos en redes sociales para difusión de Malware</a:t>
            </a:r>
            <a:endParaRPr lang="es-ES_tradnl" altLang="es-CO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2" name="CuadroTexto 111">
            <a:extLst>
              <a:ext uri="{FF2B5EF4-FFF2-40B4-BE49-F238E27FC236}">
                <a16:creationId xmlns:a16="http://schemas.microsoft.com/office/drawing/2014/main" id="{2A39CF3E-4A1B-F04D-A7E1-8B5715F1D93A}"/>
              </a:ext>
            </a:extLst>
          </p:cNvPr>
          <p:cNvSpPr txBox="1"/>
          <p:nvPr/>
        </p:nvSpPr>
        <p:spPr>
          <a:xfrm>
            <a:off x="172110" y="2914424"/>
            <a:ext cx="5562954" cy="1015663"/>
          </a:xfrm>
          <a:prstGeom prst="rect">
            <a:avLst/>
          </a:prstGeom>
          <a:solidFill>
            <a:srgbClr val="F57B34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BEC basado en </a:t>
            </a:r>
            <a:r>
              <a:rPr lang="es-ES_tradnl" altLang="es-CO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Deepfake</a:t>
            </a:r>
            <a:r>
              <a:rPr lang="es-ES_tradnl" altLang="es-CO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(técnica que permite plantar imágenes o videos sobre otro video, así como imitación de voces)</a:t>
            </a:r>
            <a:endParaRPr lang="es-ES_tradnl" altLang="es-CO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3" name="CuadroTexto 112">
            <a:extLst>
              <a:ext uri="{FF2B5EF4-FFF2-40B4-BE49-F238E27FC236}">
                <a16:creationId xmlns:a16="http://schemas.microsoft.com/office/drawing/2014/main" id="{F49FAFF1-FB97-6441-AC5D-4CA20A1B1A39}"/>
              </a:ext>
            </a:extLst>
          </p:cNvPr>
          <p:cNvSpPr txBox="1"/>
          <p:nvPr/>
        </p:nvSpPr>
        <p:spPr>
          <a:xfrm>
            <a:off x="147876" y="4073578"/>
            <a:ext cx="5562954" cy="707886"/>
          </a:xfrm>
          <a:prstGeom prst="rect">
            <a:avLst/>
          </a:prstGeom>
          <a:solidFill>
            <a:srgbClr val="F57B34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Uso de </a:t>
            </a:r>
            <a:r>
              <a:rPr lang="es-ES_tradnl" altLang="es-CO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Botnet</a:t>
            </a:r>
            <a:r>
              <a:rPr lang="es-ES_tradnl" altLang="es-CO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para difusión de correos extorsivos</a:t>
            </a:r>
            <a:endParaRPr lang="es-ES_tradnl" altLang="es-CO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4" name="CuadroTexto 113">
            <a:extLst>
              <a:ext uri="{FF2B5EF4-FFF2-40B4-BE49-F238E27FC236}">
                <a16:creationId xmlns:a16="http://schemas.microsoft.com/office/drawing/2014/main" id="{071D8073-A1E6-7044-979C-81D198DC17B9}"/>
              </a:ext>
            </a:extLst>
          </p:cNvPr>
          <p:cNvSpPr txBox="1"/>
          <p:nvPr/>
        </p:nvSpPr>
        <p:spPr>
          <a:xfrm>
            <a:off x="147876" y="4862294"/>
            <a:ext cx="5562954" cy="400110"/>
          </a:xfrm>
          <a:prstGeom prst="rect">
            <a:avLst/>
          </a:prstGeom>
          <a:solidFill>
            <a:srgbClr val="F57B34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Uso de mercados ilegales en </a:t>
            </a:r>
            <a:r>
              <a:rPr lang="es-ES_tradnl" altLang="es-CO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DarkNet</a:t>
            </a:r>
            <a:endParaRPr lang="es-ES_tradnl" altLang="es-CO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5" name="CuadroTexto 114">
            <a:extLst>
              <a:ext uri="{FF2B5EF4-FFF2-40B4-BE49-F238E27FC236}">
                <a16:creationId xmlns:a16="http://schemas.microsoft.com/office/drawing/2014/main" id="{D8404286-5FA6-374C-932C-6A61A2C01F37}"/>
              </a:ext>
            </a:extLst>
          </p:cNvPr>
          <p:cNvSpPr txBox="1"/>
          <p:nvPr/>
        </p:nvSpPr>
        <p:spPr>
          <a:xfrm>
            <a:off x="3735690" y="5968387"/>
            <a:ext cx="4728142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FE6B0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1200" dirty="0">
                <a:latin typeface="Century Gothic" panose="020B0502020202020204" pitchFamily="34" charset="0"/>
              </a:rPr>
              <a:t>“Tendencias del </a:t>
            </a:r>
            <a:r>
              <a:rPr lang="es-ES_tradnl" altLang="es-CO" sz="1200" dirty="0" err="1">
                <a:latin typeface="Century Gothic" panose="020B0502020202020204" pitchFamily="34" charset="0"/>
              </a:rPr>
              <a:t>Cibercrimen</a:t>
            </a:r>
            <a:r>
              <a:rPr lang="es-ES_tradnl" altLang="es-CO" sz="1200" dirty="0">
                <a:latin typeface="Century Gothic" panose="020B0502020202020204" pitchFamily="34" charset="0"/>
              </a:rPr>
              <a:t> 2019-2020” presentado por el Tanque de Análisis y Creatividad de las TIC - </a:t>
            </a:r>
            <a:r>
              <a:rPr lang="es-ES_tradnl" altLang="es-CO" sz="1200" dirty="0" err="1">
                <a:latin typeface="Century Gothic" panose="020B0502020202020204" pitchFamily="34" charset="0"/>
              </a:rPr>
              <a:t>TicTac</a:t>
            </a:r>
            <a:r>
              <a:rPr lang="es-ES_tradnl" altLang="es-CO" sz="1200" dirty="0">
                <a:latin typeface="Century Gothic" panose="020B0502020202020204" pitchFamily="34" charset="0"/>
              </a:rPr>
              <a:t> de la CCIT y su programa SAFE en asocio con la Policía Nacional - Centro Cibernético Policial</a:t>
            </a:r>
          </a:p>
        </p:txBody>
      </p:sp>
    </p:spTree>
    <p:extLst>
      <p:ext uri="{BB962C8B-B14F-4D97-AF65-F5344CB8AC3E}">
        <p14:creationId xmlns:p14="http://schemas.microsoft.com/office/powerpoint/2010/main" val="296456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C9587C4-317D-5243-814E-B94E269C49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C020953-8E34-E64B-9888-DC2374A930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71247"/>
            <a:ext cx="3029324" cy="108675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F1CB8C2-1700-C149-A5F4-87AD84109D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1791" y="5906535"/>
            <a:ext cx="1649805" cy="880723"/>
          </a:xfrm>
          <a:prstGeom prst="rect">
            <a:avLst/>
          </a:prstGeom>
        </p:spPr>
      </p:pic>
      <p:sp>
        <p:nvSpPr>
          <p:cNvPr id="62" name="CuadroTexto 61">
            <a:extLst>
              <a:ext uri="{FF2B5EF4-FFF2-40B4-BE49-F238E27FC236}">
                <a16:creationId xmlns:a16="http://schemas.microsoft.com/office/drawing/2014/main" id="{7097FCA1-AB3D-7145-BA36-A914870A7288}"/>
              </a:ext>
            </a:extLst>
          </p:cNvPr>
          <p:cNvSpPr txBox="1"/>
          <p:nvPr/>
        </p:nvSpPr>
        <p:spPr>
          <a:xfrm>
            <a:off x="0" y="-21184"/>
            <a:ext cx="12192000" cy="92333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5400" b="1" dirty="0">
                <a:solidFill>
                  <a:srgbClr val="F57B34"/>
                </a:solidFill>
                <a:latin typeface="Century Gothic" panose="020B0502020202020204" pitchFamily="34" charset="0"/>
              </a:rPr>
              <a:t>¿Por qué es importante?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B73B61E-B3C2-6240-91D3-50889556B6A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6997"/>
            <a:ext cx="12192000" cy="469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36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C9587C4-317D-5243-814E-B94E269C49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C020953-8E34-E64B-9888-DC2374A930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71247"/>
            <a:ext cx="3029324" cy="108675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F1CB8C2-1700-C149-A5F4-87AD84109D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1791" y="5906535"/>
            <a:ext cx="1649805" cy="880723"/>
          </a:xfrm>
          <a:prstGeom prst="rect">
            <a:avLst/>
          </a:prstGeom>
        </p:spPr>
      </p:pic>
      <p:sp>
        <p:nvSpPr>
          <p:cNvPr id="62" name="CuadroTexto 61">
            <a:extLst>
              <a:ext uri="{FF2B5EF4-FFF2-40B4-BE49-F238E27FC236}">
                <a16:creationId xmlns:a16="http://schemas.microsoft.com/office/drawing/2014/main" id="{7097FCA1-AB3D-7145-BA36-A914870A7288}"/>
              </a:ext>
            </a:extLst>
          </p:cNvPr>
          <p:cNvSpPr txBox="1"/>
          <p:nvPr/>
        </p:nvSpPr>
        <p:spPr>
          <a:xfrm>
            <a:off x="0" y="-21184"/>
            <a:ext cx="12192000" cy="92333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5400" b="1" dirty="0">
                <a:solidFill>
                  <a:srgbClr val="F57B34"/>
                </a:solidFill>
                <a:latin typeface="Century Gothic" panose="020B0502020202020204" pitchFamily="34" charset="0"/>
              </a:rPr>
              <a:t>¿Qué sigue? ¿Cómo protegernos?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B992337-ECAE-C04C-8655-7588EDCC3B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23331"/>
            <a:ext cx="12192000" cy="484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992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C9587C4-317D-5243-814E-B94E269C49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C020953-8E34-E64B-9888-DC2374A930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71247"/>
            <a:ext cx="3029324" cy="1086753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FB3361FE-2126-4044-A0BB-62A9878533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1791" y="5906535"/>
            <a:ext cx="1649805" cy="880723"/>
          </a:xfrm>
          <a:prstGeom prst="rect">
            <a:avLst/>
          </a:prstGeom>
        </p:spPr>
      </p:pic>
      <p:sp>
        <p:nvSpPr>
          <p:cNvPr id="6" name="TextBox 18">
            <a:extLst>
              <a:ext uri="{FF2B5EF4-FFF2-40B4-BE49-F238E27FC236}">
                <a16:creationId xmlns:a16="http://schemas.microsoft.com/office/drawing/2014/main" id="{CFA04243-71C3-9044-81D3-C31123F74AF8}"/>
              </a:ext>
            </a:extLst>
          </p:cNvPr>
          <p:cNvSpPr txBox="1"/>
          <p:nvPr/>
        </p:nvSpPr>
        <p:spPr>
          <a:xfrm>
            <a:off x="334757" y="254135"/>
            <a:ext cx="7090352" cy="1754326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Trabajo coordinado y desarrollo de iniciativas conjuntas</a:t>
            </a:r>
          </a:p>
        </p:txBody>
      </p:sp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F900E5F5-7B62-C54C-8EF0-DF73889B8349}"/>
              </a:ext>
            </a:extLst>
          </p:cNvPr>
          <p:cNvSpPr/>
          <p:nvPr/>
        </p:nvSpPr>
        <p:spPr>
          <a:xfrm>
            <a:off x="7580914" y="1581308"/>
            <a:ext cx="3125165" cy="4189939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F043ACEC-D85D-1B4E-ADE3-B6ABD71B715E}"/>
              </a:ext>
            </a:extLst>
          </p:cNvPr>
          <p:cNvSpPr/>
          <p:nvPr/>
        </p:nvSpPr>
        <p:spPr>
          <a:xfrm>
            <a:off x="8879208" y="397017"/>
            <a:ext cx="3125165" cy="4189939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8EB4BB7A-9038-7D43-9384-4A519D5B4CB3}"/>
              </a:ext>
            </a:extLst>
          </p:cNvPr>
          <p:cNvSpPr/>
          <p:nvPr/>
        </p:nvSpPr>
        <p:spPr>
          <a:xfrm>
            <a:off x="8323874" y="989162"/>
            <a:ext cx="3125165" cy="4189939"/>
          </a:xfrm>
          <a:prstGeom prst="round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59E17CA-1BBF-074C-B9AE-97FB56D9DA92}"/>
              </a:ext>
            </a:extLst>
          </p:cNvPr>
          <p:cNvSpPr txBox="1"/>
          <p:nvPr/>
        </p:nvSpPr>
        <p:spPr>
          <a:xfrm>
            <a:off x="288457" y="2124228"/>
            <a:ext cx="7090352" cy="3323987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2400" dirty="0">
                <a:latin typeface="Century Gothic" panose="020B0502020202020204" pitchFamily="34" charset="0"/>
              </a:rPr>
              <a:t>Considerando la temática surge evidente la necesidad de un esfuerzo común que vincule a los diferentes actores en la materia (sector público, sector privado y los proveedores de tecnología para la ciberseguridad empresarial)</a:t>
            </a:r>
          </a:p>
          <a:p>
            <a:pPr algn="ctr"/>
            <a:endParaRPr lang="es-ES_tradnl" altLang="es-CO" dirty="0">
              <a:latin typeface="Century Gothic" panose="020B0502020202020204" pitchFamily="34" charset="0"/>
            </a:endParaRPr>
          </a:p>
          <a:p>
            <a:pPr algn="ctr"/>
            <a:r>
              <a:rPr lang="es-ES_tradnl" altLang="es-CO" sz="1600" dirty="0">
                <a:latin typeface="Century Gothic" panose="020B0502020202020204" pitchFamily="34" charset="0"/>
              </a:rPr>
              <a:t>“Tendencias del </a:t>
            </a:r>
            <a:r>
              <a:rPr lang="es-ES_tradnl" altLang="es-CO" sz="1600" dirty="0" err="1">
                <a:latin typeface="Century Gothic" panose="020B0502020202020204" pitchFamily="34" charset="0"/>
              </a:rPr>
              <a:t>Cibercrimen</a:t>
            </a:r>
            <a:r>
              <a:rPr lang="es-ES_tradnl" altLang="es-CO" sz="1600" dirty="0">
                <a:latin typeface="Century Gothic" panose="020B0502020202020204" pitchFamily="34" charset="0"/>
              </a:rPr>
              <a:t> 2019-2020” presentado por el Tanque de Análisis y Creatividad de las TIC - </a:t>
            </a:r>
            <a:r>
              <a:rPr lang="es-ES_tradnl" altLang="es-CO" sz="1600" dirty="0" err="1">
                <a:latin typeface="Century Gothic" panose="020B0502020202020204" pitchFamily="34" charset="0"/>
              </a:rPr>
              <a:t>TicTac</a:t>
            </a:r>
            <a:r>
              <a:rPr lang="es-ES_tradnl" altLang="es-CO" sz="1600" dirty="0">
                <a:latin typeface="Century Gothic" panose="020B0502020202020204" pitchFamily="34" charset="0"/>
              </a:rPr>
              <a:t> de la CCIT y su programa SAFE en asocio con la Policía Nacional - Centro Cibernético Policial</a:t>
            </a:r>
          </a:p>
        </p:txBody>
      </p:sp>
    </p:spTree>
    <p:extLst>
      <p:ext uri="{BB962C8B-B14F-4D97-AF65-F5344CB8AC3E}">
        <p14:creationId xmlns:p14="http://schemas.microsoft.com/office/powerpoint/2010/main" val="339905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C9587C4-317D-5243-814E-B94E269C49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C020953-8E34-E64B-9888-DC2374A930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71247"/>
            <a:ext cx="3029324" cy="108675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F1CB8C2-1700-C149-A5F4-87AD84109D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1791" y="5906535"/>
            <a:ext cx="1649805" cy="880723"/>
          </a:xfrm>
          <a:prstGeom prst="rect">
            <a:avLst/>
          </a:prstGeom>
        </p:spPr>
      </p:pic>
      <p:grpSp>
        <p:nvGrpSpPr>
          <p:cNvPr id="209" name="Group 32">
            <a:extLst>
              <a:ext uri="{FF2B5EF4-FFF2-40B4-BE49-F238E27FC236}">
                <a16:creationId xmlns:a16="http://schemas.microsoft.com/office/drawing/2014/main" id="{097C69EE-2514-D546-A259-1B8E1B4EAC5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001594" y="241872"/>
            <a:ext cx="6542939" cy="6374255"/>
            <a:chOff x="-1587" y="0"/>
            <a:chExt cx="3935412" cy="3935413"/>
          </a:xfrm>
        </p:grpSpPr>
        <p:sp>
          <p:nvSpPr>
            <p:cNvPr id="210" name="Freeform 5">
              <a:extLst>
                <a:ext uri="{FF2B5EF4-FFF2-40B4-BE49-F238E27FC236}">
                  <a16:creationId xmlns:a16="http://schemas.microsoft.com/office/drawing/2014/main" id="{4EC74A70-0673-6F47-82FA-42F8933D05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2499" y="520700"/>
              <a:ext cx="2887239" cy="2890838"/>
            </a:xfrm>
            <a:custGeom>
              <a:avLst/>
              <a:gdLst>
                <a:gd name="T0" fmla="*/ 480 w 961"/>
                <a:gd name="T1" fmla="*/ 0 h 962"/>
                <a:gd name="T2" fmla="*/ 961 w 961"/>
                <a:gd name="T3" fmla="*/ 481 h 962"/>
                <a:gd name="T4" fmla="*/ 480 w 961"/>
                <a:gd name="T5" fmla="*/ 962 h 962"/>
                <a:gd name="T6" fmla="*/ 0 w 961"/>
                <a:gd name="T7" fmla="*/ 481 h 962"/>
                <a:gd name="T8" fmla="*/ 480 w 961"/>
                <a:gd name="T9" fmla="*/ 0 h 962"/>
                <a:gd name="T10" fmla="*/ 480 w 961"/>
                <a:gd name="T11" fmla="*/ 42 h 962"/>
                <a:gd name="T12" fmla="*/ 42 w 961"/>
                <a:gd name="T13" fmla="*/ 481 h 962"/>
                <a:gd name="T14" fmla="*/ 480 w 961"/>
                <a:gd name="T15" fmla="*/ 920 h 962"/>
                <a:gd name="T16" fmla="*/ 919 w 961"/>
                <a:gd name="T17" fmla="*/ 481 h 962"/>
                <a:gd name="T18" fmla="*/ 480 w 961"/>
                <a:gd name="T19" fmla="*/ 42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1" h="962">
                  <a:moveTo>
                    <a:pt x="480" y="0"/>
                  </a:moveTo>
                  <a:cubicBezTo>
                    <a:pt x="746" y="0"/>
                    <a:pt x="961" y="216"/>
                    <a:pt x="961" y="481"/>
                  </a:cubicBezTo>
                  <a:cubicBezTo>
                    <a:pt x="961" y="747"/>
                    <a:pt x="746" y="962"/>
                    <a:pt x="480" y="962"/>
                  </a:cubicBezTo>
                  <a:cubicBezTo>
                    <a:pt x="215" y="962"/>
                    <a:pt x="0" y="747"/>
                    <a:pt x="0" y="481"/>
                  </a:cubicBezTo>
                  <a:cubicBezTo>
                    <a:pt x="0" y="216"/>
                    <a:pt x="215" y="0"/>
                    <a:pt x="480" y="0"/>
                  </a:cubicBezTo>
                  <a:close/>
                  <a:moveTo>
                    <a:pt x="480" y="42"/>
                  </a:moveTo>
                  <a:cubicBezTo>
                    <a:pt x="238" y="42"/>
                    <a:pt x="42" y="239"/>
                    <a:pt x="42" y="481"/>
                  </a:cubicBezTo>
                  <a:cubicBezTo>
                    <a:pt x="42" y="724"/>
                    <a:pt x="238" y="920"/>
                    <a:pt x="480" y="920"/>
                  </a:cubicBezTo>
                  <a:cubicBezTo>
                    <a:pt x="723" y="920"/>
                    <a:pt x="919" y="724"/>
                    <a:pt x="919" y="481"/>
                  </a:cubicBezTo>
                  <a:cubicBezTo>
                    <a:pt x="919" y="239"/>
                    <a:pt x="723" y="42"/>
                    <a:pt x="480" y="42"/>
                  </a:cubicBezTo>
                  <a:close/>
                </a:path>
              </a:pathLst>
            </a:custGeom>
            <a:solidFill>
              <a:srgbClr val="F57B34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>
                <a:latin typeface="+mn-lt"/>
              </a:endParaRPr>
            </a:p>
          </p:txBody>
        </p:sp>
        <p:sp>
          <p:nvSpPr>
            <p:cNvPr id="212" name="Freeform 7">
              <a:extLst>
                <a:ext uri="{FF2B5EF4-FFF2-40B4-BE49-F238E27FC236}">
                  <a16:creationId xmlns:a16="http://schemas.microsoft.com/office/drawing/2014/main" id="{71DF6986-9289-1846-9657-2DF4D4A07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7" y="2038350"/>
              <a:ext cx="1796187" cy="1271588"/>
            </a:xfrm>
            <a:custGeom>
              <a:avLst/>
              <a:gdLst>
                <a:gd name="T0" fmla="*/ 175 w 597"/>
                <a:gd name="T1" fmla="*/ 423 h 423"/>
                <a:gd name="T2" fmla="*/ 597 w 597"/>
                <a:gd name="T3" fmla="*/ 0 h 423"/>
                <a:gd name="T4" fmla="*/ 0 w 597"/>
                <a:gd name="T5" fmla="*/ 0 h 423"/>
                <a:gd name="T6" fmla="*/ 175 w 597"/>
                <a:gd name="T7" fmla="*/ 42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7" h="423">
                  <a:moveTo>
                    <a:pt x="175" y="423"/>
                  </a:moveTo>
                  <a:cubicBezTo>
                    <a:pt x="597" y="0"/>
                    <a:pt x="597" y="0"/>
                    <a:pt x="5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158"/>
                    <a:pt x="67" y="307"/>
                    <a:pt x="175" y="423"/>
                  </a:cubicBezTo>
                  <a:close/>
                </a:path>
              </a:pathLst>
            </a:custGeom>
            <a:blipFill dpi="0"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>
                <a:latin typeface="+mn-lt"/>
              </a:endParaRPr>
            </a:p>
          </p:txBody>
        </p:sp>
        <p:sp>
          <p:nvSpPr>
            <p:cNvPr id="213" name="Freeform 8">
              <a:extLst>
                <a:ext uri="{FF2B5EF4-FFF2-40B4-BE49-F238E27FC236}">
                  <a16:creationId xmlns:a16="http://schemas.microsoft.com/office/drawing/2014/main" id="{F1479251-E343-864E-9E26-44D26C745C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7639" y="2038350"/>
              <a:ext cx="1796186" cy="1271588"/>
            </a:xfrm>
            <a:custGeom>
              <a:avLst/>
              <a:gdLst>
                <a:gd name="T0" fmla="*/ 422 w 597"/>
                <a:gd name="T1" fmla="*/ 423 h 423"/>
                <a:gd name="T2" fmla="*/ 597 w 597"/>
                <a:gd name="T3" fmla="*/ 0 h 423"/>
                <a:gd name="T4" fmla="*/ 0 w 597"/>
                <a:gd name="T5" fmla="*/ 0 h 423"/>
                <a:gd name="T6" fmla="*/ 422 w 597"/>
                <a:gd name="T7" fmla="*/ 42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7" h="423">
                  <a:moveTo>
                    <a:pt x="422" y="423"/>
                  </a:moveTo>
                  <a:cubicBezTo>
                    <a:pt x="530" y="307"/>
                    <a:pt x="591" y="158"/>
                    <a:pt x="59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22" y="423"/>
                  </a:lnTo>
                  <a:close/>
                </a:path>
              </a:pathLst>
            </a:custGeom>
            <a:blipFill dpi="0"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>
                <a:latin typeface="+mn-lt"/>
              </a:endParaRPr>
            </a:p>
          </p:txBody>
        </p:sp>
        <p:sp>
          <p:nvSpPr>
            <p:cNvPr id="214" name="Freeform 9">
              <a:extLst>
                <a:ext uri="{FF2B5EF4-FFF2-40B4-BE49-F238E27FC236}">
                  <a16:creationId xmlns:a16="http://schemas.microsoft.com/office/drawing/2014/main" id="{E3150F48-B954-4C47-91BC-9578BAB48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7" y="625475"/>
              <a:ext cx="1796187" cy="1271588"/>
            </a:xfrm>
            <a:custGeom>
              <a:avLst/>
              <a:gdLst>
                <a:gd name="T0" fmla="*/ 175 w 597"/>
                <a:gd name="T1" fmla="*/ 0 h 423"/>
                <a:gd name="T2" fmla="*/ 0 w 597"/>
                <a:gd name="T3" fmla="*/ 422 h 423"/>
                <a:gd name="T4" fmla="*/ 597 w 597"/>
                <a:gd name="T5" fmla="*/ 423 h 423"/>
                <a:gd name="T6" fmla="*/ 175 w 597"/>
                <a:gd name="T7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7" h="423">
                  <a:moveTo>
                    <a:pt x="175" y="0"/>
                  </a:moveTo>
                  <a:cubicBezTo>
                    <a:pt x="67" y="115"/>
                    <a:pt x="6" y="264"/>
                    <a:pt x="0" y="422"/>
                  </a:cubicBezTo>
                  <a:cubicBezTo>
                    <a:pt x="597" y="423"/>
                    <a:pt x="597" y="423"/>
                    <a:pt x="597" y="423"/>
                  </a:cubicBezTo>
                  <a:lnTo>
                    <a:pt x="175" y="0"/>
                  </a:lnTo>
                  <a:close/>
                </a:path>
              </a:pathLst>
            </a:custGeom>
            <a:blipFill dpi="0"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 dirty="0">
                <a:latin typeface="+mn-lt"/>
              </a:endParaRPr>
            </a:p>
          </p:txBody>
        </p:sp>
        <p:sp>
          <p:nvSpPr>
            <p:cNvPr id="216" name="Freeform 11">
              <a:extLst>
                <a:ext uri="{FF2B5EF4-FFF2-40B4-BE49-F238E27FC236}">
                  <a16:creationId xmlns:a16="http://schemas.microsoft.com/office/drawing/2014/main" id="{E63CC1E4-5F61-6D47-A7A8-E5F565DCC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317" y="2136775"/>
              <a:ext cx="1268925" cy="1798638"/>
            </a:xfrm>
            <a:custGeom>
              <a:avLst/>
              <a:gdLst>
                <a:gd name="T0" fmla="*/ 422 w 422"/>
                <a:gd name="T1" fmla="*/ 598 h 598"/>
                <a:gd name="T2" fmla="*/ 422 w 422"/>
                <a:gd name="T3" fmla="*/ 0 h 598"/>
                <a:gd name="T4" fmla="*/ 0 w 422"/>
                <a:gd name="T5" fmla="*/ 423 h 598"/>
                <a:gd name="T6" fmla="*/ 422 w 422"/>
                <a:gd name="T7" fmla="*/ 598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2" h="598">
                  <a:moveTo>
                    <a:pt x="422" y="598"/>
                  </a:moveTo>
                  <a:cubicBezTo>
                    <a:pt x="422" y="0"/>
                    <a:pt x="422" y="0"/>
                    <a:pt x="422" y="0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115" y="530"/>
                    <a:pt x="264" y="592"/>
                    <a:pt x="422" y="598"/>
                  </a:cubicBezTo>
                  <a:close/>
                </a:path>
              </a:pathLst>
            </a:custGeom>
            <a:blipFill dpi="0"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>
                <a:latin typeface="+mn-lt"/>
              </a:endParaRPr>
            </a:p>
          </p:txBody>
        </p:sp>
        <p:sp>
          <p:nvSpPr>
            <p:cNvPr id="217" name="Freeform 12">
              <a:extLst>
                <a:ext uri="{FF2B5EF4-FFF2-40B4-BE49-F238E27FC236}">
                  <a16:creationId xmlns:a16="http://schemas.microsoft.com/office/drawing/2014/main" id="{4CDD06D9-38CE-DB4B-B6B5-505BE1C52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998" y="2136775"/>
              <a:ext cx="1268924" cy="1798638"/>
            </a:xfrm>
            <a:custGeom>
              <a:avLst/>
              <a:gdLst>
                <a:gd name="T0" fmla="*/ 0 w 422"/>
                <a:gd name="T1" fmla="*/ 598 h 598"/>
                <a:gd name="T2" fmla="*/ 422 w 422"/>
                <a:gd name="T3" fmla="*/ 423 h 598"/>
                <a:gd name="T4" fmla="*/ 0 w 422"/>
                <a:gd name="T5" fmla="*/ 0 h 598"/>
                <a:gd name="T6" fmla="*/ 0 w 422"/>
                <a:gd name="T7" fmla="*/ 598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2" h="598">
                  <a:moveTo>
                    <a:pt x="0" y="598"/>
                  </a:moveTo>
                  <a:cubicBezTo>
                    <a:pt x="158" y="592"/>
                    <a:pt x="307" y="530"/>
                    <a:pt x="422" y="4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98"/>
                  </a:lnTo>
                  <a:close/>
                </a:path>
              </a:pathLst>
            </a:custGeom>
            <a:blipFill dpi="0"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>
                <a:latin typeface="+mn-lt"/>
              </a:endParaRPr>
            </a:p>
          </p:txBody>
        </p:sp>
        <p:sp>
          <p:nvSpPr>
            <p:cNvPr id="218" name="Freeform 13">
              <a:extLst>
                <a:ext uri="{FF2B5EF4-FFF2-40B4-BE49-F238E27FC236}">
                  <a16:creationId xmlns:a16="http://schemas.microsoft.com/office/drawing/2014/main" id="{CBEDCFF8-1B7D-FA4D-BDE1-FB4E7350C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317" y="0"/>
              <a:ext cx="1268925" cy="1795463"/>
            </a:xfrm>
            <a:custGeom>
              <a:avLst/>
              <a:gdLst>
                <a:gd name="T0" fmla="*/ 422 w 422"/>
                <a:gd name="T1" fmla="*/ 0 h 597"/>
                <a:gd name="T2" fmla="*/ 0 w 422"/>
                <a:gd name="T3" fmla="*/ 175 h 597"/>
                <a:gd name="T4" fmla="*/ 422 w 422"/>
                <a:gd name="T5" fmla="*/ 597 h 597"/>
                <a:gd name="T6" fmla="*/ 422 w 422"/>
                <a:gd name="T7" fmla="*/ 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2" h="597">
                  <a:moveTo>
                    <a:pt x="422" y="0"/>
                  </a:moveTo>
                  <a:cubicBezTo>
                    <a:pt x="264" y="5"/>
                    <a:pt x="115" y="67"/>
                    <a:pt x="0" y="175"/>
                  </a:cubicBezTo>
                  <a:cubicBezTo>
                    <a:pt x="422" y="597"/>
                    <a:pt x="422" y="597"/>
                    <a:pt x="422" y="597"/>
                  </a:cubicBezTo>
                  <a:lnTo>
                    <a:pt x="422" y="0"/>
                  </a:lnTo>
                  <a:close/>
                </a:path>
              </a:pathLst>
            </a:custGeom>
            <a:blipFill dpi="0"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 dirty="0">
                <a:latin typeface="+mn-lt"/>
              </a:endParaRPr>
            </a:p>
          </p:txBody>
        </p:sp>
        <p:sp>
          <p:nvSpPr>
            <p:cNvPr id="219" name="Freeform 14">
              <a:extLst>
                <a:ext uri="{FF2B5EF4-FFF2-40B4-BE49-F238E27FC236}">
                  <a16:creationId xmlns:a16="http://schemas.microsoft.com/office/drawing/2014/main" id="{C35CD7B4-18EF-3F48-B109-CEDE8310B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854" y="1227138"/>
              <a:ext cx="403388" cy="222250"/>
            </a:xfrm>
            <a:custGeom>
              <a:avLst/>
              <a:gdLst>
                <a:gd name="T0" fmla="*/ 0 w 254"/>
                <a:gd name="T1" fmla="*/ 106 h 140"/>
                <a:gd name="T2" fmla="*/ 254 w 254"/>
                <a:gd name="T3" fmla="*/ 0 h 140"/>
                <a:gd name="T4" fmla="*/ 254 w 254"/>
                <a:gd name="T5" fmla="*/ 49 h 140"/>
                <a:gd name="T6" fmla="*/ 34 w 254"/>
                <a:gd name="T7" fmla="*/ 140 h 140"/>
                <a:gd name="T8" fmla="*/ 0 w 254"/>
                <a:gd name="T9" fmla="*/ 10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40">
                  <a:moveTo>
                    <a:pt x="0" y="106"/>
                  </a:moveTo>
                  <a:lnTo>
                    <a:pt x="254" y="0"/>
                  </a:lnTo>
                  <a:lnTo>
                    <a:pt x="254" y="49"/>
                  </a:lnTo>
                  <a:lnTo>
                    <a:pt x="34" y="14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>
                <a:latin typeface="+mn-lt"/>
              </a:endParaRPr>
            </a:p>
          </p:txBody>
        </p:sp>
        <p:sp>
          <p:nvSpPr>
            <p:cNvPr id="220" name="Freeform 15">
              <a:extLst>
                <a:ext uri="{FF2B5EF4-FFF2-40B4-BE49-F238E27FC236}">
                  <a16:creationId xmlns:a16="http://schemas.microsoft.com/office/drawing/2014/main" id="{B32BA7DF-904A-B547-B6C4-F16F74DEF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9222" y="1493838"/>
              <a:ext cx="219163" cy="400050"/>
            </a:xfrm>
            <a:custGeom>
              <a:avLst/>
              <a:gdLst>
                <a:gd name="T0" fmla="*/ 0 w 138"/>
                <a:gd name="T1" fmla="*/ 252 h 252"/>
                <a:gd name="T2" fmla="*/ 104 w 138"/>
                <a:gd name="T3" fmla="*/ 0 h 252"/>
                <a:gd name="T4" fmla="*/ 138 w 138"/>
                <a:gd name="T5" fmla="*/ 34 h 252"/>
                <a:gd name="T6" fmla="*/ 49 w 138"/>
                <a:gd name="T7" fmla="*/ 252 h 252"/>
                <a:gd name="T8" fmla="*/ 0 w 138"/>
                <a:gd name="T9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252">
                  <a:moveTo>
                    <a:pt x="0" y="252"/>
                  </a:moveTo>
                  <a:lnTo>
                    <a:pt x="104" y="0"/>
                  </a:lnTo>
                  <a:lnTo>
                    <a:pt x="138" y="34"/>
                  </a:lnTo>
                  <a:lnTo>
                    <a:pt x="49" y="252"/>
                  </a:lnTo>
                  <a:lnTo>
                    <a:pt x="0" y="25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>
                <a:latin typeface="+mn-lt"/>
              </a:endParaRPr>
            </a:p>
          </p:txBody>
        </p:sp>
        <p:sp>
          <p:nvSpPr>
            <p:cNvPr id="221" name="Freeform 16">
              <a:extLst>
                <a:ext uri="{FF2B5EF4-FFF2-40B4-BE49-F238E27FC236}">
                  <a16:creationId xmlns:a16="http://schemas.microsoft.com/office/drawing/2014/main" id="{CCEB5FB4-75BD-D146-A3F9-E1C387E29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0810" y="2038350"/>
              <a:ext cx="220752" cy="400050"/>
            </a:xfrm>
            <a:custGeom>
              <a:avLst/>
              <a:gdLst>
                <a:gd name="T0" fmla="*/ 105 w 139"/>
                <a:gd name="T1" fmla="*/ 252 h 252"/>
                <a:gd name="T2" fmla="*/ 0 w 139"/>
                <a:gd name="T3" fmla="*/ 0 h 252"/>
                <a:gd name="T4" fmla="*/ 48 w 139"/>
                <a:gd name="T5" fmla="*/ 0 h 252"/>
                <a:gd name="T6" fmla="*/ 139 w 139"/>
                <a:gd name="T7" fmla="*/ 218 h 252"/>
                <a:gd name="T8" fmla="*/ 105 w 139"/>
                <a:gd name="T9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252">
                  <a:moveTo>
                    <a:pt x="105" y="252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139" y="218"/>
                  </a:lnTo>
                  <a:lnTo>
                    <a:pt x="105" y="25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>
                <a:latin typeface="+mn-lt"/>
              </a:endParaRPr>
            </a:p>
          </p:txBody>
        </p:sp>
        <p:sp>
          <p:nvSpPr>
            <p:cNvPr id="222" name="Freeform 17">
              <a:extLst>
                <a:ext uri="{FF2B5EF4-FFF2-40B4-BE49-F238E27FC236}">
                  <a16:creationId xmlns:a16="http://schemas.microsoft.com/office/drawing/2014/main" id="{C896A2F1-8E65-7F42-B4F9-BEF77D3FE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9206" y="2482850"/>
              <a:ext cx="397035" cy="217488"/>
            </a:xfrm>
            <a:custGeom>
              <a:avLst/>
              <a:gdLst>
                <a:gd name="T0" fmla="*/ 250 w 250"/>
                <a:gd name="T1" fmla="*/ 137 h 137"/>
                <a:gd name="T2" fmla="*/ 0 w 250"/>
                <a:gd name="T3" fmla="*/ 34 h 137"/>
                <a:gd name="T4" fmla="*/ 34 w 250"/>
                <a:gd name="T5" fmla="*/ 0 h 137"/>
                <a:gd name="T6" fmla="*/ 250 w 250"/>
                <a:gd name="T7" fmla="*/ 89 h 137"/>
                <a:gd name="T8" fmla="*/ 250 w 250"/>
                <a:gd name="T9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137">
                  <a:moveTo>
                    <a:pt x="250" y="137"/>
                  </a:moveTo>
                  <a:lnTo>
                    <a:pt x="0" y="34"/>
                  </a:lnTo>
                  <a:lnTo>
                    <a:pt x="34" y="0"/>
                  </a:lnTo>
                  <a:lnTo>
                    <a:pt x="250" y="89"/>
                  </a:lnTo>
                  <a:lnTo>
                    <a:pt x="250" y="1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>
                <a:latin typeface="+mn-lt"/>
              </a:endParaRPr>
            </a:p>
          </p:txBody>
        </p:sp>
        <p:sp>
          <p:nvSpPr>
            <p:cNvPr id="223" name="Freeform 18">
              <a:extLst>
                <a:ext uri="{FF2B5EF4-FFF2-40B4-BE49-F238E27FC236}">
                  <a16:creationId xmlns:a16="http://schemas.microsoft.com/office/drawing/2014/main" id="{A99457CD-A2F8-2144-825C-A03E622B4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998" y="2482850"/>
              <a:ext cx="397035" cy="217488"/>
            </a:xfrm>
            <a:custGeom>
              <a:avLst/>
              <a:gdLst>
                <a:gd name="T0" fmla="*/ 250 w 250"/>
                <a:gd name="T1" fmla="*/ 34 h 137"/>
                <a:gd name="T2" fmla="*/ 0 w 250"/>
                <a:gd name="T3" fmla="*/ 137 h 137"/>
                <a:gd name="T4" fmla="*/ 0 w 250"/>
                <a:gd name="T5" fmla="*/ 89 h 137"/>
                <a:gd name="T6" fmla="*/ 216 w 250"/>
                <a:gd name="T7" fmla="*/ 0 h 137"/>
                <a:gd name="T8" fmla="*/ 250 w 250"/>
                <a:gd name="T9" fmla="*/ 3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137">
                  <a:moveTo>
                    <a:pt x="250" y="34"/>
                  </a:moveTo>
                  <a:lnTo>
                    <a:pt x="0" y="137"/>
                  </a:lnTo>
                  <a:lnTo>
                    <a:pt x="0" y="89"/>
                  </a:lnTo>
                  <a:lnTo>
                    <a:pt x="216" y="0"/>
                  </a:lnTo>
                  <a:lnTo>
                    <a:pt x="250" y="34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>
                <a:latin typeface="+mn-lt"/>
              </a:endParaRPr>
            </a:p>
          </p:txBody>
        </p:sp>
        <p:sp>
          <p:nvSpPr>
            <p:cNvPr id="224" name="Freeform 19">
              <a:extLst>
                <a:ext uri="{FF2B5EF4-FFF2-40B4-BE49-F238E27FC236}">
                  <a16:creationId xmlns:a16="http://schemas.microsoft.com/office/drawing/2014/main" id="{67776433-4101-E747-9ABC-827C274D1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677" y="2038350"/>
              <a:ext cx="219163" cy="400050"/>
            </a:xfrm>
            <a:custGeom>
              <a:avLst/>
              <a:gdLst>
                <a:gd name="T0" fmla="*/ 138 w 138"/>
                <a:gd name="T1" fmla="*/ 0 h 252"/>
                <a:gd name="T2" fmla="*/ 34 w 138"/>
                <a:gd name="T3" fmla="*/ 252 h 252"/>
                <a:gd name="T4" fmla="*/ 0 w 138"/>
                <a:gd name="T5" fmla="*/ 218 h 252"/>
                <a:gd name="T6" fmla="*/ 91 w 138"/>
                <a:gd name="T7" fmla="*/ 0 h 252"/>
                <a:gd name="T8" fmla="*/ 138 w 138"/>
                <a:gd name="T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252">
                  <a:moveTo>
                    <a:pt x="138" y="0"/>
                  </a:moveTo>
                  <a:lnTo>
                    <a:pt x="34" y="252"/>
                  </a:lnTo>
                  <a:lnTo>
                    <a:pt x="0" y="218"/>
                  </a:lnTo>
                  <a:lnTo>
                    <a:pt x="91" y="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>
                <a:latin typeface="+mn-lt"/>
              </a:endParaRPr>
            </a:p>
          </p:txBody>
        </p:sp>
        <p:sp>
          <p:nvSpPr>
            <p:cNvPr id="225" name="Freeform 20">
              <a:extLst>
                <a:ext uri="{FF2B5EF4-FFF2-40B4-BE49-F238E27FC236}">
                  <a16:creationId xmlns:a16="http://schemas.microsoft.com/office/drawing/2014/main" id="{938B1715-8745-984D-851D-0FC58F832C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3853" y="1493838"/>
              <a:ext cx="219163" cy="400050"/>
            </a:xfrm>
            <a:custGeom>
              <a:avLst/>
              <a:gdLst>
                <a:gd name="T0" fmla="*/ 34 w 138"/>
                <a:gd name="T1" fmla="*/ 0 h 252"/>
                <a:gd name="T2" fmla="*/ 138 w 138"/>
                <a:gd name="T3" fmla="*/ 252 h 252"/>
                <a:gd name="T4" fmla="*/ 89 w 138"/>
                <a:gd name="T5" fmla="*/ 252 h 252"/>
                <a:gd name="T6" fmla="*/ 0 w 138"/>
                <a:gd name="T7" fmla="*/ 34 h 252"/>
                <a:gd name="T8" fmla="*/ 34 w 138"/>
                <a:gd name="T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252">
                  <a:moveTo>
                    <a:pt x="34" y="0"/>
                  </a:moveTo>
                  <a:lnTo>
                    <a:pt x="138" y="252"/>
                  </a:lnTo>
                  <a:lnTo>
                    <a:pt x="89" y="252"/>
                  </a:lnTo>
                  <a:lnTo>
                    <a:pt x="0" y="3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>
                <a:latin typeface="+mn-lt"/>
              </a:endParaRPr>
            </a:p>
          </p:txBody>
        </p:sp>
        <p:sp>
          <p:nvSpPr>
            <p:cNvPr id="226" name="Freeform 21">
              <a:extLst>
                <a:ext uri="{FF2B5EF4-FFF2-40B4-BE49-F238E27FC236}">
                  <a16:creationId xmlns:a16="http://schemas.microsoft.com/office/drawing/2014/main" id="{48096BFE-0275-044B-A28D-348A4071F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998" y="1227138"/>
              <a:ext cx="403388" cy="222250"/>
            </a:xfrm>
            <a:custGeom>
              <a:avLst/>
              <a:gdLst>
                <a:gd name="T0" fmla="*/ 0 w 254"/>
                <a:gd name="T1" fmla="*/ 0 h 140"/>
                <a:gd name="T2" fmla="*/ 254 w 254"/>
                <a:gd name="T3" fmla="*/ 106 h 140"/>
                <a:gd name="T4" fmla="*/ 218 w 254"/>
                <a:gd name="T5" fmla="*/ 140 h 140"/>
                <a:gd name="T6" fmla="*/ 0 w 254"/>
                <a:gd name="T7" fmla="*/ 49 h 140"/>
                <a:gd name="T8" fmla="*/ 0 w 254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40">
                  <a:moveTo>
                    <a:pt x="0" y="0"/>
                  </a:moveTo>
                  <a:lnTo>
                    <a:pt x="254" y="106"/>
                  </a:lnTo>
                  <a:lnTo>
                    <a:pt x="218" y="140"/>
                  </a:lnTo>
                  <a:lnTo>
                    <a:pt x="0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>
                <a:latin typeface="+mn-lt"/>
              </a:endParaRPr>
            </a:p>
          </p:txBody>
        </p:sp>
        <p:sp>
          <p:nvSpPr>
            <p:cNvPr id="227" name="Freeform 22">
              <a:extLst>
                <a:ext uri="{FF2B5EF4-FFF2-40B4-BE49-F238E27FC236}">
                  <a16:creationId xmlns:a16="http://schemas.microsoft.com/office/drawing/2014/main" id="{22F01533-72C1-A34F-A43C-90435CC9A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6850" y="1304925"/>
              <a:ext cx="349391" cy="490538"/>
            </a:xfrm>
            <a:custGeom>
              <a:avLst/>
              <a:gdLst>
                <a:gd name="T0" fmla="*/ 0 w 220"/>
                <a:gd name="T1" fmla="*/ 91 h 309"/>
                <a:gd name="T2" fmla="*/ 220 w 220"/>
                <a:gd name="T3" fmla="*/ 0 h 309"/>
                <a:gd name="T4" fmla="*/ 220 w 220"/>
                <a:gd name="T5" fmla="*/ 309 h 309"/>
                <a:gd name="T6" fmla="*/ 0 w 220"/>
                <a:gd name="T7" fmla="*/ 9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0" h="309">
                  <a:moveTo>
                    <a:pt x="0" y="91"/>
                  </a:moveTo>
                  <a:lnTo>
                    <a:pt x="220" y="0"/>
                  </a:lnTo>
                  <a:lnTo>
                    <a:pt x="220" y="309"/>
                  </a:lnTo>
                  <a:lnTo>
                    <a:pt x="0" y="91"/>
                  </a:lnTo>
                  <a:close/>
                </a:path>
              </a:pathLst>
            </a:custGeom>
            <a:blipFill dpi="0"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>
                <a:latin typeface="+mn-lt"/>
              </a:endParaRPr>
            </a:p>
          </p:txBody>
        </p:sp>
        <p:sp>
          <p:nvSpPr>
            <p:cNvPr id="228" name="Freeform 23">
              <a:extLst>
                <a:ext uri="{FF2B5EF4-FFF2-40B4-BE49-F238E27FC236}">
                  <a16:creationId xmlns:a16="http://schemas.microsoft.com/office/drawing/2014/main" id="{92A4663E-F028-884F-9769-89352F316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7041" y="1547813"/>
              <a:ext cx="487560" cy="349250"/>
            </a:xfrm>
            <a:custGeom>
              <a:avLst/>
              <a:gdLst>
                <a:gd name="T0" fmla="*/ 0 w 307"/>
                <a:gd name="T1" fmla="*/ 218 h 220"/>
                <a:gd name="T2" fmla="*/ 89 w 307"/>
                <a:gd name="T3" fmla="*/ 0 h 220"/>
                <a:gd name="T4" fmla="*/ 307 w 307"/>
                <a:gd name="T5" fmla="*/ 220 h 220"/>
                <a:gd name="T6" fmla="*/ 0 w 307"/>
                <a:gd name="T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7" h="220">
                  <a:moveTo>
                    <a:pt x="0" y="218"/>
                  </a:moveTo>
                  <a:lnTo>
                    <a:pt x="89" y="0"/>
                  </a:lnTo>
                  <a:lnTo>
                    <a:pt x="307" y="220"/>
                  </a:lnTo>
                  <a:lnTo>
                    <a:pt x="0" y="218"/>
                  </a:lnTo>
                  <a:close/>
                </a:path>
              </a:pathLst>
            </a:custGeom>
            <a:blipFill dpi="0" rotWithShape="1"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>
                <a:latin typeface="+mn-lt"/>
              </a:endParaRPr>
            </a:p>
          </p:txBody>
        </p:sp>
        <p:sp>
          <p:nvSpPr>
            <p:cNvPr id="229" name="Freeform 24">
              <a:extLst>
                <a:ext uri="{FF2B5EF4-FFF2-40B4-BE49-F238E27FC236}">
                  <a16:creationId xmlns:a16="http://schemas.microsoft.com/office/drawing/2014/main" id="{89C5DFC5-6534-4C4A-9B28-F252D2693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7041" y="2038350"/>
              <a:ext cx="487560" cy="346075"/>
            </a:xfrm>
            <a:custGeom>
              <a:avLst/>
              <a:gdLst>
                <a:gd name="T0" fmla="*/ 91 w 307"/>
                <a:gd name="T1" fmla="*/ 218 h 218"/>
                <a:gd name="T2" fmla="*/ 0 w 307"/>
                <a:gd name="T3" fmla="*/ 0 h 218"/>
                <a:gd name="T4" fmla="*/ 307 w 307"/>
                <a:gd name="T5" fmla="*/ 0 h 218"/>
                <a:gd name="T6" fmla="*/ 91 w 307"/>
                <a:gd name="T7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7" h="218">
                  <a:moveTo>
                    <a:pt x="91" y="218"/>
                  </a:moveTo>
                  <a:lnTo>
                    <a:pt x="0" y="0"/>
                  </a:lnTo>
                  <a:lnTo>
                    <a:pt x="307" y="0"/>
                  </a:lnTo>
                  <a:lnTo>
                    <a:pt x="91" y="218"/>
                  </a:lnTo>
                  <a:close/>
                </a:path>
              </a:pathLst>
            </a:custGeom>
            <a:blipFill dpi="0"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>
                <a:latin typeface="+mn-lt"/>
              </a:endParaRPr>
            </a:p>
          </p:txBody>
        </p:sp>
        <p:sp>
          <p:nvSpPr>
            <p:cNvPr id="230" name="Freeform 25">
              <a:extLst>
                <a:ext uri="{FF2B5EF4-FFF2-40B4-BE49-F238E27FC236}">
                  <a16:creationId xmlns:a16="http://schemas.microsoft.com/office/drawing/2014/main" id="{3501BCDA-E9A1-7941-A279-76D553DB8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3203" y="2136775"/>
              <a:ext cx="343038" cy="487363"/>
            </a:xfrm>
            <a:custGeom>
              <a:avLst/>
              <a:gdLst>
                <a:gd name="T0" fmla="*/ 216 w 216"/>
                <a:gd name="T1" fmla="*/ 307 h 307"/>
                <a:gd name="T2" fmla="*/ 0 w 216"/>
                <a:gd name="T3" fmla="*/ 218 h 307"/>
                <a:gd name="T4" fmla="*/ 216 w 216"/>
                <a:gd name="T5" fmla="*/ 0 h 307"/>
                <a:gd name="T6" fmla="*/ 216 w 216"/>
                <a:gd name="T7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" h="307">
                  <a:moveTo>
                    <a:pt x="216" y="307"/>
                  </a:moveTo>
                  <a:lnTo>
                    <a:pt x="0" y="218"/>
                  </a:lnTo>
                  <a:lnTo>
                    <a:pt x="216" y="0"/>
                  </a:lnTo>
                  <a:lnTo>
                    <a:pt x="216" y="307"/>
                  </a:lnTo>
                  <a:close/>
                </a:path>
              </a:pathLst>
            </a:custGeom>
            <a:blipFill dpi="0" rotWithShape="1"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>
                <a:latin typeface="+mn-lt"/>
              </a:endParaRPr>
            </a:p>
          </p:txBody>
        </p:sp>
        <p:sp>
          <p:nvSpPr>
            <p:cNvPr id="231" name="Freeform 26">
              <a:extLst>
                <a:ext uri="{FF2B5EF4-FFF2-40B4-BE49-F238E27FC236}">
                  <a16:creationId xmlns:a16="http://schemas.microsoft.com/office/drawing/2014/main" id="{CBC1F161-A2F2-914F-BBB5-51C56121B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998" y="2136775"/>
              <a:ext cx="343038" cy="487363"/>
            </a:xfrm>
            <a:custGeom>
              <a:avLst/>
              <a:gdLst>
                <a:gd name="T0" fmla="*/ 216 w 216"/>
                <a:gd name="T1" fmla="*/ 218 h 307"/>
                <a:gd name="T2" fmla="*/ 0 w 216"/>
                <a:gd name="T3" fmla="*/ 307 h 307"/>
                <a:gd name="T4" fmla="*/ 0 w 216"/>
                <a:gd name="T5" fmla="*/ 0 h 307"/>
                <a:gd name="T6" fmla="*/ 216 w 216"/>
                <a:gd name="T7" fmla="*/ 218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" h="307">
                  <a:moveTo>
                    <a:pt x="216" y="218"/>
                  </a:moveTo>
                  <a:lnTo>
                    <a:pt x="0" y="307"/>
                  </a:lnTo>
                  <a:lnTo>
                    <a:pt x="0" y="0"/>
                  </a:lnTo>
                  <a:lnTo>
                    <a:pt x="216" y="2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>
                <a:latin typeface="+mn-lt"/>
              </a:endParaRPr>
            </a:p>
          </p:txBody>
        </p:sp>
        <p:sp>
          <p:nvSpPr>
            <p:cNvPr id="232" name="Freeform 27">
              <a:extLst>
                <a:ext uri="{FF2B5EF4-FFF2-40B4-BE49-F238E27FC236}">
                  <a16:creationId xmlns:a16="http://schemas.microsoft.com/office/drawing/2014/main" id="{E9AE7120-A946-A74C-BBF6-7CEE1291F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7639" y="2038350"/>
              <a:ext cx="487559" cy="346075"/>
            </a:xfrm>
            <a:custGeom>
              <a:avLst/>
              <a:gdLst>
                <a:gd name="T0" fmla="*/ 307 w 307"/>
                <a:gd name="T1" fmla="*/ 0 h 218"/>
                <a:gd name="T2" fmla="*/ 216 w 307"/>
                <a:gd name="T3" fmla="*/ 218 h 218"/>
                <a:gd name="T4" fmla="*/ 0 w 307"/>
                <a:gd name="T5" fmla="*/ 0 h 218"/>
                <a:gd name="T6" fmla="*/ 307 w 307"/>
                <a:gd name="T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7" h="218">
                  <a:moveTo>
                    <a:pt x="307" y="0"/>
                  </a:moveTo>
                  <a:lnTo>
                    <a:pt x="216" y="218"/>
                  </a:lnTo>
                  <a:lnTo>
                    <a:pt x="0" y="0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>
                <a:latin typeface="+mn-lt"/>
              </a:endParaRPr>
            </a:p>
          </p:txBody>
        </p:sp>
        <p:sp>
          <p:nvSpPr>
            <p:cNvPr id="233" name="Freeform 28">
              <a:extLst>
                <a:ext uri="{FF2B5EF4-FFF2-40B4-BE49-F238E27FC236}">
                  <a16:creationId xmlns:a16="http://schemas.microsoft.com/office/drawing/2014/main" id="{C9C055E2-F09B-444C-A933-306651FC6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8363" y="1547813"/>
              <a:ext cx="487362" cy="349250"/>
            </a:xfrm>
            <a:custGeom>
              <a:avLst/>
              <a:gdLst>
                <a:gd name="T0" fmla="*/ 346075 w 307"/>
                <a:gd name="T1" fmla="*/ 0 h 220"/>
                <a:gd name="T2" fmla="*/ 487362 w 307"/>
                <a:gd name="T3" fmla="*/ 346075 h 220"/>
                <a:gd name="T4" fmla="*/ 0 w 307"/>
                <a:gd name="T5" fmla="*/ 349250 h 220"/>
                <a:gd name="T6" fmla="*/ 346075 w 307"/>
                <a:gd name="T7" fmla="*/ 0 h 2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7" h="220">
                  <a:moveTo>
                    <a:pt x="218" y="0"/>
                  </a:moveTo>
                  <a:lnTo>
                    <a:pt x="307" y="218"/>
                  </a:lnTo>
                  <a:lnTo>
                    <a:pt x="0" y="220"/>
                  </a:lnTo>
                  <a:lnTo>
                    <a:pt x="218" y="0"/>
                  </a:lnTo>
                  <a:close/>
                </a:path>
              </a:pathLst>
            </a:custGeom>
            <a:blipFill dpi="0" rotWithShape="1"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34" name="Freeform 29">
              <a:extLst>
                <a:ext uri="{FF2B5EF4-FFF2-40B4-BE49-F238E27FC236}">
                  <a16:creationId xmlns:a16="http://schemas.microsoft.com/office/drawing/2014/main" id="{94443DF0-127F-274A-B93F-10228C764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6763" y="1304925"/>
              <a:ext cx="346075" cy="490538"/>
            </a:xfrm>
            <a:custGeom>
              <a:avLst/>
              <a:gdLst>
                <a:gd name="T0" fmla="*/ 0 w 218"/>
                <a:gd name="T1" fmla="*/ 0 h 309"/>
                <a:gd name="T2" fmla="*/ 346075 w 218"/>
                <a:gd name="T3" fmla="*/ 144463 h 309"/>
                <a:gd name="T4" fmla="*/ 0 w 218"/>
                <a:gd name="T5" fmla="*/ 490538 h 309"/>
                <a:gd name="T6" fmla="*/ 0 w 218"/>
                <a:gd name="T7" fmla="*/ 0 h 3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8" h="309">
                  <a:moveTo>
                    <a:pt x="0" y="0"/>
                  </a:moveTo>
                  <a:lnTo>
                    <a:pt x="218" y="91"/>
                  </a:lnTo>
                  <a:lnTo>
                    <a:pt x="0" y="309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235" name="Freeform 30">
              <a:extLst>
                <a:ext uri="{FF2B5EF4-FFF2-40B4-BE49-F238E27FC236}">
                  <a16:creationId xmlns:a16="http://schemas.microsoft.com/office/drawing/2014/main" id="{33FF9DE5-6F56-A442-B45A-A93D02E34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4138" y="1352550"/>
              <a:ext cx="1223962" cy="1223963"/>
            </a:xfrm>
            <a:custGeom>
              <a:avLst/>
              <a:gdLst>
                <a:gd name="T0" fmla="*/ 611187 w 771"/>
                <a:gd name="T1" fmla="*/ 0 h 771"/>
                <a:gd name="T2" fmla="*/ 830262 w 771"/>
                <a:gd name="T3" fmla="*/ 90488 h 771"/>
                <a:gd name="T4" fmla="*/ 1046162 w 771"/>
                <a:gd name="T5" fmla="*/ 177800 h 771"/>
                <a:gd name="T6" fmla="*/ 1133475 w 771"/>
                <a:gd name="T7" fmla="*/ 393700 h 771"/>
                <a:gd name="T8" fmla="*/ 1223962 w 771"/>
                <a:gd name="T9" fmla="*/ 611188 h 771"/>
                <a:gd name="T10" fmla="*/ 1133475 w 771"/>
                <a:gd name="T11" fmla="*/ 827088 h 771"/>
                <a:gd name="T12" fmla="*/ 1046162 w 771"/>
                <a:gd name="T13" fmla="*/ 1042988 h 771"/>
                <a:gd name="T14" fmla="*/ 830262 w 771"/>
                <a:gd name="T15" fmla="*/ 1133475 h 771"/>
                <a:gd name="T16" fmla="*/ 611187 w 771"/>
                <a:gd name="T17" fmla="*/ 1223963 h 771"/>
                <a:gd name="T18" fmla="*/ 393700 w 771"/>
                <a:gd name="T19" fmla="*/ 1133475 h 771"/>
                <a:gd name="T20" fmla="*/ 177800 w 771"/>
                <a:gd name="T21" fmla="*/ 1042988 h 771"/>
                <a:gd name="T22" fmla="*/ 90487 w 771"/>
                <a:gd name="T23" fmla="*/ 827088 h 771"/>
                <a:gd name="T24" fmla="*/ 0 w 771"/>
                <a:gd name="T25" fmla="*/ 611188 h 771"/>
                <a:gd name="T26" fmla="*/ 90487 w 771"/>
                <a:gd name="T27" fmla="*/ 393700 h 771"/>
                <a:gd name="T28" fmla="*/ 177800 w 771"/>
                <a:gd name="T29" fmla="*/ 177800 h 771"/>
                <a:gd name="T30" fmla="*/ 393700 w 771"/>
                <a:gd name="T31" fmla="*/ 90488 h 771"/>
                <a:gd name="T32" fmla="*/ 611187 w 771"/>
                <a:gd name="T33" fmla="*/ 0 h 7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1" h="771">
                  <a:moveTo>
                    <a:pt x="385" y="0"/>
                  </a:moveTo>
                  <a:lnTo>
                    <a:pt x="523" y="57"/>
                  </a:lnTo>
                  <a:lnTo>
                    <a:pt x="659" y="112"/>
                  </a:lnTo>
                  <a:lnTo>
                    <a:pt x="714" y="248"/>
                  </a:lnTo>
                  <a:lnTo>
                    <a:pt x="771" y="385"/>
                  </a:lnTo>
                  <a:lnTo>
                    <a:pt x="714" y="521"/>
                  </a:lnTo>
                  <a:lnTo>
                    <a:pt x="659" y="657"/>
                  </a:lnTo>
                  <a:lnTo>
                    <a:pt x="523" y="714"/>
                  </a:lnTo>
                  <a:lnTo>
                    <a:pt x="385" y="771"/>
                  </a:lnTo>
                  <a:lnTo>
                    <a:pt x="248" y="714"/>
                  </a:lnTo>
                  <a:lnTo>
                    <a:pt x="112" y="657"/>
                  </a:lnTo>
                  <a:lnTo>
                    <a:pt x="57" y="521"/>
                  </a:lnTo>
                  <a:lnTo>
                    <a:pt x="0" y="385"/>
                  </a:lnTo>
                  <a:lnTo>
                    <a:pt x="57" y="248"/>
                  </a:lnTo>
                  <a:lnTo>
                    <a:pt x="112" y="112"/>
                  </a:lnTo>
                  <a:lnTo>
                    <a:pt x="248" y="57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302" name="Rectángulo redondeado 301">
            <a:extLst>
              <a:ext uri="{FF2B5EF4-FFF2-40B4-BE49-F238E27FC236}">
                <a16:creationId xmlns:a16="http://schemas.microsoft.com/office/drawing/2014/main" id="{06D84C4F-97A2-DA46-9F1F-65B76250B594}"/>
              </a:ext>
            </a:extLst>
          </p:cNvPr>
          <p:cNvSpPr/>
          <p:nvPr/>
        </p:nvSpPr>
        <p:spPr>
          <a:xfrm>
            <a:off x="9137497" y="299395"/>
            <a:ext cx="2368819" cy="532280"/>
          </a:xfrm>
          <a:prstGeom prst="roundRect">
            <a:avLst/>
          </a:prstGeom>
          <a:solidFill>
            <a:srgbClr val="F57B3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latin typeface="Century Gothic" panose="020B0502020202020204" pitchFamily="34" charset="0"/>
              </a:rPr>
              <a:t>Nuevas Tecnologías</a:t>
            </a:r>
          </a:p>
        </p:txBody>
      </p:sp>
      <p:sp>
        <p:nvSpPr>
          <p:cNvPr id="303" name="Rectángulo redondeado 302">
            <a:extLst>
              <a:ext uri="{FF2B5EF4-FFF2-40B4-BE49-F238E27FC236}">
                <a16:creationId xmlns:a16="http://schemas.microsoft.com/office/drawing/2014/main" id="{4ECDE932-4430-6B49-B603-7BDB85E8B557}"/>
              </a:ext>
            </a:extLst>
          </p:cNvPr>
          <p:cNvSpPr/>
          <p:nvPr/>
        </p:nvSpPr>
        <p:spPr>
          <a:xfrm>
            <a:off x="9776228" y="2074506"/>
            <a:ext cx="2315368" cy="532280"/>
          </a:xfrm>
          <a:prstGeom prst="roundRect">
            <a:avLst/>
          </a:prstGeom>
          <a:solidFill>
            <a:srgbClr val="F57B3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latin typeface="Century Gothic" panose="020B0502020202020204" pitchFamily="34" charset="0"/>
              </a:rPr>
              <a:t>Desconocimiento</a:t>
            </a:r>
          </a:p>
        </p:txBody>
      </p:sp>
      <p:sp>
        <p:nvSpPr>
          <p:cNvPr id="304" name="Rectángulo redondeado 303">
            <a:extLst>
              <a:ext uri="{FF2B5EF4-FFF2-40B4-BE49-F238E27FC236}">
                <a16:creationId xmlns:a16="http://schemas.microsoft.com/office/drawing/2014/main" id="{5922F508-EE47-4643-82BC-26CC2E71579B}"/>
              </a:ext>
            </a:extLst>
          </p:cNvPr>
          <p:cNvSpPr/>
          <p:nvPr/>
        </p:nvSpPr>
        <p:spPr>
          <a:xfrm>
            <a:off x="127727" y="655335"/>
            <a:ext cx="5920185" cy="5322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b="1" dirty="0">
                <a:solidFill>
                  <a:srgbClr val="F57B34"/>
                </a:solidFill>
                <a:latin typeface="Century Gothic" panose="020B0502020202020204" pitchFamily="34" charset="0"/>
              </a:rPr>
              <a:t>Primero, definamos el contexto…</a:t>
            </a:r>
          </a:p>
        </p:txBody>
      </p:sp>
      <p:sp>
        <p:nvSpPr>
          <p:cNvPr id="305" name="Rectángulo redondeado 304">
            <a:extLst>
              <a:ext uri="{FF2B5EF4-FFF2-40B4-BE49-F238E27FC236}">
                <a16:creationId xmlns:a16="http://schemas.microsoft.com/office/drawing/2014/main" id="{2DCC0CBF-1FAA-374A-AB42-8F957BFF0C83}"/>
              </a:ext>
            </a:extLst>
          </p:cNvPr>
          <p:cNvSpPr/>
          <p:nvPr/>
        </p:nvSpPr>
        <p:spPr>
          <a:xfrm>
            <a:off x="2316376" y="3997246"/>
            <a:ext cx="2315368" cy="532280"/>
          </a:xfrm>
          <a:prstGeom prst="roundRect">
            <a:avLst/>
          </a:prstGeom>
          <a:solidFill>
            <a:srgbClr val="F57B3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latin typeface="Century Gothic" panose="020B0502020202020204" pitchFamily="34" charset="0"/>
              </a:rPr>
              <a:t>Covid-19</a:t>
            </a:r>
          </a:p>
        </p:txBody>
      </p:sp>
      <p:sp>
        <p:nvSpPr>
          <p:cNvPr id="306" name="Rectángulo redondeado 305">
            <a:extLst>
              <a:ext uri="{FF2B5EF4-FFF2-40B4-BE49-F238E27FC236}">
                <a16:creationId xmlns:a16="http://schemas.microsoft.com/office/drawing/2014/main" id="{F975DD3A-B3F6-B349-BFED-C1DCA1548959}"/>
              </a:ext>
            </a:extLst>
          </p:cNvPr>
          <p:cNvSpPr/>
          <p:nvPr/>
        </p:nvSpPr>
        <p:spPr>
          <a:xfrm>
            <a:off x="4001594" y="6095167"/>
            <a:ext cx="2315368" cy="532280"/>
          </a:xfrm>
          <a:prstGeom prst="roundRect">
            <a:avLst/>
          </a:prstGeom>
          <a:solidFill>
            <a:srgbClr val="F57B3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latin typeface="Century Gothic" panose="020B0502020202020204" pitchFamily="34" charset="0"/>
              </a:rPr>
              <a:t>Nuevas oportunidades</a:t>
            </a:r>
          </a:p>
        </p:txBody>
      </p:sp>
      <p:sp>
        <p:nvSpPr>
          <p:cNvPr id="307" name="Rectángulo redondeado 306">
            <a:extLst>
              <a:ext uri="{FF2B5EF4-FFF2-40B4-BE49-F238E27FC236}">
                <a16:creationId xmlns:a16="http://schemas.microsoft.com/office/drawing/2014/main" id="{FCF32B79-93F1-8A44-BC61-661DCCE5661E}"/>
              </a:ext>
            </a:extLst>
          </p:cNvPr>
          <p:cNvSpPr/>
          <p:nvPr/>
        </p:nvSpPr>
        <p:spPr>
          <a:xfrm>
            <a:off x="9740116" y="4165766"/>
            <a:ext cx="2315368" cy="532280"/>
          </a:xfrm>
          <a:prstGeom prst="roundRect">
            <a:avLst/>
          </a:prstGeom>
          <a:solidFill>
            <a:srgbClr val="F57B3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latin typeface="Century Gothic" panose="020B0502020202020204" pitchFamily="34" charset="0"/>
              </a:rPr>
              <a:t>Brechas de Seguridad </a:t>
            </a:r>
          </a:p>
        </p:txBody>
      </p:sp>
      <p:sp>
        <p:nvSpPr>
          <p:cNvPr id="308" name="Rectángulo redondeado 307">
            <a:extLst>
              <a:ext uri="{FF2B5EF4-FFF2-40B4-BE49-F238E27FC236}">
                <a16:creationId xmlns:a16="http://schemas.microsoft.com/office/drawing/2014/main" id="{F781D96F-369B-1E4E-B062-053045DCFDB0}"/>
              </a:ext>
            </a:extLst>
          </p:cNvPr>
          <p:cNvSpPr/>
          <p:nvPr/>
        </p:nvSpPr>
        <p:spPr>
          <a:xfrm>
            <a:off x="7893696" y="5821597"/>
            <a:ext cx="2315368" cy="532280"/>
          </a:xfrm>
          <a:prstGeom prst="roundRect">
            <a:avLst/>
          </a:prstGeom>
          <a:solidFill>
            <a:srgbClr val="F57B3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latin typeface="Century Gothic" panose="020B0502020202020204" pitchFamily="34" charset="0"/>
              </a:rPr>
              <a:t>Crecimiento no proporcional</a:t>
            </a:r>
          </a:p>
        </p:txBody>
      </p:sp>
    </p:spTree>
    <p:extLst>
      <p:ext uri="{BB962C8B-B14F-4D97-AF65-F5344CB8AC3E}">
        <p14:creationId xmlns:p14="http://schemas.microsoft.com/office/powerpoint/2010/main" val="373317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C9587C4-317D-5243-814E-B94E269C49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C020953-8E34-E64B-9888-DC2374A930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71247"/>
            <a:ext cx="3029324" cy="1086753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FB3361FE-2126-4044-A0BB-62A9878533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1791" y="5906535"/>
            <a:ext cx="1649805" cy="880723"/>
          </a:xfrm>
          <a:prstGeom prst="rect">
            <a:avLst/>
          </a:prstGeom>
        </p:spPr>
      </p:pic>
      <p:sp>
        <p:nvSpPr>
          <p:cNvPr id="6" name="TextBox 18">
            <a:extLst>
              <a:ext uri="{FF2B5EF4-FFF2-40B4-BE49-F238E27FC236}">
                <a16:creationId xmlns:a16="http://schemas.microsoft.com/office/drawing/2014/main" id="{CFA04243-71C3-9044-81D3-C31123F74AF8}"/>
              </a:ext>
            </a:extLst>
          </p:cNvPr>
          <p:cNvSpPr txBox="1"/>
          <p:nvPr/>
        </p:nvSpPr>
        <p:spPr>
          <a:xfrm>
            <a:off x="5050071" y="835198"/>
            <a:ext cx="6902104" cy="1754326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3600" b="1" dirty="0">
                <a:solidFill>
                  <a:srgbClr val="AFCC18"/>
                </a:solidFill>
                <a:latin typeface="Century Gothic" panose="020B0502020202020204" pitchFamily="34" charset="0"/>
              </a:rPr>
              <a:t>Sistemas de Gestión de riesgos de datos personales y seguridad de la información</a:t>
            </a:r>
          </a:p>
        </p:txBody>
      </p:sp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F900E5F5-7B62-C54C-8EF0-DF73889B8349}"/>
              </a:ext>
            </a:extLst>
          </p:cNvPr>
          <p:cNvSpPr/>
          <p:nvPr/>
        </p:nvSpPr>
        <p:spPr>
          <a:xfrm>
            <a:off x="239825" y="494555"/>
            <a:ext cx="3125165" cy="4189939"/>
          </a:xfrm>
          <a:prstGeom prst="roundRect">
            <a:avLst/>
          </a:prstGeom>
          <a:solidFill>
            <a:srgbClr val="AFCC1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F043ACEC-D85D-1B4E-ADE3-B6ABD71B715E}"/>
              </a:ext>
            </a:extLst>
          </p:cNvPr>
          <p:cNvSpPr/>
          <p:nvPr/>
        </p:nvSpPr>
        <p:spPr>
          <a:xfrm>
            <a:off x="1685081" y="1581308"/>
            <a:ext cx="3125165" cy="4189939"/>
          </a:xfrm>
          <a:prstGeom prst="roundRect">
            <a:avLst/>
          </a:prstGeom>
          <a:solidFill>
            <a:srgbClr val="AFCC1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8EB4BB7A-9038-7D43-9384-4A519D5B4CB3}"/>
              </a:ext>
            </a:extLst>
          </p:cNvPr>
          <p:cNvSpPr/>
          <p:nvPr/>
        </p:nvSpPr>
        <p:spPr>
          <a:xfrm>
            <a:off x="1035934" y="973112"/>
            <a:ext cx="3125165" cy="4189939"/>
          </a:xfrm>
          <a:prstGeom prst="round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59E17CA-1BBF-074C-B9AE-97FB56D9DA92}"/>
              </a:ext>
            </a:extLst>
          </p:cNvPr>
          <p:cNvSpPr txBox="1"/>
          <p:nvPr/>
        </p:nvSpPr>
        <p:spPr>
          <a:xfrm>
            <a:off x="5197033" y="2910917"/>
            <a:ext cx="6504490" cy="1938992"/>
          </a:xfrm>
          <a:prstGeom prst="rect">
            <a:avLst/>
          </a:prstGeom>
          <a:noFill/>
          <a:ln w="38100">
            <a:solidFill>
              <a:srgbClr val="AFCC1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2400" dirty="0">
                <a:latin typeface="Century Gothic" panose="020B0502020202020204" pitchFamily="34" charset="0"/>
              </a:rPr>
              <a:t>Es necesario entender, identificar, analizar y evaluar los riesgos de datos personales y seguridad de la información e implementar sistemas adecuados de gestión de riesgos</a:t>
            </a:r>
            <a:endParaRPr lang="es-ES_tradnl" altLang="es-CO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06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C9587C4-317D-5243-814E-B94E269C49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C020953-8E34-E64B-9888-DC2374A930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71247"/>
            <a:ext cx="3029324" cy="1086753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FB3361FE-2126-4044-A0BB-62A9878533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1791" y="5906535"/>
            <a:ext cx="1649805" cy="880723"/>
          </a:xfrm>
          <a:prstGeom prst="rect">
            <a:avLst/>
          </a:prstGeom>
        </p:spPr>
      </p:pic>
      <p:sp>
        <p:nvSpPr>
          <p:cNvPr id="6" name="TextBox 18">
            <a:extLst>
              <a:ext uri="{FF2B5EF4-FFF2-40B4-BE49-F238E27FC236}">
                <a16:creationId xmlns:a16="http://schemas.microsoft.com/office/drawing/2014/main" id="{CFA04243-71C3-9044-81D3-C31123F74AF8}"/>
              </a:ext>
            </a:extLst>
          </p:cNvPr>
          <p:cNvSpPr txBox="1"/>
          <p:nvPr/>
        </p:nvSpPr>
        <p:spPr>
          <a:xfrm>
            <a:off x="446737" y="775807"/>
            <a:ext cx="6902104" cy="2308324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3600" b="1" dirty="0">
                <a:solidFill>
                  <a:srgbClr val="F57B34"/>
                </a:solidFill>
                <a:latin typeface="Century Gothic" panose="020B0502020202020204" pitchFamily="34" charset="0"/>
              </a:rPr>
              <a:t>Es importante promover una cultura de la seguridad de la información y elevar la </a:t>
            </a:r>
            <a:r>
              <a:rPr lang="es-ES_tradnl" sz="3600" b="1" dirty="0" err="1">
                <a:solidFill>
                  <a:srgbClr val="F57B34"/>
                </a:solidFill>
                <a:latin typeface="Century Gothic" panose="020B0502020202020204" pitchFamily="34" charset="0"/>
              </a:rPr>
              <a:t>conﬁanza</a:t>
            </a:r>
            <a:r>
              <a:rPr lang="es-ES_tradnl" sz="3600" b="1" dirty="0">
                <a:solidFill>
                  <a:srgbClr val="F57B34"/>
                </a:solidFill>
                <a:latin typeface="Century Gothic" panose="020B0502020202020204" pitchFamily="34" charset="0"/>
              </a:rPr>
              <a:t> digital </a:t>
            </a:r>
          </a:p>
        </p:txBody>
      </p:sp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F900E5F5-7B62-C54C-8EF0-DF73889B8349}"/>
              </a:ext>
            </a:extLst>
          </p:cNvPr>
          <p:cNvSpPr/>
          <p:nvPr/>
        </p:nvSpPr>
        <p:spPr>
          <a:xfrm>
            <a:off x="7580914" y="1581308"/>
            <a:ext cx="3125165" cy="4189939"/>
          </a:xfrm>
          <a:prstGeom prst="roundRect">
            <a:avLst/>
          </a:prstGeom>
          <a:solidFill>
            <a:srgbClr val="F57B3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F043ACEC-D85D-1B4E-ADE3-B6ABD71B715E}"/>
              </a:ext>
            </a:extLst>
          </p:cNvPr>
          <p:cNvSpPr/>
          <p:nvPr/>
        </p:nvSpPr>
        <p:spPr>
          <a:xfrm>
            <a:off x="8879208" y="397017"/>
            <a:ext cx="3125165" cy="4189939"/>
          </a:xfrm>
          <a:prstGeom prst="roundRect">
            <a:avLst/>
          </a:prstGeom>
          <a:solidFill>
            <a:srgbClr val="F57B3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8EB4BB7A-9038-7D43-9384-4A519D5B4CB3}"/>
              </a:ext>
            </a:extLst>
          </p:cNvPr>
          <p:cNvSpPr/>
          <p:nvPr/>
        </p:nvSpPr>
        <p:spPr>
          <a:xfrm>
            <a:off x="8323874" y="989162"/>
            <a:ext cx="3125165" cy="4189939"/>
          </a:xfrm>
          <a:prstGeom prst="round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59E17CA-1BBF-074C-B9AE-97FB56D9DA92}"/>
              </a:ext>
            </a:extLst>
          </p:cNvPr>
          <p:cNvSpPr txBox="1"/>
          <p:nvPr/>
        </p:nvSpPr>
        <p:spPr>
          <a:xfrm>
            <a:off x="697389" y="3240109"/>
            <a:ext cx="6400800" cy="1938992"/>
          </a:xfrm>
          <a:prstGeom prst="rect">
            <a:avLst/>
          </a:prstGeom>
          <a:noFill/>
          <a:ln w="38100">
            <a:solidFill>
              <a:srgbClr val="F57B3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2400" dirty="0">
                <a:latin typeface="Century Gothic" panose="020B0502020202020204" pitchFamily="34" charset="0"/>
              </a:rPr>
              <a:t>Todos deben estar comprometidos entendiendo el fenómeno y asumiendo responsabilidades directas promoviendo el liderazgo en todos los niveles de la organización</a:t>
            </a:r>
          </a:p>
        </p:txBody>
      </p:sp>
    </p:spTree>
    <p:extLst>
      <p:ext uri="{BB962C8B-B14F-4D97-AF65-F5344CB8AC3E}">
        <p14:creationId xmlns:p14="http://schemas.microsoft.com/office/powerpoint/2010/main" val="287558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C9587C4-317D-5243-814E-B94E269C49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C020953-8E34-E64B-9888-DC2374A930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71247"/>
            <a:ext cx="3029324" cy="1086753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FB3361FE-2126-4044-A0BB-62A9878533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1791" y="5906535"/>
            <a:ext cx="1649805" cy="880723"/>
          </a:xfrm>
          <a:prstGeom prst="rect">
            <a:avLst/>
          </a:prstGeom>
        </p:spPr>
      </p:pic>
      <p:sp>
        <p:nvSpPr>
          <p:cNvPr id="6" name="TextBox 18">
            <a:extLst>
              <a:ext uri="{FF2B5EF4-FFF2-40B4-BE49-F238E27FC236}">
                <a16:creationId xmlns:a16="http://schemas.microsoft.com/office/drawing/2014/main" id="{CFA04243-71C3-9044-81D3-C31123F74AF8}"/>
              </a:ext>
            </a:extLst>
          </p:cNvPr>
          <p:cNvSpPr txBox="1"/>
          <p:nvPr/>
        </p:nvSpPr>
        <p:spPr>
          <a:xfrm>
            <a:off x="5061994" y="1107049"/>
            <a:ext cx="6902104" cy="1754326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Definir esquemas de roles y permisos de acceso con apoyo o no en la tecnología</a:t>
            </a:r>
          </a:p>
        </p:txBody>
      </p:sp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F900E5F5-7B62-C54C-8EF0-DF73889B8349}"/>
              </a:ext>
            </a:extLst>
          </p:cNvPr>
          <p:cNvSpPr/>
          <p:nvPr/>
        </p:nvSpPr>
        <p:spPr>
          <a:xfrm>
            <a:off x="450909" y="1382800"/>
            <a:ext cx="3125165" cy="4189939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F043ACEC-D85D-1B4E-ADE3-B6ABD71B715E}"/>
              </a:ext>
            </a:extLst>
          </p:cNvPr>
          <p:cNvSpPr/>
          <p:nvPr/>
        </p:nvSpPr>
        <p:spPr>
          <a:xfrm>
            <a:off x="1749203" y="198509"/>
            <a:ext cx="3125165" cy="4189939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8EB4BB7A-9038-7D43-9384-4A519D5B4CB3}"/>
              </a:ext>
            </a:extLst>
          </p:cNvPr>
          <p:cNvSpPr/>
          <p:nvPr/>
        </p:nvSpPr>
        <p:spPr>
          <a:xfrm>
            <a:off x="1193869" y="790654"/>
            <a:ext cx="3125165" cy="4189939"/>
          </a:xfrm>
          <a:prstGeom prst="round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59E17CA-1BBF-074C-B9AE-97FB56D9DA92}"/>
              </a:ext>
            </a:extLst>
          </p:cNvPr>
          <p:cNvSpPr txBox="1"/>
          <p:nvPr/>
        </p:nvSpPr>
        <p:spPr>
          <a:xfrm>
            <a:off x="5299127" y="3270410"/>
            <a:ext cx="6400800" cy="193899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2400" dirty="0">
                <a:latin typeface="Century Gothic" panose="020B0502020202020204" pitchFamily="34" charset="0"/>
              </a:rPr>
              <a:t>Es importante definir esquemas de acceso a la información diferenciando según rol y tipo de activo al que se accede y alineado con un análisis de riesgos</a:t>
            </a:r>
          </a:p>
        </p:txBody>
      </p:sp>
    </p:spTree>
    <p:extLst>
      <p:ext uri="{BB962C8B-B14F-4D97-AF65-F5344CB8AC3E}">
        <p14:creationId xmlns:p14="http://schemas.microsoft.com/office/powerpoint/2010/main" val="20678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C9587C4-317D-5243-814E-B94E269C49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C020953-8E34-E64B-9888-DC2374A930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71247"/>
            <a:ext cx="3029324" cy="1086753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FB3361FE-2126-4044-A0BB-62A9878533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1791" y="5906535"/>
            <a:ext cx="1649805" cy="880723"/>
          </a:xfrm>
          <a:prstGeom prst="rect">
            <a:avLst/>
          </a:prstGeom>
        </p:spPr>
      </p:pic>
      <p:sp>
        <p:nvSpPr>
          <p:cNvPr id="6" name="TextBox 18">
            <a:extLst>
              <a:ext uri="{FF2B5EF4-FFF2-40B4-BE49-F238E27FC236}">
                <a16:creationId xmlns:a16="http://schemas.microsoft.com/office/drawing/2014/main" id="{CFA04243-71C3-9044-81D3-C31123F74AF8}"/>
              </a:ext>
            </a:extLst>
          </p:cNvPr>
          <p:cNvSpPr txBox="1"/>
          <p:nvPr/>
        </p:nvSpPr>
        <p:spPr>
          <a:xfrm>
            <a:off x="293491" y="140600"/>
            <a:ext cx="6902104" cy="2308324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3600" b="1" dirty="0">
                <a:solidFill>
                  <a:srgbClr val="AFCC18"/>
                </a:solidFill>
                <a:latin typeface="Century Gothic" panose="020B0502020202020204" pitchFamily="34" charset="0"/>
              </a:rPr>
              <a:t>Se debe tener un diagnóstico claro de los potenciales fallos y debilidades en la organización</a:t>
            </a:r>
          </a:p>
        </p:txBody>
      </p:sp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F900E5F5-7B62-C54C-8EF0-DF73889B8349}"/>
              </a:ext>
            </a:extLst>
          </p:cNvPr>
          <p:cNvSpPr/>
          <p:nvPr/>
        </p:nvSpPr>
        <p:spPr>
          <a:xfrm>
            <a:off x="7335106" y="414582"/>
            <a:ext cx="3125165" cy="4189939"/>
          </a:xfrm>
          <a:prstGeom prst="roundRect">
            <a:avLst/>
          </a:prstGeom>
          <a:solidFill>
            <a:srgbClr val="AFCC1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F043ACEC-D85D-1B4E-ADE3-B6ABD71B715E}"/>
              </a:ext>
            </a:extLst>
          </p:cNvPr>
          <p:cNvSpPr/>
          <p:nvPr/>
        </p:nvSpPr>
        <p:spPr>
          <a:xfrm>
            <a:off x="8780362" y="1501335"/>
            <a:ext cx="3125165" cy="4189939"/>
          </a:xfrm>
          <a:prstGeom prst="roundRect">
            <a:avLst/>
          </a:prstGeom>
          <a:solidFill>
            <a:srgbClr val="AFCC1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8EB4BB7A-9038-7D43-9384-4A519D5B4CB3}"/>
              </a:ext>
            </a:extLst>
          </p:cNvPr>
          <p:cNvSpPr/>
          <p:nvPr/>
        </p:nvSpPr>
        <p:spPr>
          <a:xfrm>
            <a:off x="8131215" y="893139"/>
            <a:ext cx="3125165" cy="4189939"/>
          </a:xfrm>
          <a:prstGeom prst="round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59E17CA-1BBF-074C-B9AE-97FB56D9DA92}"/>
              </a:ext>
            </a:extLst>
          </p:cNvPr>
          <p:cNvSpPr txBox="1"/>
          <p:nvPr/>
        </p:nvSpPr>
        <p:spPr>
          <a:xfrm>
            <a:off x="301032" y="2583659"/>
            <a:ext cx="6894563" cy="3046988"/>
          </a:xfrm>
          <a:prstGeom prst="rect">
            <a:avLst/>
          </a:prstGeom>
          <a:noFill/>
          <a:ln w="38100">
            <a:solidFill>
              <a:srgbClr val="AFCC1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2400" dirty="0">
                <a:latin typeface="Century Gothic" panose="020B0502020202020204" pitchFamily="34" charset="0"/>
              </a:rPr>
              <a:t>Se debe trabajar en corregir los fallos en la seguridad, fortalecer la infraestructura al servicio de la misma, robustecer competencias a partir del entendimiento.</a:t>
            </a:r>
          </a:p>
          <a:p>
            <a:pPr algn="ctr"/>
            <a:r>
              <a:rPr lang="es-ES_tradnl" altLang="es-CO" sz="2400" dirty="0">
                <a:latin typeface="Century Gothic" panose="020B0502020202020204" pitchFamily="34" charset="0"/>
              </a:rPr>
              <a:t>Los planes de mejoramiento deben involucrar recursos tecnológicos, humanos, capacidades y modificaciones al proceso o procedimientos involucrados</a:t>
            </a:r>
            <a:endParaRPr lang="es-ES_tradnl" altLang="es-CO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83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C9587C4-317D-5243-814E-B94E269C49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C020953-8E34-E64B-9888-DC2374A930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71247"/>
            <a:ext cx="3029324" cy="1086753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FB3361FE-2126-4044-A0BB-62A9878533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1791" y="5906535"/>
            <a:ext cx="1649805" cy="880723"/>
          </a:xfrm>
          <a:prstGeom prst="rect">
            <a:avLst/>
          </a:prstGeom>
        </p:spPr>
      </p:pic>
      <p:sp>
        <p:nvSpPr>
          <p:cNvPr id="6" name="TextBox 18">
            <a:extLst>
              <a:ext uri="{FF2B5EF4-FFF2-40B4-BE49-F238E27FC236}">
                <a16:creationId xmlns:a16="http://schemas.microsoft.com/office/drawing/2014/main" id="{CFA04243-71C3-9044-81D3-C31123F74AF8}"/>
              </a:ext>
            </a:extLst>
          </p:cNvPr>
          <p:cNvSpPr txBox="1"/>
          <p:nvPr/>
        </p:nvSpPr>
        <p:spPr>
          <a:xfrm>
            <a:off x="4957963" y="1341920"/>
            <a:ext cx="6902104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3600" b="1" dirty="0">
                <a:solidFill>
                  <a:srgbClr val="F57B34"/>
                </a:solidFill>
                <a:latin typeface="Century Gothic" panose="020B0502020202020204" pitchFamily="34" charset="0"/>
              </a:rPr>
              <a:t>Cadena de responsabilidad definida</a:t>
            </a:r>
          </a:p>
        </p:txBody>
      </p:sp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F900E5F5-7B62-C54C-8EF0-DF73889B8349}"/>
              </a:ext>
            </a:extLst>
          </p:cNvPr>
          <p:cNvSpPr/>
          <p:nvPr/>
        </p:nvSpPr>
        <p:spPr>
          <a:xfrm>
            <a:off x="312013" y="1382800"/>
            <a:ext cx="3125165" cy="4189939"/>
          </a:xfrm>
          <a:prstGeom prst="roundRect">
            <a:avLst/>
          </a:prstGeom>
          <a:solidFill>
            <a:srgbClr val="F57B3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F043ACEC-D85D-1B4E-ADE3-B6ABD71B715E}"/>
              </a:ext>
            </a:extLst>
          </p:cNvPr>
          <p:cNvSpPr/>
          <p:nvPr/>
        </p:nvSpPr>
        <p:spPr>
          <a:xfrm>
            <a:off x="1610307" y="198509"/>
            <a:ext cx="3125165" cy="4189939"/>
          </a:xfrm>
          <a:prstGeom prst="roundRect">
            <a:avLst/>
          </a:prstGeom>
          <a:solidFill>
            <a:srgbClr val="F57B3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8EB4BB7A-9038-7D43-9384-4A519D5B4CB3}"/>
              </a:ext>
            </a:extLst>
          </p:cNvPr>
          <p:cNvSpPr/>
          <p:nvPr/>
        </p:nvSpPr>
        <p:spPr>
          <a:xfrm>
            <a:off x="1054973" y="790654"/>
            <a:ext cx="3125165" cy="4189939"/>
          </a:xfrm>
          <a:prstGeom prst="round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59E17CA-1BBF-074C-B9AE-97FB56D9DA92}"/>
              </a:ext>
            </a:extLst>
          </p:cNvPr>
          <p:cNvSpPr txBox="1"/>
          <p:nvPr/>
        </p:nvSpPr>
        <p:spPr>
          <a:xfrm>
            <a:off x="5263336" y="2891153"/>
            <a:ext cx="6400800" cy="1938992"/>
          </a:xfrm>
          <a:prstGeom prst="rect">
            <a:avLst/>
          </a:prstGeom>
          <a:noFill/>
          <a:ln w="38100">
            <a:solidFill>
              <a:srgbClr val="F57B3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2400" dirty="0">
                <a:latin typeface="Century Gothic" panose="020B0502020202020204" pitchFamily="34" charset="0"/>
              </a:rPr>
              <a:t>Es importante definir roles y responsabilidades y asignar un líder u oficial de cumplimiento en lo que respecta a la protección de la información y los datos personales</a:t>
            </a:r>
          </a:p>
        </p:txBody>
      </p:sp>
    </p:spTree>
    <p:extLst>
      <p:ext uri="{BB962C8B-B14F-4D97-AF65-F5344CB8AC3E}">
        <p14:creationId xmlns:p14="http://schemas.microsoft.com/office/powerpoint/2010/main" val="373668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C9587C4-317D-5243-814E-B94E269C49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C020953-8E34-E64B-9888-DC2374A930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71247"/>
            <a:ext cx="3029324" cy="1086753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FB3361FE-2126-4044-A0BB-62A9878533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1791" y="5906535"/>
            <a:ext cx="1649805" cy="880723"/>
          </a:xfrm>
          <a:prstGeom prst="rect">
            <a:avLst/>
          </a:prstGeom>
        </p:spPr>
      </p:pic>
      <p:sp>
        <p:nvSpPr>
          <p:cNvPr id="6" name="TextBox 18">
            <a:extLst>
              <a:ext uri="{FF2B5EF4-FFF2-40B4-BE49-F238E27FC236}">
                <a16:creationId xmlns:a16="http://schemas.microsoft.com/office/drawing/2014/main" id="{CFA04243-71C3-9044-81D3-C31123F74AF8}"/>
              </a:ext>
            </a:extLst>
          </p:cNvPr>
          <p:cNvSpPr txBox="1"/>
          <p:nvPr/>
        </p:nvSpPr>
        <p:spPr>
          <a:xfrm>
            <a:off x="267560" y="171987"/>
            <a:ext cx="6902104" cy="2308324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Se debe tener un diagnóstico claro de los potenciales fallos y debilidades en la organización</a:t>
            </a:r>
          </a:p>
        </p:txBody>
      </p:sp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F900E5F5-7B62-C54C-8EF0-DF73889B8349}"/>
              </a:ext>
            </a:extLst>
          </p:cNvPr>
          <p:cNvSpPr/>
          <p:nvPr/>
        </p:nvSpPr>
        <p:spPr>
          <a:xfrm>
            <a:off x="7395621" y="494555"/>
            <a:ext cx="3125165" cy="4189939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F043ACEC-D85D-1B4E-ADE3-B6ABD71B715E}"/>
              </a:ext>
            </a:extLst>
          </p:cNvPr>
          <p:cNvSpPr/>
          <p:nvPr/>
        </p:nvSpPr>
        <p:spPr>
          <a:xfrm>
            <a:off x="8840877" y="1581308"/>
            <a:ext cx="3125165" cy="4189939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8EB4BB7A-9038-7D43-9384-4A519D5B4CB3}"/>
              </a:ext>
            </a:extLst>
          </p:cNvPr>
          <p:cNvSpPr/>
          <p:nvPr/>
        </p:nvSpPr>
        <p:spPr>
          <a:xfrm>
            <a:off x="8191730" y="973112"/>
            <a:ext cx="3125165" cy="4189939"/>
          </a:xfrm>
          <a:prstGeom prst="round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59E17CA-1BBF-074C-B9AE-97FB56D9DA92}"/>
              </a:ext>
            </a:extLst>
          </p:cNvPr>
          <p:cNvSpPr txBox="1"/>
          <p:nvPr/>
        </p:nvSpPr>
        <p:spPr>
          <a:xfrm>
            <a:off x="275101" y="2615046"/>
            <a:ext cx="6894563" cy="304698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2400" dirty="0">
                <a:latin typeface="Century Gothic" panose="020B0502020202020204" pitchFamily="34" charset="0"/>
              </a:rPr>
              <a:t>Se debe trabajar en corregir los fallos en la seguridad, fortalecer la infraestructura al servicio de la misma, robustecer competencias a partir del entendimiento.</a:t>
            </a:r>
          </a:p>
          <a:p>
            <a:pPr algn="ctr"/>
            <a:r>
              <a:rPr lang="es-ES_tradnl" altLang="es-CO" sz="2400" dirty="0">
                <a:latin typeface="Century Gothic" panose="020B0502020202020204" pitchFamily="34" charset="0"/>
              </a:rPr>
              <a:t>Los planes de mejoramiento deben involucrar recursos tecnológicos, humanos, capacidades y modificaciones al proceso o procedimientos involucrados</a:t>
            </a:r>
            <a:endParaRPr lang="es-ES_tradnl" altLang="es-CO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92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C9587C4-317D-5243-814E-B94E269C49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C020953-8E34-E64B-9888-DC2374A930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71247"/>
            <a:ext cx="3029324" cy="1086753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FB3361FE-2126-4044-A0BB-62A9878533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1791" y="5906535"/>
            <a:ext cx="1649805" cy="880723"/>
          </a:xfrm>
          <a:prstGeom prst="rect">
            <a:avLst/>
          </a:prstGeom>
        </p:spPr>
      </p:pic>
      <p:sp>
        <p:nvSpPr>
          <p:cNvPr id="6" name="TextBox 18">
            <a:extLst>
              <a:ext uri="{FF2B5EF4-FFF2-40B4-BE49-F238E27FC236}">
                <a16:creationId xmlns:a16="http://schemas.microsoft.com/office/drawing/2014/main" id="{CFA04243-71C3-9044-81D3-C31123F74AF8}"/>
              </a:ext>
            </a:extLst>
          </p:cNvPr>
          <p:cNvSpPr txBox="1"/>
          <p:nvPr/>
        </p:nvSpPr>
        <p:spPr>
          <a:xfrm>
            <a:off x="4957208" y="1086753"/>
            <a:ext cx="6902104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3600" b="1" dirty="0">
                <a:solidFill>
                  <a:srgbClr val="AFCC18"/>
                </a:solidFill>
                <a:latin typeface="Century Gothic" panose="020B0502020202020204" pitchFamily="34" charset="0"/>
              </a:rPr>
              <a:t>Conocer lo que tenemos – Realizar un inventario</a:t>
            </a:r>
          </a:p>
        </p:txBody>
      </p:sp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F900E5F5-7B62-C54C-8EF0-DF73889B8349}"/>
              </a:ext>
            </a:extLst>
          </p:cNvPr>
          <p:cNvSpPr/>
          <p:nvPr/>
        </p:nvSpPr>
        <p:spPr>
          <a:xfrm>
            <a:off x="239825" y="494555"/>
            <a:ext cx="3125165" cy="4189939"/>
          </a:xfrm>
          <a:prstGeom prst="roundRect">
            <a:avLst/>
          </a:prstGeom>
          <a:solidFill>
            <a:srgbClr val="AFCC1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F043ACEC-D85D-1B4E-ADE3-B6ABD71B715E}"/>
              </a:ext>
            </a:extLst>
          </p:cNvPr>
          <p:cNvSpPr/>
          <p:nvPr/>
        </p:nvSpPr>
        <p:spPr>
          <a:xfrm>
            <a:off x="1685081" y="1581308"/>
            <a:ext cx="3125165" cy="4189939"/>
          </a:xfrm>
          <a:prstGeom prst="roundRect">
            <a:avLst/>
          </a:prstGeom>
          <a:solidFill>
            <a:srgbClr val="AFCC1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8EB4BB7A-9038-7D43-9384-4A519D5B4CB3}"/>
              </a:ext>
            </a:extLst>
          </p:cNvPr>
          <p:cNvSpPr/>
          <p:nvPr/>
        </p:nvSpPr>
        <p:spPr>
          <a:xfrm>
            <a:off x="1035934" y="973112"/>
            <a:ext cx="3125165" cy="4189939"/>
          </a:xfrm>
          <a:prstGeom prst="round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59E17CA-1BBF-074C-B9AE-97FB56D9DA92}"/>
              </a:ext>
            </a:extLst>
          </p:cNvPr>
          <p:cNvSpPr txBox="1"/>
          <p:nvPr/>
        </p:nvSpPr>
        <p:spPr>
          <a:xfrm>
            <a:off x="5057612" y="2724259"/>
            <a:ext cx="6894563" cy="2308324"/>
          </a:xfrm>
          <a:prstGeom prst="rect">
            <a:avLst/>
          </a:prstGeom>
          <a:noFill/>
          <a:ln w="38100">
            <a:solidFill>
              <a:srgbClr val="AFCC1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2400" dirty="0">
                <a:latin typeface="Century Gothic" panose="020B0502020202020204" pitchFamily="34" charset="0"/>
              </a:rPr>
              <a:t>Se debe trabajar en un inventario claro de activos de información, las características y cualificación de las mismas de acuerdo a la normatividad aplicable. Se pueden publicar índices internos y adoptar políticas de gestión documental</a:t>
            </a:r>
            <a:endParaRPr lang="es-ES_tradnl" altLang="es-CO" sz="2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20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C9587C4-317D-5243-814E-B94E269C49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C020953-8E34-E64B-9888-DC2374A930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71247"/>
            <a:ext cx="3029324" cy="1086753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FB3361FE-2126-4044-A0BB-62A9878533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1791" y="5906535"/>
            <a:ext cx="1649805" cy="880723"/>
          </a:xfrm>
          <a:prstGeom prst="rect">
            <a:avLst/>
          </a:prstGeom>
        </p:spPr>
      </p:pic>
      <p:sp>
        <p:nvSpPr>
          <p:cNvPr id="6" name="TextBox 18">
            <a:extLst>
              <a:ext uri="{FF2B5EF4-FFF2-40B4-BE49-F238E27FC236}">
                <a16:creationId xmlns:a16="http://schemas.microsoft.com/office/drawing/2014/main" id="{CFA04243-71C3-9044-81D3-C31123F74AF8}"/>
              </a:ext>
            </a:extLst>
          </p:cNvPr>
          <p:cNvSpPr txBox="1"/>
          <p:nvPr/>
        </p:nvSpPr>
        <p:spPr>
          <a:xfrm>
            <a:off x="446737" y="775807"/>
            <a:ext cx="6902104" cy="2308324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3600" b="1" dirty="0">
                <a:solidFill>
                  <a:srgbClr val="F57B34"/>
                </a:solidFill>
                <a:latin typeface="Century Gothic" panose="020B0502020202020204" pitchFamily="34" charset="0"/>
              </a:rPr>
              <a:t>Esquemas y políticas claras de manejo de los dispositivos e infraestructura tecnológica / Capacitación</a:t>
            </a:r>
          </a:p>
        </p:txBody>
      </p:sp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F900E5F5-7B62-C54C-8EF0-DF73889B8349}"/>
              </a:ext>
            </a:extLst>
          </p:cNvPr>
          <p:cNvSpPr/>
          <p:nvPr/>
        </p:nvSpPr>
        <p:spPr>
          <a:xfrm>
            <a:off x="7580914" y="1581308"/>
            <a:ext cx="3125165" cy="4189939"/>
          </a:xfrm>
          <a:prstGeom prst="roundRect">
            <a:avLst/>
          </a:prstGeom>
          <a:solidFill>
            <a:srgbClr val="F57B3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F043ACEC-D85D-1B4E-ADE3-B6ABD71B715E}"/>
              </a:ext>
            </a:extLst>
          </p:cNvPr>
          <p:cNvSpPr/>
          <p:nvPr/>
        </p:nvSpPr>
        <p:spPr>
          <a:xfrm>
            <a:off x="8879208" y="397017"/>
            <a:ext cx="3125165" cy="4189939"/>
          </a:xfrm>
          <a:prstGeom prst="roundRect">
            <a:avLst/>
          </a:prstGeom>
          <a:solidFill>
            <a:srgbClr val="F57B3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8EB4BB7A-9038-7D43-9384-4A519D5B4CB3}"/>
              </a:ext>
            </a:extLst>
          </p:cNvPr>
          <p:cNvSpPr/>
          <p:nvPr/>
        </p:nvSpPr>
        <p:spPr>
          <a:xfrm>
            <a:off x="8323874" y="989162"/>
            <a:ext cx="3125165" cy="4189939"/>
          </a:xfrm>
          <a:prstGeom prst="round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59E17CA-1BBF-074C-B9AE-97FB56D9DA92}"/>
              </a:ext>
            </a:extLst>
          </p:cNvPr>
          <p:cNvSpPr txBox="1"/>
          <p:nvPr/>
        </p:nvSpPr>
        <p:spPr>
          <a:xfrm>
            <a:off x="697389" y="3240109"/>
            <a:ext cx="6400800" cy="1569660"/>
          </a:xfrm>
          <a:prstGeom prst="rect">
            <a:avLst/>
          </a:prstGeom>
          <a:noFill/>
          <a:ln w="38100">
            <a:solidFill>
              <a:srgbClr val="F57B3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2400" dirty="0">
                <a:latin typeface="Century Gothic" panose="020B0502020202020204" pitchFamily="34" charset="0"/>
              </a:rPr>
              <a:t>Desde el uso del celular hasta el acceso a la nube u otros elementos (según infraestructura de la compañía y elementos dispuestos para el trabajo)</a:t>
            </a:r>
          </a:p>
        </p:txBody>
      </p:sp>
    </p:spTree>
    <p:extLst>
      <p:ext uri="{BB962C8B-B14F-4D97-AF65-F5344CB8AC3E}">
        <p14:creationId xmlns:p14="http://schemas.microsoft.com/office/powerpoint/2010/main" val="208116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C9587C4-317D-5243-814E-B94E269C49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C020953-8E34-E64B-9888-DC2374A930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71247"/>
            <a:ext cx="3029324" cy="1086753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FB3361FE-2126-4044-A0BB-62A9878533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1791" y="5906535"/>
            <a:ext cx="1649805" cy="880723"/>
          </a:xfrm>
          <a:prstGeom prst="rect">
            <a:avLst/>
          </a:prstGeom>
        </p:spPr>
      </p:pic>
      <p:sp>
        <p:nvSpPr>
          <p:cNvPr id="6" name="TextBox 18">
            <a:extLst>
              <a:ext uri="{FF2B5EF4-FFF2-40B4-BE49-F238E27FC236}">
                <a16:creationId xmlns:a16="http://schemas.microsoft.com/office/drawing/2014/main" id="{CFA04243-71C3-9044-81D3-C31123F74AF8}"/>
              </a:ext>
            </a:extLst>
          </p:cNvPr>
          <p:cNvSpPr txBox="1"/>
          <p:nvPr/>
        </p:nvSpPr>
        <p:spPr>
          <a:xfrm>
            <a:off x="4992546" y="2020803"/>
            <a:ext cx="6902104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Establecer mecanismos perimetrales de protección</a:t>
            </a:r>
          </a:p>
        </p:txBody>
      </p:sp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F900E5F5-7B62-C54C-8EF0-DF73889B8349}"/>
              </a:ext>
            </a:extLst>
          </p:cNvPr>
          <p:cNvSpPr/>
          <p:nvPr/>
        </p:nvSpPr>
        <p:spPr>
          <a:xfrm>
            <a:off x="450909" y="1382800"/>
            <a:ext cx="3125165" cy="4189939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F043ACEC-D85D-1B4E-ADE3-B6ABD71B715E}"/>
              </a:ext>
            </a:extLst>
          </p:cNvPr>
          <p:cNvSpPr/>
          <p:nvPr/>
        </p:nvSpPr>
        <p:spPr>
          <a:xfrm>
            <a:off x="1749203" y="198509"/>
            <a:ext cx="3125165" cy="4189939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8EB4BB7A-9038-7D43-9384-4A519D5B4CB3}"/>
              </a:ext>
            </a:extLst>
          </p:cNvPr>
          <p:cNvSpPr/>
          <p:nvPr/>
        </p:nvSpPr>
        <p:spPr>
          <a:xfrm>
            <a:off x="1193869" y="790654"/>
            <a:ext cx="3125165" cy="4189939"/>
          </a:xfrm>
          <a:prstGeom prst="round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59E17CA-1BBF-074C-B9AE-97FB56D9DA92}"/>
              </a:ext>
            </a:extLst>
          </p:cNvPr>
          <p:cNvSpPr txBox="1"/>
          <p:nvPr/>
        </p:nvSpPr>
        <p:spPr>
          <a:xfrm>
            <a:off x="5243198" y="3557451"/>
            <a:ext cx="6400800" cy="830997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2400" dirty="0">
                <a:latin typeface="Century Gothic" panose="020B0502020202020204" pitchFamily="34" charset="0"/>
              </a:rPr>
              <a:t>Servicios antivirus, antimalware y anti-</a:t>
            </a:r>
            <a:r>
              <a:rPr lang="es-ES_tradnl" altLang="es-CO" sz="2400" dirty="0" err="1">
                <a:latin typeface="Century Gothic" panose="020B0502020202020204" pitchFamily="34" charset="0"/>
              </a:rPr>
              <a:t>phishing</a:t>
            </a:r>
            <a:r>
              <a:rPr lang="es-ES_tradnl" altLang="es-CO" sz="2400" dirty="0">
                <a:latin typeface="Century Gothic" panose="020B0502020202020204" pitchFamily="34" charset="0"/>
              </a:rPr>
              <a:t>, entre otros.</a:t>
            </a:r>
          </a:p>
        </p:txBody>
      </p:sp>
    </p:spTree>
    <p:extLst>
      <p:ext uri="{BB962C8B-B14F-4D97-AF65-F5344CB8AC3E}">
        <p14:creationId xmlns:p14="http://schemas.microsoft.com/office/powerpoint/2010/main" val="85082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C9587C4-317D-5243-814E-B94E269C49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C020953-8E34-E64B-9888-DC2374A930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71247"/>
            <a:ext cx="3029324" cy="1086753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FB3361FE-2126-4044-A0BB-62A9878533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1791" y="5906535"/>
            <a:ext cx="1649805" cy="880723"/>
          </a:xfrm>
          <a:prstGeom prst="rect">
            <a:avLst/>
          </a:prstGeom>
        </p:spPr>
      </p:pic>
      <p:sp>
        <p:nvSpPr>
          <p:cNvPr id="6" name="TextBox 18">
            <a:extLst>
              <a:ext uri="{FF2B5EF4-FFF2-40B4-BE49-F238E27FC236}">
                <a16:creationId xmlns:a16="http://schemas.microsoft.com/office/drawing/2014/main" id="{CFA04243-71C3-9044-81D3-C31123F74AF8}"/>
              </a:ext>
            </a:extLst>
          </p:cNvPr>
          <p:cNvSpPr txBox="1"/>
          <p:nvPr/>
        </p:nvSpPr>
        <p:spPr>
          <a:xfrm>
            <a:off x="245880" y="824127"/>
            <a:ext cx="6902104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3600" b="1" dirty="0">
                <a:solidFill>
                  <a:srgbClr val="AFCC18"/>
                </a:solidFill>
                <a:latin typeface="Century Gothic" panose="020B0502020202020204" pitchFamily="34" charset="0"/>
              </a:rPr>
              <a:t>Capacidad de </a:t>
            </a:r>
            <a:r>
              <a:rPr lang="es-ES_tradnl" sz="3600" b="1" dirty="0" err="1">
                <a:solidFill>
                  <a:srgbClr val="AFCC18"/>
                </a:solidFill>
                <a:latin typeface="Century Gothic" panose="020B0502020202020204" pitchFamily="34" charset="0"/>
              </a:rPr>
              <a:t>Ciberresiliencia</a:t>
            </a:r>
            <a:endParaRPr lang="es-ES_tradnl" sz="3600" b="1" dirty="0">
              <a:solidFill>
                <a:srgbClr val="AFCC18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F900E5F5-7B62-C54C-8EF0-DF73889B8349}"/>
              </a:ext>
            </a:extLst>
          </p:cNvPr>
          <p:cNvSpPr/>
          <p:nvPr/>
        </p:nvSpPr>
        <p:spPr>
          <a:xfrm>
            <a:off x="7335106" y="414582"/>
            <a:ext cx="3125165" cy="4189939"/>
          </a:xfrm>
          <a:prstGeom prst="roundRect">
            <a:avLst/>
          </a:prstGeom>
          <a:solidFill>
            <a:srgbClr val="AFCC1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F043ACEC-D85D-1B4E-ADE3-B6ABD71B715E}"/>
              </a:ext>
            </a:extLst>
          </p:cNvPr>
          <p:cNvSpPr/>
          <p:nvPr/>
        </p:nvSpPr>
        <p:spPr>
          <a:xfrm>
            <a:off x="8780362" y="1501335"/>
            <a:ext cx="3125165" cy="4189939"/>
          </a:xfrm>
          <a:prstGeom prst="roundRect">
            <a:avLst/>
          </a:prstGeom>
          <a:solidFill>
            <a:srgbClr val="AFCC1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8EB4BB7A-9038-7D43-9384-4A519D5B4CB3}"/>
              </a:ext>
            </a:extLst>
          </p:cNvPr>
          <p:cNvSpPr/>
          <p:nvPr/>
        </p:nvSpPr>
        <p:spPr>
          <a:xfrm>
            <a:off x="8131215" y="893139"/>
            <a:ext cx="3125165" cy="4189939"/>
          </a:xfrm>
          <a:prstGeom prst="round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59E17CA-1BBF-074C-B9AE-97FB56D9DA92}"/>
              </a:ext>
            </a:extLst>
          </p:cNvPr>
          <p:cNvSpPr txBox="1"/>
          <p:nvPr/>
        </p:nvSpPr>
        <p:spPr>
          <a:xfrm>
            <a:off x="935620" y="2405422"/>
            <a:ext cx="5794968" cy="2677656"/>
          </a:xfrm>
          <a:prstGeom prst="rect">
            <a:avLst/>
          </a:prstGeom>
          <a:noFill/>
          <a:ln w="38100">
            <a:solidFill>
              <a:srgbClr val="AFCC1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2400" dirty="0">
                <a:latin typeface="Century Gothic" panose="020B0502020202020204" pitchFamily="34" charset="0"/>
              </a:rPr>
              <a:t>¿Cómo me recupero ante un ataque?</a:t>
            </a:r>
          </a:p>
          <a:p>
            <a:pPr algn="ctr"/>
            <a:r>
              <a:rPr lang="es-ES_tradnl" altLang="es-CO" sz="2400" dirty="0">
                <a:latin typeface="Century Gothic" panose="020B0502020202020204" pitchFamily="34" charset="0"/>
              </a:rPr>
              <a:t>Garantizar la seguridad de la información, la continuidad del negocio y la capacidad de recuperación de las redes de las empresas</a:t>
            </a:r>
          </a:p>
        </p:txBody>
      </p:sp>
    </p:spTree>
    <p:extLst>
      <p:ext uri="{BB962C8B-B14F-4D97-AF65-F5344CB8AC3E}">
        <p14:creationId xmlns:p14="http://schemas.microsoft.com/office/powerpoint/2010/main" val="145871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C9587C4-317D-5243-814E-B94E269C49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C020953-8E34-E64B-9888-DC2374A930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71247"/>
            <a:ext cx="3029324" cy="108675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F1CB8C2-1700-C149-A5F4-87AD84109D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1791" y="5906535"/>
            <a:ext cx="1649805" cy="880723"/>
          </a:xfrm>
          <a:prstGeom prst="rect">
            <a:avLst/>
          </a:prstGeom>
        </p:spPr>
      </p:pic>
      <p:grpSp>
        <p:nvGrpSpPr>
          <p:cNvPr id="109" name="Group 18">
            <a:extLst>
              <a:ext uri="{FF2B5EF4-FFF2-40B4-BE49-F238E27FC236}">
                <a16:creationId xmlns:a16="http://schemas.microsoft.com/office/drawing/2014/main" id="{8EB8309E-3475-E343-8EEA-629E0603BFBA}"/>
              </a:ext>
            </a:extLst>
          </p:cNvPr>
          <p:cNvGrpSpPr>
            <a:grpSpLocks/>
          </p:cNvGrpSpPr>
          <p:nvPr/>
        </p:nvGrpSpPr>
        <p:grpSpPr bwMode="auto">
          <a:xfrm>
            <a:off x="3623800" y="257885"/>
            <a:ext cx="5150732" cy="5473384"/>
            <a:chOff x="-1587" y="0"/>
            <a:chExt cx="3543301" cy="3678238"/>
          </a:xfrm>
        </p:grpSpPr>
        <p:sp>
          <p:nvSpPr>
            <p:cNvPr id="110" name="Freeform 5">
              <a:extLst>
                <a:ext uri="{FF2B5EF4-FFF2-40B4-BE49-F238E27FC236}">
                  <a16:creationId xmlns:a16="http://schemas.microsoft.com/office/drawing/2014/main" id="{8C8C615A-2CC1-C74B-8E6F-6DDFBEEE0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766763"/>
              <a:ext cx="1163638" cy="1876425"/>
            </a:xfrm>
            <a:custGeom>
              <a:avLst/>
              <a:gdLst>
                <a:gd name="T0" fmla="*/ 0 w 733"/>
                <a:gd name="T1" fmla="*/ 1180 h 1182"/>
                <a:gd name="T2" fmla="*/ 2 w 733"/>
                <a:gd name="T3" fmla="*/ 0 h 1182"/>
                <a:gd name="T4" fmla="*/ 733 w 733"/>
                <a:gd name="T5" fmla="*/ 1182 h 1182"/>
                <a:gd name="T6" fmla="*/ 0 w 733"/>
                <a:gd name="T7" fmla="*/ 1180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3" h="1182">
                  <a:moveTo>
                    <a:pt x="0" y="1180"/>
                  </a:moveTo>
                  <a:lnTo>
                    <a:pt x="2" y="0"/>
                  </a:lnTo>
                  <a:lnTo>
                    <a:pt x="733" y="1182"/>
                  </a:lnTo>
                  <a:lnTo>
                    <a:pt x="0" y="1180"/>
                  </a:lnTo>
                  <a:close/>
                </a:path>
              </a:pathLst>
            </a:custGeom>
            <a:blipFill dpi="0"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>
                <a:latin typeface="+mn-lt"/>
              </a:endParaRPr>
            </a:p>
          </p:txBody>
        </p:sp>
        <p:sp>
          <p:nvSpPr>
            <p:cNvPr id="111" name="Freeform 6">
              <a:extLst>
                <a:ext uri="{FF2B5EF4-FFF2-40B4-BE49-F238E27FC236}">
                  <a16:creationId xmlns:a16="http://schemas.microsoft.com/office/drawing/2014/main" id="{CE0DECDA-28C1-6148-A8A4-E941222E2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126" y="1028700"/>
              <a:ext cx="1398588" cy="1933575"/>
            </a:xfrm>
            <a:custGeom>
              <a:avLst/>
              <a:gdLst>
                <a:gd name="T0" fmla="*/ 1398588 w 881"/>
                <a:gd name="T1" fmla="*/ 0 h 1218"/>
                <a:gd name="T2" fmla="*/ 1187450 w 881"/>
                <a:gd name="T3" fmla="*/ 1933575 h 1218"/>
                <a:gd name="T4" fmla="*/ 0 w 881"/>
                <a:gd name="T5" fmla="*/ 6350 h 1218"/>
                <a:gd name="T6" fmla="*/ 1398588 w 881"/>
                <a:gd name="T7" fmla="*/ 0 h 12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1" h="1218">
                  <a:moveTo>
                    <a:pt x="881" y="0"/>
                  </a:moveTo>
                  <a:lnTo>
                    <a:pt x="748" y="1218"/>
                  </a:lnTo>
                  <a:lnTo>
                    <a:pt x="0" y="4"/>
                  </a:lnTo>
                  <a:lnTo>
                    <a:pt x="881" y="0"/>
                  </a:lnTo>
                  <a:close/>
                </a:path>
              </a:pathLst>
            </a:custGeom>
            <a:blipFill dpi="0"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3" name="Freeform 8">
              <a:extLst>
                <a:ext uri="{FF2B5EF4-FFF2-40B4-BE49-F238E27FC236}">
                  <a16:creationId xmlns:a16="http://schemas.microsoft.com/office/drawing/2014/main" id="{960B8990-53FF-ED42-A9A9-80CD9293B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7651" y="1838325"/>
              <a:ext cx="1812926" cy="1839913"/>
            </a:xfrm>
            <a:custGeom>
              <a:avLst/>
              <a:gdLst>
                <a:gd name="T0" fmla="*/ 1142 w 1142"/>
                <a:gd name="T1" fmla="*/ 708 h 1159"/>
                <a:gd name="T2" fmla="*/ 0 w 1142"/>
                <a:gd name="T3" fmla="*/ 1159 h 1159"/>
                <a:gd name="T4" fmla="*/ 693 w 1142"/>
                <a:gd name="T5" fmla="*/ 18 h 1159"/>
                <a:gd name="T6" fmla="*/ 705 w 1142"/>
                <a:gd name="T7" fmla="*/ 0 h 1159"/>
                <a:gd name="T8" fmla="*/ 1142 w 1142"/>
                <a:gd name="T9" fmla="*/ 708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2" h="1159">
                  <a:moveTo>
                    <a:pt x="1142" y="708"/>
                  </a:moveTo>
                  <a:lnTo>
                    <a:pt x="0" y="1159"/>
                  </a:lnTo>
                  <a:lnTo>
                    <a:pt x="693" y="18"/>
                  </a:lnTo>
                  <a:lnTo>
                    <a:pt x="705" y="0"/>
                  </a:lnTo>
                  <a:lnTo>
                    <a:pt x="1142" y="708"/>
                  </a:lnTo>
                  <a:close/>
                </a:path>
              </a:pathLst>
            </a:custGeom>
            <a:blipFill dpi="0"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>
                <a:latin typeface="+mn-lt"/>
              </a:endParaRPr>
            </a:p>
          </p:txBody>
        </p:sp>
        <p:sp>
          <p:nvSpPr>
            <p:cNvPr id="114" name="Freeform 9">
              <a:extLst>
                <a:ext uri="{FF2B5EF4-FFF2-40B4-BE49-F238E27FC236}">
                  <a16:creationId xmlns:a16="http://schemas.microsoft.com/office/drawing/2014/main" id="{0699927D-D762-0940-A981-6FEEAF4E8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051" y="0"/>
              <a:ext cx="2379663" cy="1038225"/>
            </a:xfrm>
            <a:custGeom>
              <a:avLst/>
              <a:gdLst>
                <a:gd name="T0" fmla="*/ 628650 w 1499"/>
                <a:gd name="T1" fmla="*/ 0 h 654"/>
                <a:gd name="T2" fmla="*/ 2379663 w 1499"/>
                <a:gd name="T3" fmla="*/ 1028700 h 654"/>
                <a:gd name="T4" fmla="*/ 0 w 1499"/>
                <a:gd name="T5" fmla="*/ 1038225 h 654"/>
                <a:gd name="T6" fmla="*/ 628650 w 1499"/>
                <a:gd name="T7" fmla="*/ 0 h 6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99" h="654">
                  <a:moveTo>
                    <a:pt x="396" y="0"/>
                  </a:moveTo>
                  <a:lnTo>
                    <a:pt x="1499" y="648"/>
                  </a:lnTo>
                  <a:lnTo>
                    <a:pt x="0" y="654"/>
                  </a:lnTo>
                  <a:lnTo>
                    <a:pt x="396" y="0"/>
                  </a:lnTo>
                  <a:close/>
                </a:path>
              </a:pathLst>
            </a:custGeom>
            <a:blipFill dpi="0"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115" name="Freeform 10">
              <a:extLst>
                <a:ext uri="{FF2B5EF4-FFF2-40B4-BE49-F238E27FC236}">
                  <a16:creationId xmlns:a16="http://schemas.microsoft.com/office/drawing/2014/main" id="{E63D9891-10B3-A443-A28A-FD01E49FE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2640013"/>
              <a:ext cx="2141539" cy="1038225"/>
            </a:xfrm>
            <a:custGeom>
              <a:avLst/>
              <a:gdLst>
                <a:gd name="T0" fmla="*/ 953 w 1349"/>
                <a:gd name="T1" fmla="*/ 654 h 654"/>
                <a:gd name="T2" fmla="*/ 0 w 1349"/>
                <a:gd name="T3" fmla="*/ 0 h 654"/>
                <a:gd name="T4" fmla="*/ 1349 w 1349"/>
                <a:gd name="T5" fmla="*/ 2 h 654"/>
                <a:gd name="T6" fmla="*/ 953 w 1349"/>
                <a:gd name="T7" fmla="*/ 65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9" h="654">
                  <a:moveTo>
                    <a:pt x="953" y="654"/>
                  </a:moveTo>
                  <a:lnTo>
                    <a:pt x="0" y="0"/>
                  </a:lnTo>
                  <a:lnTo>
                    <a:pt x="1349" y="2"/>
                  </a:lnTo>
                  <a:lnTo>
                    <a:pt x="953" y="654"/>
                  </a:lnTo>
                  <a:close/>
                </a:path>
              </a:pathLst>
            </a:custGeom>
            <a:blipFill dpi="0"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>
                <a:latin typeface="+mn-lt"/>
              </a:endParaRPr>
            </a:p>
          </p:txBody>
        </p:sp>
        <p:sp>
          <p:nvSpPr>
            <p:cNvPr id="116" name="Freeform 11">
              <a:extLst>
                <a:ext uri="{FF2B5EF4-FFF2-40B4-BE49-F238E27FC236}">
                  <a16:creationId xmlns:a16="http://schemas.microsoft.com/office/drawing/2014/main" id="{29B8ADF2-2577-8946-975F-20C7D06EC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876" y="0"/>
              <a:ext cx="622300" cy="1038225"/>
            </a:xfrm>
            <a:custGeom>
              <a:avLst/>
              <a:gdLst>
                <a:gd name="T0" fmla="*/ 0 w 392"/>
                <a:gd name="T1" fmla="*/ 654 h 654"/>
                <a:gd name="T2" fmla="*/ 392 w 392"/>
                <a:gd name="T3" fmla="*/ 0 h 654"/>
                <a:gd name="T4" fmla="*/ 188 w 392"/>
                <a:gd name="T5" fmla="*/ 654 h 654"/>
                <a:gd name="T6" fmla="*/ 0 w 392"/>
                <a:gd name="T7" fmla="*/ 65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2" h="654">
                  <a:moveTo>
                    <a:pt x="0" y="654"/>
                  </a:moveTo>
                  <a:lnTo>
                    <a:pt x="392" y="0"/>
                  </a:lnTo>
                  <a:lnTo>
                    <a:pt x="188" y="654"/>
                  </a:lnTo>
                  <a:lnTo>
                    <a:pt x="0" y="65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 dirty="0">
                <a:latin typeface="+mn-lt"/>
              </a:endParaRPr>
            </a:p>
          </p:txBody>
        </p:sp>
        <p:sp>
          <p:nvSpPr>
            <p:cNvPr id="117" name="Freeform 12">
              <a:extLst>
                <a:ext uri="{FF2B5EF4-FFF2-40B4-BE49-F238E27FC236}">
                  <a16:creationId xmlns:a16="http://schemas.microsoft.com/office/drawing/2014/main" id="{694DC499-87AD-9D4C-B922-48B9C3888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127" y="1028700"/>
              <a:ext cx="1398587" cy="276225"/>
            </a:xfrm>
            <a:custGeom>
              <a:avLst/>
              <a:gdLst>
                <a:gd name="T0" fmla="*/ 862 w 881"/>
                <a:gd name="T1" fmla="*/ 174 h 174"/>
                <a:gd name="T2" fmla="*/ 0 w 881"/>
                <a:gd name="T3" fmla="*/ 4 h 174"/>
                <a:gd name="T4" fmla="*/ 881 w 881"/>
                <a:gd name="T5" fmla="*/ 0 h 174"/>
                <a:gd name="T6" fmla="*/ 862 w 881"/>
                <a:gd name="T7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1" h="174">
                  <a:moveTo>
                    <a:pt x="862" y="174"/>
                  </a:moveTo>
                  <a:lnTo>
                    <a:pt x="0" y="4"/>
                  </a:lnTo>
                  <a:lnTo>
                    <a:pt x="881" y="0"/>
                  </a:lnTo>
                  <a:lnTo>
                    <a:pt x="862" y="17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 dirty="0">
                <a:latin typeface="+mn-lt"/>
              </a:endParaRPr>
            </a:p>
          </p:txBody>
        </p:sp>
        <p:sp>
          <p:nvSpPr>
            <p:cNvPr id="118" name="Freeform 13">
              <a:extLst>
                <a:ext uri="{FF2B5EF4-FFF2-40B4-BE49-F238E27FC236}">
                  <a16:creationId xmlns:a16="http://schemas.microsoft.com/office/drawing/2014/main" id="{EB67041B-8DDE-8C4E-B241-1D2BB319C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7" y="766763"/>
              <a:ext cx="811213" cy="1079500"/>
            </a:xfrm>
            <a:custGeom>
              <a:avLst/>
              <a:gdLst>
                <a:gd name="T0" fmla="*/ 511 w 511"/>
                <a:gd name="T1" fmla="*/ 531 h 680"/>
                <a:gd name="T2" fmla="*/ 0 w 511"/>
                <a:gd name="T3" fmla="*/ 0 h 680"/>
                <a:gd name="T4" fmla="*/ 420 w 511"/>
                <a:gd name="T5" fmla="*/ 680 h 680"/>
                <a:gd name="T6" fmla="*/ 511 w 511"/>
                <a:gd name="T7" fmla="*/ 531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1" h="680">
                  <a:moveTo>
                    <a:pt x="511" y="531"/>
                  </a:moveTo>
                  <a:lnTo>
                    <a:pt x="0" y="0"/>
                  </a:lnTo>
                  <a:lnTo>
                    <a:pt x="420" y="680"/>
                  </a:lnTo>
                  <a:lnTo>
                    <a:pt x="511" y="53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 dirty="0">
                <a:latin typeface="+mn-lt"/>
              </a:endParaRPr>
            </a:p>
          </p:txBody>
        </p:sp>
        <p:sp>
          <p:nvSpPr>
            <p:cNvPr id="119" name="Freeform 14">
              <a:extLst>
                <a:ext uri="{FF2B5EF4-FFF2-40B4-BE49-F238E27FC236}">
                  <a16:creationId xmlns:a16="http://schemas.microsoft.com/office/drawing/2014/main" id="{D7862B84-58B9-374F-B336-92B00F674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6839" y="1838325"/>
              <a:ext cx="693738" cy="1225550"/>
            </a:xfrm>
            <a:custGeom>
              <a:avLst/>
              <a:gdLst>
                <a:gd name="T0" fmla="*/ 276 w 437"/>
                <a:gd name="T1" fmla="*/ 772 h 772"/>
                <a:gd name="T2" fmla="*/ 0 w 437"/>
                <a:gd name="T3" fmla="*/ 0 h 772"/>
                <a:gd name="T4" fmla="*/ 437 w 437"/>
                <a:gd name="T5" fmla="*/ 708 h 772"/>
                <a:gd name="T6" fmla="*/ 276 w 437"/>
                <a:gd name="T7" fmla="*/ 772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7" h="772">
                  <a:moveTo>
                    <a:pt x="276" y="772"/>
                  </a:moveTo>
                  <a:lnTo>
                    <a:pt x="0" y="0"/>
                  </a:lnTo>
                  <a:lnTo>
                    <a:pt x="437" y="708"/>
                  </a:lnTo>
                  <a:lnTo>
                    <a:pt x="276" y="77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>
                <a:latin typeface="+mn-lt"/>
              </a:endParaRPr>
            </a:p>
          </p:txBody>
        </p:sp>
        <p:sp>
          <p:nvSpPr>
            <p:cNvPr id="120" name="Freeform 15">
              <a:extLst>
                <a:ext uri="{FF2B5EF4-FFF2-40B4-BE49-F238E27FC236}">
                  <a16:creationId xmlns:a16="http://schemas.microsoft.com/office/drawing/2014/main" id="{F1A40CDF-978E-374E-A237-53A30DA52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3" y="2417763"/>
              <a:ext cx="1163638" cy="222250"/>
            </a:xfrm>
            <a:custGeom>
              <a:avLst/>
              <a:gdLst>
                <a:gd name="T0" fmla="*/ 733 w 733"/>
                <a:gd name="T1" fmla="*/ 140 h 140"/>
                <a:gd name="T2" fmla="*/ 0 w 733"/>
                <a:gd name="T3" fmla="*/ 140 h 140"/>
                <a:gd name="T4" fmla="*/ 646 w 733"/>
                <a:gd name="T5" fmla="*/ 0 h 140"/>
                <a:gd name="T6" fmla="*/ 733 w 733"/>
                <a:gd name="T7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3" h="140">
                  <a:moveTo>
                    <a:pt x="733" y="140"/>
                  </a:moveTo>
                  <a:lnTo>
                    <a:pt x="0" y="140"/>
                  </a:lnTo>
                  <a:lnTo>
                    <a:pt x="646" y="0"/>
                  </a:lnTo>
                  <a:lnTo>
                    <a:pt x="733" y="14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>
                <a:latin typeface="+mn-lt"/>
              </a:endParaRPr>
            </a:p>
          </p:txBody>
        </p:sp>
        <p:sp>
          <p:nvSpPr>
            <p:cNvPr id="121" name="Freeform 16">
              <a:extLst>
                <a:ext uri="{FF2B5EF4-FFF2-40B4-BE49-F238E27FC236}">
                  <a16:creationId xmlns:a16="http://schemas.microsoft.com/office/drawing/2014/main" id="{410BBB41-9F6D-DC42-8363-063468007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176" y="2640013"/>
              <a:ext cx="628650" cy="1038225"/>
            </a:xfrm>
            <a:custGeom>
              <a:avLst/>
              <a:gdLst>
                <a:gd name="T0" fmla="*/ 212 w 396"/>
                <a:gd name="T1" fmla="*/ 0 h 654"/>
                <a:gd name="T2" fmla="*/ 0 w 396"/>
                <a:gd name="T3" fmla="*/ 654 h 654"/>
                <a:gd name="T4" fmla="*/ 396 w 396"/>
                <a:gd name="T5" fmla="*/ 2 h 654"/>
                <a:gd name="T6" fmla="*/ 212 w 396"/>
                <a:gd name="T7" fmla="*/ 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" h="654">
                  <a:moveTo>
                    <a:pt x="212" y="0"/>
                  </a:moveTo>
                  <a:lnTo>
                    <a:pt x="0" y="654"/>
                  </a:lnTo>
                  <a:lnTo>
                    <a:pt x="396" y="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 dirty="0">
                <a:latin typeface="+mn-lt"/>
              </a:endParaRPr>
            </a:p>
          </p:txBody>
        </p:sp>
      </p:grpSp>
      <p:sp>
        <p:nvSpPr>
          <p:cNvPr id="186" name="CuadroTexto 185">
            <a:extLst>
              <a:ext uri="{FF2B5EF4-FFF2-40B4-BE49-F238E27FC236}">
                <a16:creationId xmlns:a16="http://schemas.microsoft.com/office/drawing/2014/main" id="{5A749D8B-1AD7-7641-8FE0-F56038212402}"/>
              </a:ext>
            </a:extLst>
          </p:cNvPr>
          <p:cNvSpPr txBox="1"/>
          <p:nvPr/>
        </p:nvSpPr>
        <p:spPr>
          <a:xfrm>
            <a:off x="8349134" y="475598"/>
            <a:ext cx="3110314" cy="923330"/>
          </a:xfrm>
          <a:prstGeom prst="rect">
            <a:avLst/>
          </a:prstGeom>
          <a:noFill/>
          <a:ln w="38100">
            <a:solidFill>
              <a:srgbClr val="D3214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Century Gothic" panose="020B0502020202020204" pitchFamily="34" charset="0"/>
              </a:rPr>
              <a:t>Disminución temporal de algunas formas de criminalidad</a:t>
            </a:r>
          </a:p>
        </p:txBody>
      </p:sp>
      <p:sp>
        <p:nvSpPr>
          <p:cNvPr id="187" name="CuadroTexto 186">
            <a:extLst>
              <a:ext uri="{FF2B5EF4-FFF2-40B4-BE49-F238E27FC236}">
                <a16:creationId xmlns:a16="http://schemas.microsoft.com/office/drawing/2014/main" id="{0E95E297-15F8-B045-AC66-451CAA23871B}"/>
              </a:ext>
            </a:extLst>
          </p:cNvPr>
          <p:cNvSpPr txBox="1"/>
          <p:nvPr/>
        </p:nvSpPr>
        <p:spPr>
          <a:xfrm>
            <a:off x="9178724" y="3336400"/>
            <a:ext cx="2965698" cy="923330"/>
          </a:xfrm>
          <a:prstGeom prst="rect">
            <a:avLst/>
          </a:prstGeom>
          <a:noFill/>
          <a:ln w="38100">
            <a:solidFill>
              <a:srgbClr val="4B6E0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Century Gothic" panose="020B0502020202020204" pitchFamily="34" charset="0"/>
              </a:rPr>
              <a:t>Cambio de prioridades y nuevas funciones de agentes de seguridad</a:t>
            </a:r>
          </a:p>
        </p:txBody>
      </p:sp>
      <p:cxnSp>
        <p:nvCxnSpPr>
          <p:cNvPr id="189" name="Conector recto de flecha 188">
            <a:extLst>
              <a:ext uri="{FF2B5EF4-FFF2-40B4-BE49-F238E27FC236}">
                <a16:creationId xmlns:a16="http://schemas.microsoft.com/office/drawing/2014/main" id="{DB19F97D-BA55-9946-A2AE-776E6D334C42}"/>
              </a:ext>
            </a:extLst>
          </p:cNvPr>
          <p:cNvCxnSpPr>
            <a:cxnSpLocks/>
          </p:cNvCxnSpPr>
          <p:nvPr/>
        </p:nvCxnSpPr>
        <p:spPr>
          <a:xfrm>
            <a:off x="6979534" y="758428"/>
            <a:ext cx="1369600" cy="0"/>
          </a:xfrm>
          <a:prstGeom prst="straightConnector1">
            <a:avLst/>
          </a:prstGeom>
          <a:ln w="38100">
            <a:solidFill>
              <a:srgbClr val="D3214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Conector recto de flecha 189">
            <a:extLst>
              <a:ext uri="{FF2B5EF4-FFF2-40B4-BE49-F238E27FC236}">
                <a16:creationId xmlns:a16="http://schemas.microsoft.com/office/drawing/2014/main" id="{20A767ED-9884-CD40-BF2F-745F2E998DB2}"/>
              </a:ext>
            </a:extLst>
          </p:cNvPr>
          <p:cNvCxnSpPr>
            <a:cxnSpLocks/>
          </p:cNvCxnSpPr>
          <p:nvPr/>
        </p:nvCxnSpPr>
        <p:spPr>
          <a:xfrm>
            <a:off x="9977377" y="2882096"/>
            <a:ext cx="0" cy="454304"/>
          </a:xfrm>
          <a:prstGeom prst="straightConnector1">
            <a:avLst/>
          </a:prstGeom>
          <a:ln w="38100">
            <a:solidFill>
              <a:srgbClr val="4B6E0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ector recto 193">
            <a:extLst>
              <a:ext uri="{FF2B5EF4-FFF2-40B4-BE49-F238E27FC236}">
                <a16:creationId xmlns:a16="http://schemas.microsoft.com/office/drawing/2014/main" id="{B38B9E07-6961-CE43-9772-F7F05FA13CF4}"/>
              </a:ext>
            </a:extLst>
          </p:cNvPr>
          <p:cNvCxnSpPr>
            <a:cxnSpLocks/>
          </p:cNvCxnSpPr>
          <p:nvPr/>
        </p:nvCxnSpPr>
        <p:spPr>
          <a:xfrm>
            <a:off x="8646289" y="2882096"/>
            <a:ext cx="1331088" cy="0"/>
          </a:xfrm>
          <a:prstGeom prst="line">
            <a:avLst/>
          </a:prstGeom>
          <a:ln w="38100">
            <a:solidFill>
              <a:srgbClr val="4B6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CuadroTexto 197">
            <a:extLst>
              <a:ext uri="{FF2B5EF4-FFF2-40B4-BE49-F238E27FC236}">
                <a16:creationId xmlns:a16="http://schemas.microsoft.com/office/drawing/2014/main" id="{2538390A-02D0-CB43-BF7E-8BB6C65EAAF0}"/>
              </a:ext>
            </a:extLst>
          </p:cNvPr>
          <p:cNvSpPr txBox="1"/>
          <p:nvPr/>
        </p:nvSpPr>
        <p:spPr>
          <a:xfrm>
            <a:off x="7183729" y="5399786"/>
            <a:ext cx="3110314" cy="1200329"/>
          </a:xfrm>
          <a:prstGeom prst="rect">
            <a:avLst/>
          </a:prstGeom>
          <a:noFill/>
          <a:ln w="38100">
            <a:solidFill>
              <a:srgbClr val="875D3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Century Gothic" panose="020B0502020202020204" pitchFamily="34" charset="0"/>
              </a:rPr>
              <a:t>Nuevos delitos orientados a la crisis que impiden prestar atención a los restantes</a:t>
            </a:r>
          </a:p>
        </p:txBody>
      </p:sp>
      <p:cxnSp>
        <p:nvCxnSpPr>
          <p:cNvPr id="199" name="Conector recto de flecha 198">
            <a:extLst>
              <a:ext uri="{FF2B5EF4-FFF2-40B4-BE49-F238E27FC236}">
                <a16:creationId xmlns:a16="http://schemas.microsoft.com/office/drawing/2014/main" id="{DF6B520F-CFDB-5743-B091-6FC57B99F521}"/>
              </a:ext>
            </a:extLst>
          </p:cNvPr>
          <p:cNvCxnSpPr>
            <a:cxnSpLocks/>
          </p:cNvCxnSpPr>
          <p:nvPr/>
        </p:nvCxnSpPr>
        <p:spPr>
          <a:xfrm>
            <a:off x="9355720" y="4955565"/>
            <a:ext cx="9372" cy="444221"/>
          </a:xfrm>
          <a:prstGeom prst="straightConnector1">
            <a:avLst/>
          </a:prstGeom>
          <a:ln w="38100">
            <a:solidFill>
              <a:srgbClr val="875D3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ector recto 206">
            <a:extLst>
              <a:ext uri="{FF2B5EF4-FFF2-40B4-BE49-F238E27FC236}">
                <a16:creationId xmlns:a16="http://schemas.microsoft.com/office/drawing/2014/main" id="{B7544C49-EC6A-FB40-9995-645E2419284F}"/>
              </a:ext>
            </a:extLst>
          </p:cNvPr>
          <p:cNvCxnSpPr>
            <a:cxnSpLocks/>
          </p:cNvCxnSpPr>
          <p:nvPr/>
        </p:nvCxnSpPr>
        <p:spPr>
          <a:xfrm>
            <a:off x="7459157" y="4955565"/>
            <a:ext cx="1905935" cy="13503"/>
          </a:xfrm>
          <a:prstGeom prst="line">
            <a:avLst/>
          </a:prstGeom>
          <a:ln w="38100">
            <a:solidFill>
              <a:srgbClr val="875D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redondeado 25">
            <a:extLst>
              <a:ext uri="{FF2B5EF4-FFF2-40B4-BE49-F238E27FC236}">
                <a16:creationId xmlns:a16="http://schemas.microsoft.com/office/drawing/2014/main" id="{74377052-B886-B349-BEAD-54E511BB0398}"/>
              </a:ext>
            </a:extLst>
          </p:cNvPr>
          <p:cNvSpPr/>
          <p:nvPr/>
        </p:nvSpPr>
        <p:spPr>
          <a:xfrm>
            <a:off x="-166551" y="407070"/>
            <a:ext cx="6391749" cy="5322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b="1" dirty="0">
                <a:solidFill>
                  <a:srgbClr val="F57B34"/>
                </a:solidFill>
                <a:latin typeface="Century Gothic" panose="020B0502020202020204" pitchFamily="34" charset="0"/>
              </a:rPr>
              <a:t>Ampliemos el tema Covid-19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E02F8DD-5FB7-EB42-BF04-33732F748AA3}"/>
              </a:ext>
            </a:extLst>
          </p:cNvPr>
          <p:cNvSpPr txBox="1"/>
          <p:nvPr/>
        </p:nvSpPr>
        <p:spPr>
          <a:xfrm>
            <a:off x="399172" y="4679560"/>
            <a:ext cx="3110314" cy="646331"/>
          </a:xfrm>
          <a:prstGeom prst="rect">
            <a:avLst/>
          </a:prstGeom>
          <a:noFill/>
          <a:ln w="38100">
            <a:solidFill>
              <a:srgbClr val="8F8F9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Century Gothic" panose="020B0502020202020204" pitchFamily="34" charset="0"/>
              </a:rPr>
              <a:t>Nuevas dinámicas de teletrabajo</a:t>
            </a:r>
          </a:p>
        </p:txBody>
      </p: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6E2211D5-9E02-D94F-9741-7061A3C21B14}"/>
              </a:ext>
            </a:extLst>
          </p:cNvPr>
          <p:cNvCxnSpPr>
            <a:cxnSpLocks/>
          </p:cNvCxnSpPr>
          <p:nvPr/>
        </p:nvCxnSpPr>
        <p:spPr>
          <a:xfrm flipH="1" flipV="1">
            <a:off x="3504100" y="5032064"/>
            <a:ext cx="1477807" cy="1"/>
          </a:xfrm>
          <a:prstGeom prst="straightConnector1">
            <a:avLst/>
          </a:prstGeom>
          <a:ln w="38100">
            <a:solidFill>
              <a:srgbClr val="8F8F9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7367E893-CAEF-A542-B078-71FA60C40047}"/>
              </a:ext>
            </a:extLst>
          </p:cNvPr>
          <p:cNvCxnSpPr>
            <a:cxnSpLocks/>
            <a:endCxn id="33" idx="3"/>
          </p:cNvCxnSpPr>
          <p:nvPr/>
        </p:nvCxnSpPr>
        <p:spPr>
          <a:xfrm flipH="1">
            <a:off x="3029324" y="2791724"/>
            <a:ext cx="709299" cy="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32">
            <a:extLst>
              <a:ext uri="{FF2B5EF4-FFF2-40B4-BE49-F238E27FC236}">
                <a16:creationId xmlns:a16="http://schemas.microsoft.com/office/drawing/2014/main" id="{48518A9D-E4F9-0C4D-86AD-43E5913CD491}"/>
              </a:ext>
            </a:extLst>
          </p:cNvPr>
          <p:cNvSpPr txBox="1"/>
          <p:nvPr/>
        </p:nvSpPr>
        <p:spPr>
          <a:xfrm>
            <a:off x="185450" y="2468558"/>
            <a:ext cx="2843874" cy="646331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Century Gothic" panose="020B0502020202020204" pitchFamily="34" charset="0"/>
              </a:rPr>
              <a:t>Impulso a la digitalidad (improvisación)</a:t>
            </a:r>
          </a:p>
        </p:txBody>
      </p:sp>
    </p:spTree>
    <p:extLst>
      <p:ext uri="{BB962C8B-B14F-4D97-AF65-F5344CB8AC3E}">
        <p14:creationId xmlns:p14="http://schemas.microsoft.com/office/powerpoint/2010/main" val="251672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C9587C4-317D-5243-814E-B94E269C49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C020953-8E34-E64B-9888-DC2374A930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71247"/>
            <a:ext cx="3029324" cy="1086753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FB3361FE-2126-4044-A0BB-62A9878533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1791" y="5906535"/>
            <a:ext cx="1649805" cy="880723"/>
          </a:xfrm>
          <a:prstGeom prst="rect">
            <a:avLst/>
          </a:prstGeom>
        </p:spPr>
      </p:pic>
      <p:sp>
        <p:nvSpPr>
          <p:cNvPr id="6" name="TextBox 18">
            <a:extLst>
              <a:ext uri="{FF2B5EF4-FFF2-40B4-BE49-F238E27FC236}">
                <a16:creationId xmlns:a16="http://schemas.microsoft.com/office/drawing/2014/main" id="{CFA04243-71C3-9044-81D3-C31123F74AF8}"/>
              </a:ext>
            </a:extLst>
          </p:cNvPr>
          <p:cNvSpPr txBox="1"/>
          <p:nvPr/>
        </p:nvSpPr>
        <p:spPr>
          <a:xfrm>
            <a:off x="4957963" y="1341920"/>
            <a:ext cx="6902104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3600" b="1" dirty="0">
                <a:solidFill>
                  <a:srgbClr val="F57B34"/>
                </a:solidFill>
                <a:latin typeface="Century Gothic" panose="020B0502020202020204" pitchFamily="34" charset="0"/>
              </a:rPr>
              <a:t>¿Auditoría Digital? / ¿Auditoría Forense Digital?</a:t>
            </a:r>
          </a:p>
        </p:txBody>
      </p:sp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F900E5F5-7B62-C54C-8EF0-DF73889B8349}"/>
              </a:ext>
            </a:extLst>
          </p:cNvPr>
          <p:cNvSpPr/>
          <p:nvPr/>
        </p:nvSpPr>
        <p:spPr>
          <a:xfrm>
            <a:off x="312013" y="1382800"/>
            <a:ext cx="3125165" cy="4189939"/>
          </a:xfrm>
          <a:prstGeom prst="roundRect">
            <a:avLst/>
          </a:prstGeom>
          <a:solidFill>
            <a:srgbClr val="F57B3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F043ACEC-D85D-1B4E-ADE3-B6ABD71B715E}"/>
              </a:ext>
            </a:extLst>
          </p:cNvPr>
          <p:cNvSpPr/>
          <p:nvPr/>
        </p:nvSpPr>
        <p:spPr>
          <a:xfrm>
            <a:off x="1610307" y="198509"/>
            <a:ext cx="3125165" cy="4189939"/>
          </a:xfrm>
          <a:prstGeom prst="roundRect">
            <a:avLst/>
          </a:prstGeom>
          <a:solidFill>
            <a:srgbClr val="F57B3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8EB4BB7A-9038-7D43-9384-4A519D5B4CB3}"/>
              </a:ext>
            </a:extLst>
          </p:cNvPr>
          <p:cNvSpPr/>
          <p:nvPr/>
        </p:nvSpPr>
        <p:spPr>
          <a:xfrm>
            <a:off x="1054973" y="790654"/>
            <a:ext cx="3125165" cy="4189939"/>
          </a:xfrm>
          <a:prstGeom prst="round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59E17CA-1BBF-074C-B9AE-97FB56D9DA92}"/>
              </a:ext>
            </a:extLst>
          </p:cNvPr>
          <p:cNvSpPr txBox="1"/>
          <p:nvPr/>
        </p:nvSpPr>
        <p:spPr>
          <a:xfrm>
            <a:off x="5263336" y="2891153"/>
            <a:ext cx="6400800" cy="830997"/>
          </a:xfrm>
          <a:prstGeom prst="rect">
            <a:avLst/>
          </a:prstGeom>
          <a:noFill/>
          <a:ln w="38100">
            <a:solidFill>
              <a:srgbClr val="F57B3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2400" dirty="0">
                <a:latin typeface="Century Gothic" panose="020B0502020202020204" pitchFamily="34" charset="0"/>
              </a:rPr>
              <a:t>Se debe fortalecer la detección, investigación y sanción</a:t>
            </a:r>
          </a:p>
        </p:txBody>
      </p:sp>
    </p:spTree>
    <p:extLst>
      <p:ext uri="{BB962C8B-B14F-4D97-AF65-F5344CB8AC3E}">
        <p14:creationId xmlns:p14="http://schemas.microsoft.com/office/powerpoint/2010/main" val="326759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C9587C4-317D-5243-814E-B94E269C4933}"/>
              </a:ext>
            </a:extLst>
          </p:cNvPr>
          <p:cNvSpPr/>
          <p:nvPr/>
        </p:nvSpPr>
        <p:spPr>
          <a:xfrm>
            <a:off x="0" y="5825551"/>
            <a:ext cx="12192000" cy="1032448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C020953-8E34-E64B-9888-DC2374A930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34902"/>
            <a:ext cx="2708476" cy="92309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F1CB8C2-1700-C149-A5F4-87AD84109D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6826" y="5960679"/>
            <a:ext cx="1517288" cy="809981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67BE0534-CE2B-E640-9003-07961C0ED679}"/>
              </a:ext>
            </a:extLst>
          </p:cNvPr>
          <p:cNvSpPr txBox="1"/>
          <p:nvPr/>
        </p:nvSpPr>
        <p:spPr>
          <a:xfrm>
            <a:off x="5786817" y="4348622"/>
            <a:ext cx="61653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Juanita María Ospina Perdomo</a:t>
            </a:r>
          </a:p>
          <a:p>
            <a:pPr algn="ctr"/>
            <a:r>
              <a:rPr lang="es-CO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Gerente de Compliance y Anticorrupción</a:t>
            </a:r>
          </a:p>
          <a:p>
            <a:pPr algn="ctr"/>
            <a:r>
              <a:rPr lang="es-CO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Risk Consulting Global Group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38AE17FD-DE0D-8842-BE32-B7268004864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441" y="6115141"/>
            <a:ext cx="180000" cy="18000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3D4F7F2A-85A8-E548-8FE6-B0B39B7F16D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441" y="6341482"/>
            <a:ext cx="180000" cy="172340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E37F0AC0-6D3B-924D-8149-3A3798ADA0F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441" y="6576673"/>
            <a:ext cx="180000" cy="172340"/>
          </a:xfrm>
          <a:prstGeom prst="rect">
            <a:avLst/>
          </a:prstGeom>
        </p:spPr>
      </p:pic>
      <p:sp>
        <p:nvSpPr>
          <p:cNvPr id="33" name="Rectangle 57">
            <a:extLst>
              <a:ext uri="{FF2B5EF4-FFF2-40B4-BE49-F238E27FC236}">
                <a16:creationId xmlns:a16="http://schemas.microsoft.com/office/drawing/2014/main" id="{4AA0F252-0CBD-FC4D-B572-62B1E214F7BE}"/>
              </a:ext>
            </a:extLst>
          </p:cNvPr>
          <p:cNvSpPr/>
          <p:nvPr/>
        </p:nvSpPr>
        <p:spPr>
          <a:xfrm>
            <a:off x="5152403" y="6017469"/>
            <a:ext cx="4179373" cy="8164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https://</a:t>
            </a:r>
            <a:r>
              <a:rPr lang="en-US" sz="1400" dirty="0" err="1">
                <a:solidFill>
                  <a:schemeClr val="tx1"/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www.linkedin.com</a:t>
            </a: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/in/</a:t>
            </a:r>
            <a:r>
              <a:rPr lang="en-US" sz="1400" dirty="0" err="1">
                <a:solidFill>
                  <a:schemeClr val="tx1"/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juanitaospina</a:t>
            </a: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/</a:t>
            </a:r>
          </a:p>
          <a:p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@juanisospina78</a:t>
            </a:r>
          </a:p>
          <a:p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+57-3138186807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E0DE17E-B571-5E48-836D-BC97187800ED}"/>
              </a:ext>
            </a:extLst>
          </p:cNvPr>
          <p:cNvSpPr txBox="1"/>
          <p:nvPr/>
        </p:nvSpPr>
        <p:spPr>
          <a:xfrm>
            <a:off x="5380588" y="321512"/>
            <a:ext cx="657158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¿Cómo proteger a las organizaciones de los riesgos asociados a los datos personales, la seguridad de la información y LA/FT/PADM en la era digital?</a:t>
            </a:r>
            <a:r>
              <a:rPr lang="es-CO" sz="2800" b="1" dirty="0">
                <a:solidFill>
                  <a:srgbClr val="F57B34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s-CO" sz="2400" b="1" i="1" dirty="0">
              <a:solidFill>
                <a:srgbClr val="F57B34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CO" sz="2400" b="1" i="1" dirty="0">
                <a:solidFill>
                  <a:srgbClr val="F57B34"/>
                </a:solidFill>
                <a:latin typeface="Century Gothic" panose="020B0502020202020204" pitchFamily="34" charset="0"/>
              </a:rPr>
              <a:t>Aspectos prácticos, principales tipologías y controles recomendados</a:t>
            </a:r>
          </a:p>
        </p:txBody>
      </p:sp>
      <p:sp>
        <p:nvSpPr>
          <p:cNvPr id="35" name="Rectángulo redondeado 34">
            <a:extLst>
              <a:ext uri="{FF2B5EF4-FFF2-40B4-BE49-F238E27FC236}">
                <a16:creationId xmlns:a16="http://schemas.microsoft.com/office/drawing/2014/main" id="{F534F5BB-C610-E746-8197-D6D83B0261C9}"/>
              </a:ext>
            </a:extLst>
          </p:cNvPr>
          <p:cNvSpPr/>
          <p:nvPr/>
        </p:nvSpPr>
        <p:spPr>
          <a:xfrm>
            <a:off x="239825" y="494555"/>
            <a:ext cx="3125165" cy="4189939"/>
          </a:xfrm>
          <a:prstGeom prst="roundRect">
            <a:avLst/>
          </a:prstGeom>
          <a:solidFill>
            <a:srgbClr val="F57B3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Rectángulo redondeado 35">
            <a:extLst>
              <a:ext uri="{FF2B5EF4-FFF2-40B4-BE49-F238E27FC236}">
                <a16:creationId xmlns:a16="http://schemas.microsoft.com/office/drawing/2014/main" id="{9CF34BA7-CCC9-0D41-8E0B-D041595E8171}"/>
              </a:ext>
            </a:extLst>
          </p:cNvPr>
          <p:cNvSpPr/>
          <p:nvPr/>
        </p:nvSpPr>
        <p:spPr>
          <a:xfrm>
            <a:off x="1685081" y="1581308"/>
            <a:ext cx="3125165" cy="4189939"/>
          </a:xfrm>
          <a:prstGeom prst="roundRect">
            <a:avLst/>
          </a:prstGeom>
          <a:solidFill>
            <a:srgbClr val="F57B3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" name="Rectángulo redondeado 36">
            <a:extLst>
              <a:ext uri="{FF2B5EF4-FFF2-40B4-BE49-F238E27FC236}">
                <a16:creationId xmlns:a16="http://schemas.microsoft.com/office/drawing/2014/main" id="{8E0BF88A-EC9E-8E47-AB5C-7AB23C25FD44}"/>
              </a:ext>
            </a:extLst>
          </p:cNvPr>
          <p:cNvSpPr/>
          <p:nvPr/>
        </p:nvSpPr>
        <p:spPr>
          <a:xfrm>
            <a:off x="1035934" y="973112"/>
            <a:ext cx="3125165" cy="4189939"/>
          </a:xfrm>
          <a:prstGeom prst="round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9810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C9587C4-317D-5243-814E-B94E269C49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C020953-8E34-E64B-9888-DC2374A930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71247"/>
            <a:ext cx="3029324" cy="108675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F1CB8C2-1700-C149-A5F4-87AD84109D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1791" y="5906535"/>
            <a:ext cx="1649805" cy="880723"/>
          </a:xfrm>
          <a:prstGeom prst="rect">
            <a:avLst/>
          </a:prstGeom>
        </p:spPr>
      </p:pic>
      <p:grpSp>
        <p:nvGrpSpPr>
          <p:cNvPr id="6" name="Group 8">
            <a:extLst>
              <a:ext uri="{FF2B5EF4-FFF2-40B4-BE49-F238E27FC236}">
                <a16:creationId xmlns:a16="http://schemas.microsoft.com/office/drawing/2014/main" id="{36ACFB68-A37E-144F-83FE-C4F33B07E1F1}"/>
              </a:ext>
            </a:extLst>
          </p:cNvPr>
          <p:cNvGrpSpPr>
            <a:grpSpLocks/>
          </p:cNvGrpSpPr>
          <p:nvPr/>
        </p:nvGrpSpPr>
        <p:grpSpPr bwMode="auto">
          <a:xfrm>
            <a:off x="4056629" y="1499283"/>
            <a:ext cx="4279901" cy="4271964"/>
            <a:chOff x="342900" y="1927171"/>
            <a:chExt cx="4279927" cy="427273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2B6BF64-1B03-974A-9A36-6E737A18E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756" y="5129740"/>
              <a:ext cx="1389070" cy="1070169"/>
            </a:xfrm>
            <a:custGeom>
              <a:avLst/>
              <a:gdLst>
                <a:gd name="T0" fmla="*/ 408 w 408"/>
                <a:gd name="T1" fmla="*/ 0 h 314"/>
                <a:gd name="T2" fmla="*/ 306 w 408"/>
                <a:gd name="T3" fmla="*/ 0 h 314"/>
                <a:gd name="T4" fmla="*/ 315 w 408"/>
                <a:gd name="T5" fmla="*/ 32 h 314"/>
                <a:gd name="T6" fmla="*/ 252 w 408"/>
                <a:gd name="T7" fmla="*/ 94 h 314"/>
                <a:gd name="T8" fmla="*/ 189 w 408"/>
                <a:gd name="T9" fmla="*/ 32 h 314"/>
                <a:gd name="T10" fmla="*/ 197 w 408"/>
                <a:gd name="T11" fmla="*/ 1 h 314"/>
                <a:gd name="T12" fmla="*/ 94 w 408"/>
                <a:gd name="T13" fmla="*/ 1 h 314"/>
                <a:gd name="T14" fmla="*/ 94 w 408"/>
                <a:gd name="T15" fmla="*/ 102 h 314"/>
                <a:gd name="T16" fmla="*/ 63 w 408"/>
                <a:gd name="T17" fmla="*/ 94 h 314"/>
                <a:gd name="T18" fmla="*/ 0 w 408"/>
                <a:gd name="T19" fmla="*/ 157 h 314"/>
                <a:gd name="T20" fmla="*/ 63 w 408"/>
                <a:gd name="T21" fmla="*/ 220 h 314"/>
                <a:gd name="T22" fmla="*/ 94 w 408"/>
                <a:gd name="T23" fmla="*/ 212 h 314"/>
                <a:gd name="T24" fmla="*/ 94 w 408"/>
                <a:gd name="T25" fmla="*/ 314 h 314"/>
                <a:gd name="T26" fmla="*/ 364 w 408"/>
                <a:gd name="T27" fmla="*/ 314 h 314"/>
                <a:gd name="T28" fmla="*/ 408 w 408"/>
                <a:gd name="T29" fmla="*/ 270 h 314"/>
                <a:gd name="T30" fmla="*/ 408 w 408"/>
                <a:gd name="T31" fmla="*/ 45 h 314"/>
                <a:gd name="T32" fmla="*/ 408 w 408"/>
                <a:gd name="T33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8" h="314">
                  <a:moveTo>
                    <a:pt x="408" y="0"/>
                  </a:moveTo>
                  <a:cubicBezTo>
                    <a:pt x="306" y="0"/>
                    <a:pt x="306" y="0"/>
                    <a:pt x="306" y="0"/>
                  </a:cubicBezTo>
                  <a:cubicBezTo>
                    <a:pt x="312" y="10"/>
                    <a:pt x="315" y="20"/>
                    <a:pt x="315" y="32"/>
                  </a:cubicBezTo>
                  <a:cubicBezTo>
                    <a:pt x="315" y="66"/>
                    <a:pt x="287" y="94"/>
                    <a:pt x="252" y="94"/>
                  </a:cubicBezTo>
                  <a:cubicBezTo>
                    <a:pt x="217" y="94"/>
                    <a:pt x="189" y="66"/>
                    <a:pt x="189" y="32"/>
                  </a:cubicBezTo>
                  <a:cubicBezTo>
                    <a:pt x="189" y="21"/>
                    <a:pt x="192" y="10"/>
                    <a:pt x="197" y="1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102"/>
                    <a:pt x="94" y="102"/>
                    <a:pt x="94" y="102"/>
                  </a:cubicBezTo>
                  <a:cubicBezTo>
                    <a:pt x="85" y="97"/>
                    <a:pt x="74" y="94"/>
                    <a:pt x="63" y="94"/>
                  </a:cubicBezTo>
                  <a:cubicBezTo>
                    <a:pt x="28" y="94"/>
                    <a:pt x="0" y="122"/>
                    <a:pt x="0" y="157"/>
                  </a:cubicBezTo>
                  <a:cubicBezTo>
                    <a:pt x="0" y="192"/>
                    <a:pt x="28" y="220"/>
                    <a:pt x="63" y="220"/>
                  </a:cubicBezTo>
                  <a:cubicBezTo>
                    <a:pt x="74" y="220"/>
                    <a:pt x="85" y="217"/>
                    <a:pt x="94" y="212"/>
                  </a:cubicBezTo>
                  <a:cubicBezTo>
                    <a:pt x="94" y="314"/>
                    <a:pt x="94" y="314"/>
                    <a:pt x="94" y="314"/>
                  </a:cubicBezTo>
                  <a:cubicBezTo>
                    <a:pt x="364" y="314"/>
                    <a:pt x="364" y="314"/>
                    <a:pt x="364" y="314"/>
                  </a:cubicBezTo>
                  <a:cubicBezTo>
                    <a:pt x="388" y="314"/>
                    <a:pt x="408" y="294"/>
                    <a:pt x="408" y="270"/>
                  </a:cubicBezTo>
                  <a:cubicBezTo>
                    <a:pt x="408" y="45"/>
                    <a:pt x="408" y="45"/>
                    <a:pt x="408" y="45"/>
                  </a:cubicBezTo>
                  <a:lnTo>
                    <a:pt x="408" y="0"/>
                  </a:lnTo>
                  <a:close/>
                </a:path>
              </a:pathLst>
            </a:custGeom>
            <a:solidFill>
              <a:srgbClr val="FE6B03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>
                <a:latin typeface="+mn-lt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ED5D3AB1-66B8-C741-AD58-CF2DA76E7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" y="4810594"/>
              <a:ext cx="1073157" cy="1389315"/>
            </a:xfrm>
            <a:custGeom>
              <a:avLst/>
              <a:gdLst>
                <a:gd name="T0" fmla="*/ 0 w 315"/>
                <a:gd name="T1" fmla="*/ 94 h 408"/>
                <a:gd name="T2" fmla="*/ 2 w 315"/>
                <a:gd name="T3" fmla="*/ 94 h 408"/>
                <a:gd name="T4" fmla="*/ 2 w 315"/>
                <a:gd name="T5" fmla="*/ 94 h 408"/>
                <a:gd name="T6" fmla="*/ 103 w 315"/>
                <a:gd name="T7" fmla="*/ 94 h 408"/>
                <a:gd name="T8" fmla="*/ 95 w 315"/>
                <a:gd name="T9" fmla="*/ 63 h 408"/>
                <a:gd name="T10" fmla="*/ 158 w 315"/>
                <a:gd name="T11" fmla="*/ 0 h 408"/>
                <a:gd name="T12" fmla="*/ 221 w 315"/>
                <a:gd name="T13" fmla="*/ 63 h 408"/>
                <a:gd name="T14" fmla="*/ 213 w 315"/>
                <a:gd name="T15" fmla="*/ 94 h 408"/>
                <a:gd name="T16" fmla="*/ 315 w 315"/>
                <a:gd name="T17" fmla="*/ 94 h 408"/>
                <a:gd name="T18" fmla="*/ 315 w 315"/>
                <a:gd name="T19" fmla="*/ 125 h 408"/>
                <a:gd name="T20" fmla="*/ 315 w 315"/>
                <a:gd name="T21" fmla="*/ 196 h 408"/>
                <a:gd name="T22" fmla="*/ 284 w 315"/>
                <a:gd name="T23" fmla="*/ 188 h 408"/>
                <a:gd name="T24" fmla="*/ 221 w 315"/>
                <a:gd name="T25" fmla="*/ 251 h 408"/>
                <a:gd name="T26" fmla="*/ 284 w 315"/>
                <a:gd name="T27" fmla="*/ 314 h 408"/>
                <a:gd name="T28" fmla="*/ 315 w 315"/>
                <a:gd name="T29" fmla="*/ 306 h 408"/>
                <a:gd name="T30" fmla="*/ 315 w 315"/>
                <a:gd name="T31" fmla="*/ 408 h 408"/>
                <a:gd name="T32" fmla="*/ 44 w 315"/>
                <a:gd name="T33" fmla="*/ 408 h 408"/>
                <a:gd name="T34" fmla="*/ 0 w 315"/>
                <a:gd name="T35" fmla="*/ 364 h 408"/>
                <a:gd name="T36" fmla="*/ 0 w 315"/>
                <a:gd name="T37" fmla="*/ 139 h 408"/>
                <a:gd name="T38" fmla="*/ 0 w 315"/>
                <a:gd name="T39" fmla="*/ 94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5" h="408">
                  <a:moveTo>
                    <a:pt x="0" y="94"/>
                  </a:move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98" y="85"/>
                    <a:pt x="95" y="74"/>
                    <a:pt x="95" y="63"/>
                  </a:cubicBezTo>
                  <a:cubicBezTo>
                    <a:pt x="95" y="28"/>
                    <a:pt x="124" y="0"/>
                    <a:pt x="158" y="0"/>
                  </a:cubicBezTo>
                  <a:cubicBezTo>
                    <a:pt x="193" y="0"/>
                    <a:pt x="221" y="28"/>
                    <a:pt x="221" y="63"/>
                  </a:cubicBezTo>
                  <a:cubicBezTo>
                    <a:pt x="221" y="74"/>
                    <a:pt x="218" y="85"/>
                    <a:pt x="213" y="94"/>
                  </a:cubicBezTo>
                  <a:cubicBezTo>
                    <a:pt x="315" y="94"/>
                    <a:pt x="315" y="94"/>
                    <a:pt x="315" y="94"/>
                  </a:cubicBezTo>
                  <a:cubicBezTo>
                    <a:pt x="315" y="125"/>
                    <a:pt x="315" y="125"/>
                    <a:pt x="315" y="125"/>
                  </a:cubicBezTo>
                  <a:cubicBezTo>
                    <a:pt x="315" y="196"/>
                    <a:pt x="315" y="196"/>
                    <a:pt x="315" y="196"/>
                  </a:cubicBezTo>
                  <a:cubicBezTo>
                    <a:pt x="305" y="191"/>
                    <a:pt x="295" y="188"/>
                    <a:pt x="284" y="188"/>
                  </a:cubicBezTo>
                  <a:cubicBezTo>
                    <a:pt x="249" y="188"/>
                    <a:pt x="221" y="216"/>
                    <a:pt x="221" y="251"/>
                  </a:cubicBezTo>
                  <a:cubicBezTo>
                    <a:pt x="221" y="286"/>
                    <a:pt x="249" y="314"/>
                    <a:pt x="284" y="314"/>
                  </a:cubicBezTo>
                  <a:cubicBezTo>
                    <a:pt x="295" y="314"/>
                    <a:pt x="305" y="311"/>
                    <a:pt x="315" y="306"/>
                  </a:cubicBezTo>
                  <a:cubicBezTo>
                    <a:pt x="315" y="408"/>
                    <a:pt x="315" y="408"/>
                    <a:pt x="315" y="408"/>
                  </a:cubicBezTo>
                  <a:cubicBezTo>
                    <a:pt x="44" y="408"/>
                    <a:pt x="44" y="408"/>
                    <a:pt x="44" y="408"/>
                  </a:cubicBezTo>
                  <a:cubicBezTo>
                    <a:pt x="20" y="408"/>
                    <a:pt x="0" y="388"/>
                    <a:pt x="0" y="364"/>
                  </a:cubicBezTo>
                  <a:cubicBezTo>
                    <a:pt x="0" y="139"/>
                    <a:pt x="0" y="139"/>
                    <a:pt x="0" y="139"/>
                  </a:cubicBezTo>
                  <a:lnTo>
                    <a:pt x="0" y="94"/>
                  </a:lnTo>
                  <a:close/>
                </a:path>
              </a:pathLst>
            </a:custGeom>
            <a:solidFill>
              <a:srgbClr val="FF068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>
                <a:latin typeface="+mn-lt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3789CE14-EC26-7946-83EA-B3F2D6CA9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380" y="5129740"/>
              <a:ext cx="1389071" cy="1062229"/>
            </a:xfrm>
            <a:custGeom>
              <a:avLst/>
              <a:gdLst>
                <a:gd name="T0" fmla="*/ 408 w 408"/>
                <a:gd name="T1" fmla="*/ 312 h 312"/>
                <a:gd name="T2" fmla="*/ 94 w 408"/>
                <a:gd name="T3" fmla="*/ 312 h 312"/>
                <a:gd name="T4" fmla="*/ 94 w 408"/>
                <a:gd name="T5" fmla="*/ 212 h 312"/>
                <a:gd name="T6" fmla="*/ 63 w 408"/>
                <a:gd name="T7" fmla="*/ 220 h 312"/>
                <a:gd name="T8" fmla="*/ 0 w 408"/>
                <a:gd name="T9" fmla="*/ 157 h 312"/>
                <a:gd name="T10" fmla="*/ 63 w 408"/>
                <a:gd name="T11" fmla="*/ 94 h 312"/>
                <a:gd name="T12" fmla="*/ 94 w 408"/>
                <a:gd name="T13" fmla="*/ 102 h 312"/>
                <a:gd name="T14" fmla="*/ 94 w 408"/>
                <a:gd name="T15" fmla="*/ 0 h 312"/>
                <a:gd name="T16" fmla="*/ 408 w 408"/>
                <a:gd name="T17" fmla="*/ 0 h 312"/>
                <a:gd name="T18" fmla="*/ 408 w 408"/>
                <a:gd name="T19" fmla="*/ 102 h 312"/>
                <a:gd name="T20" fmla="*/ 377 w 408"/>
                <a:gd name="T21" fmla="*/ 94 h 312"/>
                <a:gd name="T22" fmla="*/ 314 w 408"/>
                <a:gd name="T23" fmla="*/ 157 h 312"/>
                <a:gd name="T24" fmla="*/ 377 w 408"/>
                <a:gd name="T25" fmla="*/ 220 h 312"/>
                <a:gd name="T26" fmla="*/ 408 w 408"/>
                <a:gd name="T27" fmla="*/ 212 h 312"/>
                <a:gd name="T28" fmla="*/ 408 w 408"/>
                <a:gd name="T29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8" h="312">
                  <a:moveTo>
                    <a:pt x="408" y="312"/>
                  </a:moveTo>
                  <a:cubicBezTo>
                    <a:pt x="94" y="312"/>
                    <a:pt x="94" y="312"/>
                    <a:pt x="94" y="312"/>
                  </a:cubicBezTo>
                  <a:cubicBezTo>
                    <a:pt x="94" y="212"/>
                    <a:pt x="94" y="212"/>
                    <a:pt x="94" y="212"/>
                  </a:cubicBezTo>
                  <a:cubicBezTo>
                    <a:pt x="84" y="217"/>
                    <a:pt x="74" y="220"/>
                    <a:pt x="63" y="220"/>
                  </a:cubicBezTo>
                  <a:cubicBezTo>
                    <a:pt x="28" y="220"/>
                    <a:pt x="0" y="192"/>
                    <a:pt x="0" y="157"/>
                  </a:cubicBezTo>
                  <a:cubicBezTo>
                    <a:pt x="0" y="122"/>
                    <a:pt x="28" y="94"/>
                    <a:pt x="63" y="94"/>
                  </a:cubicBezTo>
                  <a:cubicBezTo>
                    <a:pt x="74" y="94"/>
                    <a:pt x="84" y="97"/>
                    <a:pt x="94" y="10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408" y="0"/>
                    <a:pt x="408" y="0"/>
                    <a:pt x="408" y="0"/>
                  </a:cubicBezTo>
                  <a:cubicBezTo>
                    <a:pt x="408" y="102"/>
                    <a:pt x="408" y="102"/>
                    <a:pt x="408" y="102"/>
                  </a:cubicBezTo>
                  <a:cubicBezTo>
                    <a:pt x="399" y="97"/>
                    <a:pt x="388" y="94"/>
                    <a:pt x="377" y="94"/>
                  </a:cubicBezTo>
                  <a:cubicBezTo>
                    <a:pt x="342" y="94"/>
                    <a:pt x="314" y="122"/>
                    <a:pt x="314" y="157"/>
                  </a:cubicBezTo>
                  <a:cubicBezTo>
                    <a:pt x="314" y="192"/>
                    <a:pt x="342" y="220"/>
                    <a:pt x="377" y="220"/>
                  </a:cubicBezTo>
                  <a:cubicBezTo>
                    <a:pt x="388" y="220"/>
                    <a:pt x="399" y="217"/>
                    <a:pt x="408" y="212"/>
                  </a:cubicBezTo>
                  <a:lnTo>
                    <a:pt x="408" y="31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>
                <a:latin typeface="+mn-lt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463BD0D7-A84D-5941-B686-2C37E0F9B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845" y="4061159"/>
              <a:ext cx="1069982" cy="1389315"/>
            </a:xfrm>
            <a:custGeom>
              <a:avLst/>
              <a:gdLst>
                <a:gd name="T0" fmla="*/ 0 w 314"/>
                <a:gd name="T1" fmla="*/ 0 h 408"/>
                <a:gd name="T2" fmla="*/ 0 w 314"/>
                <a:gd name="T3" fmla="*/ 314 h 408"/>
                <a:gd name="T4" fmla="*/ 104 w 314"/>
                <a:gd name="T5" fmla="*/ 314 h 408"/>
                <a:gd name="T6" fmla="*/ 95 w 314"/>
                <a:gd name="T7" fmla="*/ 346 h 408"/>
                <a:gd name="T8" fmla="*/ 158 w 314"/>
                <a:gd name="T9" fmla="*/ 408 h 408"/>
                <a:gd name="T10" fmla="*/ 221 w 314"/>
                <a:gd name="T11" fmla="*/ 346 h 408"/>
                <a:gd name="T12" fmla="*/ 212 w 314"/>
                <a:gd name="T13" fmla="*/ 314 h 408"/>
                <a:gd name="T14" fmla="*/ 314 w 314"/>
                <a:gd name="T15" fmla="*/ 314 h 408"/>
                <a:gd name="T16" fmla="*/ 314 w 314"/>
                <a:gd name="T17" fmla="*/ 0 h 408"/>
                <a:gd name="T18" fmla="*/ 212 w 314"/>
                <a:gd name="T19" fmla="*/ 0 h 408"/>
                <a:gd name="T20" fmla="*/ 221 w 314"/>
                <a:gd name="T21" fmla="*/ 32 h 408"/>
                <a:gd name="T22" fmla="*/ 158 w 314"/>
                <a:gd name="T23" fmla="*/ 94 h 408"/>
                <a:gd name="T24" fmla="*/ 95 w 314"/>
                <a:gd name="T25" fmla="*/ 32 h 408"/>
                <a:gd name="T26" fmla="*/ 104 w 314"/>
                <a:gd name="T27" fmla="*/ 0 h 408"/>
                <a:gd name="T28" fmla="*/ 0 w 314"/>
                <a:gd name="T29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4" h="408">
                  <a:moveTo>
                    <a:pt x="0" y="0"/>
                  </a:moveTo>
                  <a:cubicBezTo>
                    <a:pt x="0" y="314"/>
                    <a:pt x="0" y="314"/>
                    <a:pt x="0" y="314"/>
                  </a:cubicBezTo>
                  <a:cubicBezTo>
                    <a:pt x="104" y="314"/>
                    <a:pt x="104" y="314"/>
                    <a:pt x="104" y="314"/>
                  </a:cubicBezTo>
                  <a:cubicBezTo>
                    <a:pt x="98" y="323"/>
                    <a:pt x="95" y="334"/>
                    <a:pt x="95" y="346"/>
                  </a:cubicBezTo>
                  <a:cubicBezTo>
                    <a:pt x="95" y="380"/>
                    <a:pt x="123" y="408"/>
                    <a:pt x="158" y="408"/>
                  </a:cubicBezTo>
                  <a:cubicBezTo>
                    <a:pt x="193" y="408"/>
                    <a:pt x="221" y="380"/>
                    <a:pt x="221" y="346"/>
                  </a:cubicBezTo>
                  <a:cubicBezTo>
                    <a:pt x="221" y="334"/>
                    <a:pt x="218" y="323"/>
                    <a:pt x="212" y="314"/>
                  </a:cubicBezTo>
                  <a:cubicBezTo>
                    <a:pt x="314" y="314"/>
                    <a:pt x="314" y="314"/>
                    <a:pt x="314" y="314"/>
                  </a:cubicBezTo>
                  <a:cubicBezTo>
                    <a:pt x="314" y="0"/>
                    <a:pt x="314" y="0"/>
                    <a:pt x="314" y="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18" y="9"/>
                    <a:pt x="221" y="20"/>
                    <a:pt x="221" y="32"/>
                  </a:cubicBezTo>
                  <a:cubicBezTo>
                    <a:pt x="221" y="66"/>
                    <a:pt x="193" y="94"/>
                    <a:pt x="158" y="94"/>
                  </a:cubicBezTo>
                  <a:cubicBezTo>
                    <a:pt x="123" y="94"/>
                    <a:pt x="95" y="66"/>
                    <a:pt x="95" y="32"/>
                  </a:cubicBezTo>
                  <a:cubicBezTo>
                    <a:pt x="95" y="20"/>
                    <a:pt x="98" y="9"/>
                    <a:pt x="10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>
                <a:latin typeface="+mn-lt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E6EBF251-16E0-F34D-AD07-BBBA4EE8A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" y="3740425"/>
              <a:ext cx="1073157" cy="1389315"/>
            </a:xfrm>
            <a:custGeom>
              <a:avLst/>
              <a:gdLst>
                <a:gd name="T0" fmla="*/ 315 w 315"/>
                <a:gd name="T1" fmla="*/ 94 h 408"/>
                <a:gd name="T2" fmla="*/ 315 w 315"/>
                <a:gd name="T3" fmla="*/ 408 h 408"/>
                <a:gd name="T4" fmla="*/ 213 w 315"/>
                <a:gd name="T5" fmla="*/ 408 h 408"/>
                <a:gd name="T6" fmla="*/ 221 w 315"/>
                <a:gd name="T7" fmla="*/ 377 h 408"/>
                <a:gd name="T8" fmla="*/ 158 w 315"/>
                <a:gd name="T9" fmla="*/ 314 h 408"/>
                <a:gd name="T10" fmla="*/ 95 w 315"/>
                <a:gd name="T11" fmla="*/ 377 h 408"/>
                <a:gd name="T12" fmla="*/ 103 w 315"/>
                <a:gd name="T13" fmla="*/ 408 h 408"/>
                <a:gd name="T14" fmla="*/ 0 w 315"/>
                <a:gd name="T15" fmla="*/ 408 h 408"/>
                <a:gd name="T16" fmla="*/ 0 w 315"/>
                <a:gd name="T17" fmla="*/ 94 h 408"/>
                <a:gd name="T18" fmla="*/ 103 w 315"/>
                <a:gd name="T19" fmla="*/ 94 h 408"/>
                <a:gd name="T20" fmla="*/ 95 w 315"/>
                <a:gd name="T21" fmla="*/ 63 h 408"/>
                <a:gd name="T22" fmla="*/ 158 w 315"/>
                <a:gd name="T23" fmla="*/ 0 h 408"/>
                <a:gd name="T24" fmla="*/ 221 w 315"/>
                <a:gd name="T25" fmla="*/ 63 h 408"/>
                <a:gd name="T26" fmla="*/ 213 w 315"/>
                <a:gd name="T27" fmla="*/ 94 h 408"/>
                <a:gd name="T28" fmla="*/ 315 w 315"/>
                <a:gd name="T29" fmla="*/ 94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5" h="408">
                  <a:moveTo>
                    <a:pt x="315" y="94"/>
                  </a:moveTo>
                  <a:cubicBezTo>
                    <a:pt x="315" y="408"/>
                    <a:pt x="315" y="408"/>
                    <a:pt x="315" y="408"/>
                  </a:cubicBezTo>
                  <a:cubicBezTo>
                    <a:pt x="213" y="408"/>
                    <a:pt x="213" y="408"/>
                    <a:pt x="213" y="408"/>
                  </a:cubicBezTo>
                  <a:cubicBezTo>
                    <a:pt x="218" y="399"/>
                    <a:pt x="221" y="388"/>
                    <a:pt x="221" y="377"/>
                  </a:cubicBezTo>
                  <a:cubicBezTo>
                    <a:pt x="221" y="342"/>
                    <a:pt x="193" y="314"/>
                    <a:pt x="158" y="314"/>
                  </a:cubicBezTo>
                  <a:cubicBezTo>
                    <a:pt x="124" y="314"/>
                    <a:pt x="95" y="342"/>
                    <a:pt x="95" y="377"/>
                  </a:cubicBezTo>
                  <a:cubicBezTo>
                    <a:pt x="95" y="388"/>
                    <a:pt x="98" y="399"/>
                    <a:pt x="103" y="408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98" y="85"/>
                    <a:pt x="95" y="74"/>
                    <a:pt x="95" y="63"/>
                  </a:cubicBezTo>
                  <a:cubicBezTo>
                    <a:pt x="95" y="28"/>
                    <a:pt x="124" y="0"/>
                    <a:pt x="158" y="0"/>
                  </a:cubicBezTo>
                  <a:cubicBezTo>
                    <a:pt x="193" y="0"/>
                    <a:pt x="221" y="28"/>
                    <a:pt x="221" y="63"/>
                  </a:cubicBezTo>
                  <a:cubicBezTo>
                    <a:pt x="221" y="74"/>
                    <a:pt x="219" y="85"/>
                    <a:pt x="213" y="94"/>
                  </a:cubicBezTo>
                  <a:lnTo>
                    <a:pt x="315" y="9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>
                <a:latin typeface="+mn-lt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D8C59BC9-5493-7240-8DDC-510238C47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774" y="5129740"/>
              <a:ext cx="1389070" cy="1062229"/>
            </a:xfrm>
            <a:custGeom>
              <a:avLst/>
              <a:gdLst>
                <a:gd name="T0" fmla="*/ 408 w 408"/>
                <a:gd name="T1" fmla="*/ 312 h 312"/>
                <a:gd name="T2" fmla="*/ 94 w 408"/>
                <a:gd name="T3" fmla="*/ 312 h 312"/>
                <a:gd name="T4" fmla="*/ 94 w 408"/>
                <a:gd name="T5" fmla="*/ 212 h 312"/>
                <a:gd name="T6" fmla="*/ 63 w 408"/>
                <a:gd name="T7" fmla="*/ 220 h 312"/>
                <a:gd name="T8" fmla="*/ 0 w 408"/>
                <a:gd name="T9" fmla="*/ 157 h 312"/>
                <a:gd name="T10" fmla="*/ 63 w 408"/>
                <a:gd name="T11" fmla="*/ 94 h 312"/>
                <a:gd name="T12" fmla="*/ 94 w 408"/>
                <a:gd name="T13" fmla="*/ 102 h 312"/>
                <a:gd name="T14" fmla="*/ 94 w 408"/>
                <a:gd name="T15" fmla="*/ 0 h 312"/>
                <a:gd name="T16" fmla="*/ 408 w 408"/>
                <a:gd name="T17" fmla="*/ 0 h 312"/>
                <a:gd name="T18" fmla="*/ 408 w 408"/>
                <a:gd name="T19" fmla="*/ 102 h 312"/>
                <a:gd name="T20" fmla="*/ 377 w 408"/>
                <a:gd name="T21" fmla="*/ 94 h 312"/>
                <a:gd name="T22" fmla="*/ 314 w 408"/>
                <a:gd name="T23" fmla="*/ 157 h 312"/>
                <a:gd name="T24" fmla="*/ 377 w 408"/>
                <a:gd name="T25" fmla="*/ 220 h 312"/>
                <a:gd name="T26" fmla="*/ 408 w 408"/>
                <a:gd name="T27" fmla="*/ 212 h 312"/>
                <a:gd name="T28" fmla="*/ 408 w 408"/>
                <a:gd name="T29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8" h="312">
                  <a:moveTo>
                    <a:pt x="408" y="312"/>
                  </a:moveTo>
                  <a:cubicBezTo>
                    <a:pt x="94" y="312"/>
                    <a:pt x="94" y="312"/>
                    <a:pt x="94" y="312"/>
                  </a:cubicBezTo>
                  <a:cubicBezTo>
                    <a:pt x="94" y="212"/>
                    <a:pt x="94" y="212"/>
                    <a:pt x="94" y="212"/>
                  </a:cubicBezTo>
                  <a:cubicBezTo>
                    <a:pt x="85" y="217"/>
                    <a:pt x="74" y="220"/>
                    <a:pt x="63" y="220"/>
                  </a:cubicBezTo>
                  <a:cubicBezTo>
                    <a:pt x="28" y="220"/>
                    <a:pt x="0" y="192"/>
                    <a:pt x="0" y="157"/>
                  </a:cubicBezTo>
                  <a:cubicBezTo>
                    <a:pt x="0" y="122"/>
                    <a:pt x="28" y="94"/>
                    <a:pt x="63" y="94"/>
                  </a:cubicBezTo>
                  <a:cubicBezTo>
                    <a:pt x="74" y="94"/>
                    <a:pt x="85" y="97"/>
                    <a:pt x="94" y="10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408" y="0"/>
                    <a:pt x="408" y="0"/>
                    <a:pt x="408" y="0"/>
                  </a:cubicBezTo>
                  <a:cubicBezTo>
                    <a:pt x="408" y="102"/>
                    <a:pt x="408" y="102"/>
                    <a:pt x="408" y="102"/>
                  </a:cubicBezTo>
                  <a:cubicBezTo>
                    <a:pt x="399" y="97"/>
                    <a:pt x="388" y="94"/>
                    <a:pt x="377" y="94"/>
                  </a:cubicBezTo>
                  <a:cubicBezTo>
                    <a:pt x="342" y="94"/>
                    <a:pt x="314" y="122"/>
                    <a:pt x="314" y="157"/>
                  </a:cubicBezTo>
                  <a:cubicBezTo>
                    <a:pt x="314" y="192"/>
                    <a:pt x="342" y="220"/>
                    <a:pt x="377" y="220"/>
                  </a:cubicBezTo>
                  <a:cubicBezTo>
                    <a:pt x="388" y="220"/>
                    <a:pt x="399" y="217"/>
                    <a:pt x="408" y="212"/>
                  </a:cubicBezTo>
                  <a:lnTo>
                    <a:pt x="408" y="3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>
                <a:latin typeface="+mn-lt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9DBDC64E-FC81-0042-AFB0-EF33616CA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845" y="2989402"/>
              <a:ext cx="1069982" cy="1390902"/>
            </a:xfrm>
            <a:custGeom>
              <a:avLst/>
              <a:gdLst>
                <a:gd name="T0" fmla="*/ 0 w 314"/>
                <a:gd name="T1" fmla="*/ 0 h 409"/>
                <a:gd name="T2" fmla="*/ 0 w 314"/>
                <a:gd name="T3" fmla="*/ 315 h 409"/>
                <a:gd name="T4" fmla="*/ 104 w 314"/>
                <a:gd name="T5" fmla="*/ 315 h 409"/>
                <a:gd name="T6" fmla="*/ 95 w 314"/>
                <a:gd name="T7" fmla="*/ 347 h 409"/>
                <a:gd name="T8" fmla="*/ 158 w 314"/>
                <a:gd name="T9" fmla="*/ 409 h 409"/>
                <a:gd name="T10" fmla="*/ 221 w 314"/>
                <a:gd name="T11" fmla="*/ 347 h 409"/>
                <a:gd name="T12" fmla="*/ 212 w 314"/>
                <a:gd name="T13" fmla="*/ 315 h 409"/>
                <a:gd name="T14" fmla="*/ 314 w 314"/>
                <a:gd name="T15" fmla="*/ 315 h 409"/>
                <a:gd name="T16" fmla="*/ 314 w 314"/>
                <a:gd name="T17" fmla="*/ 0 h 409"/>
                <a:gd name="T18" fmla="*/ 212 w 314"/>
                <a:gd name="T19" fmla="*/ 0 h 409"/>
                <a:gd name="T20" fmla="*/ 221 w 314"/>
                <a:gd name="T21" fmla="*/ 33 h 409"/>
                <a:gd name="T22" fmla="*/ 158 w 314"/>
                <a:gd name="T23" fmla="*/ 96 h 409"/>
                <a:gd name="T24" fmla="*/ 95 w 314"/>
                <a:gd name="T25" fmla="*/ 33 h 409"/>
                <a:gd name="T26" fmla="*/ 104 w 314"/>
                <a:gd name="T27" fmla="*/ 0 h 409"/>
                <a:gd name="T28" fmla="*/ 0 w 314"/>
                <a:gd name="T29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4" h="409">
                  <a:moveTo>
                    <a:pt x="0" y="0"/>
                  </a:moveTo>
                  <a:cubicBezTo>
                    <a:pt x="0" y="315"/>
                    <a:pt x="0" y="315"/>
                    <a:pt x="0" y="315"/>
                  </a:cubicBezTo>
                  <a:cubicBezTo>
                    <a:pt x="104" y="315"/>
                    <a:pt x="104" y="315"/>
                    <a:pt x="104" y="315"/>
                  </a:cubicBezTo>
                  <a:cubicBezTo>
                    <a:pt x="98" y="324"/>
                    <a:pt x="95" y="335"/>
                    <a:pt x="95" y="347"/>
                  </a:cubicBezTo>
                  <a:cubicBezTo>
                    <a:pt x="95" y="381"/>
                    <a:pt x="123" y="409"/>
                    <a:pt x="158" y="409"/>
                  </a:cubicBezTo>
                  <a:cubicBezTo>
                    <a:pt x="193" y="409"/>
                    <a:pt x="221" y="381"/>
                    <a:pt x="221" y="347"/>
                  </a:cubicBezTo>
                  <a:cubicBezTo>
                    <a:pt x="221" y="335"/>
                    <a:pt x="218" y="324"/>
                    <a:pt x="212" y="315"/>
                  </a:cubicBezTo>
                  <a:cubicBezTo>
                    <a:pt x="314" y="315"/>
                    <a:pt x="314" y="315"/>
                    <a:pt x="314" y="315"/>
                  </a:cubicBezTo>
                  <a:cubicBezTo>
                    <a:pt x="314" y="0"/>
                    <a:pt x="314" y="0"/>
                    <a:pt x="314" y="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17" y="10"/>
                    <a:pt x="221" y="21"/>
                    <a:pt x="221" y="33"/>
                  </a:cubicBezTo>
                  <a:cubicBezTo>
                    <a:pt x="221" y="68"/>
                    <a:pt x="193" y="96"/>
                    <a:pt x="158" y="96"/>
                  </a:cubicBezTo>
                  <a:cubicBezTo>
                    <a:pt x="123" y="96"/>
                    <a:pt x="95" y="68"/>
                    <a:pt x="95" y="33"/>
                  </a:cubicBezTo>
                  <a:cubicBezTo>
                    <a:pt x="95" y="21"/>
                    <a:pt x="98" y="10"/>
                    <a:pt x="10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A0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>
                <a:latin typeface="+mn-lt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00CBC67E-5872-C042-B6BF-FBD7500C5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845" y="1927172"/>
              <a:ext cx="1069982" cy="1389315"/>
            </a:xfrm>
            <a:custGeom>
              <a:avLst/>
              <a:gdLst>
                <a:gd name="T0" fmla="*/ 314 w 314"/>
                <a:gd name="T1" fmla="*/ 314 h 408"/>
                <a:gd name="T2" fmla="*/ 212 w 314"/>
                <a:gd name="T3" fmla="*/ 314 h 408"/>
                <a:gd name="T4" fmla="*/ 221 w 314"/>
                <a:gd name="T5" fmla="*/ 345 h 408"/>
                <a:gd name="T6" fmla="*/ 158 w 314"/>
                <a:gd name="T7" fmla="*/ 408 h 408"/>
                <a:gd name="T8" fmla="*/ 95 w 314"/>
                <a:gd name="T9" fmla="*/ 345 h 408"/>
                <a:gd name="T10" fmla="*/ 104 w 314"/>
                <a:gd name="T11" fmla="*/ 313 h 408"/>
                <a:gd name="T12" fmla="*/ 0 w 314"/>
                <a:gd name="T13" fmla="*/ 312 h 408"/>
                <a:gd name="T14" fmla="*/ 0 w 314"/>
                <a:gd name="T15" fmla="*/ 211 h 408"/>
                <a:gd name="T16" fmla="*/ 31 w 314"/>
                <a:gd name="T17" fmla="*/ 219 h 408"/>
                <a:gd name="T18" fmla="*/ 93 w 314"/>
                <a:gd name="T19" fmla="*/ 156 h 408"/>
                <a:gd name="T20" fmla="*/ 31 w 314"/>
                <a:gd name="T21" fmla="*/ 93 h 408"/>
                <a:gd name="T22" fmla="*/ 0 w 314"/>
                <a:gd name="T23" fmla="*/ 101 h 408"/>
                <a:gd name="T24" fmla="*/ 0 w 314"/>
                <a:gd name="T25" fmla="*/ 0 h 408"/>
                <a:gd name="T26" fmla="*/ 270 w 314"/>
                <a:gd name="T27" fmla="*/ 0 h 408"/>
                <a:gd name="T28" fmla="*/ 314 w 314"/>
                <a:gd name="T29" fmla="*/ 44 h 408"/>
                <a:gd name="T30" fmla="*/ 314 w 314"/>
                <a:gd name="T31" fmla="*/ 268 h 408"/>
                <a:gd name="T32" fmla="*/ 314 w 314"/>
                <a:gd name="T33" fmla="*/ 314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4" h="408">
                  <a:moveTo>
                    <a:pt x="314" y="314"/>
                  </a:moveTo>
                  <a:cubicBezTo>
                    <a:pt x="212" y="314"/>
                    <a:pt x="212" y="314"/>
                    <a:pt x="212" y="314"/>
                  </a:cubicBezTo>
                  <a:cubicBezTo>
                    <a:pt x="218" y="323"/>
                    <a:pt x="221" y="334"/>
                    <a:pt x="221" y="345"/>
                  </a:cubicBezTo>
                  <a:cubicBezTo>
                    <a:pt x="221" y="380"/>
                    <a:pt x="193" y="408"/>
                    <a:pt x="158" y="408"/>
                  </a:cubicBezTo>
                  <a:cubicBezTo>
                    <a:pt x="123" y="408"/>
                    <a:pt x="95" y="380"/>
                    <a:pt x="95" y="345"/>
                  </a:cubicBezTo>
                  <a:cubicBezTo>
                    <a:pt x="95" y="333"/>
                    <a:pt x="98" y="322"/>
                    <a:pt x="104" y="313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9" y="216"/>
                    <a:pt x="19" y="219"/>
                    <a:pt x="31" y="219"/>
                  </a:cubicBezTo>
                  <a:cubicBezTo>
                    <a:pt x="65" y="219"/>
                    <a:pt x="93" y="191"/>
                    <a:pt x="93" y="156"/>
                  </a:cubicBezTo>
                  <a:cubicBezTo>
                    <a:pt x="93" y="121"/>
                    <a:pt x="65" y="93"/>
                    <a:pt x="31" y="93"/>
                  </a:cubicBezTo>
                  <a:cubicBezTo>
                    <a:pt x="19" y="93"/>
                    <a:pt x="9" y="96"/>
                    <a:pt x="0" y="10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294" y="0"/>
                    <a:pt x="314" y="20"/>
                    <a:pt x="314" y="44"/>
                  </a:cubicBezTo>
                  <a:cubicBezTo>
                    <a:pt x="314" y="268"/>
                    <a:pt x="314" y="268"/>
                    <a:pt x="314" y="268"/>
                  </a:cubicBezTo>
                  <a:lnTo>
                    <a:pt x="314" y="314"/>
                  </a:lnTo>
                  <a:close/>
                </a:path>
              </a:pathLst>
            </a:custGeom>
            <a:solidFill>
              <a:srgbClr val="00960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>
                <a:latin typeface="+mn-lt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EA3A7B99-9FF1-F848-838A-9540B5350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" y="1927172"/>
              <a:ext cx="1389493" cy="1069533"/>
            </a:xfrm>
            <a:custGeom>
              <a:avLst/>
              <a:gdLst>
                <a:gd name="T0" fmla="*/ 0 w 408"/>
                <a:gd name="T1" fmla="*/ 1069533 h 314"/>
                <a:gd name="T2" fmla="*/ 354184 w 408"/>
                <a:gd name="T3" fmla="*/ 1069533 h 314"/>
                <a:gd name="T4" fmla="*/ 323534 w 408"/>
                <a:gd name="T5" fmla="*/ 960536 h 314"/>
                <a:gd name="T6" fmla="*/ 538088 w 408"/>
                <a:gd name="T7" fmla="*/ 745948 h 314"/>
                <a:gd name="T8" fmla="*/ 752642 w 408"/>
                <a:gd name="T9" fmla="*/ 960536 h 314"/>
                <a:gd name="T10" fmla="*/ 725397 w 408"/>
                <a:gd name="T11" fmla="*/ 1066127 h 314"/>
                <a:gd name="T12" fmla="*/ 1072770 w 408"/>
                <a:gd name="T13" fmla="*/ 1062721 h 314"/>
                <a:gd name="T14" fmla="*/ 1072770 w 408"/>
                <a:gd name="T15" fmla="*/ 718699 h 314"/>
                <a:gd name="T16" fmla="*/ 1174939 w 408"/>
                <a:gd name="T17" fmla="*/ 745948 h 314"/>
                <a:gd name="T18" fmla="*/ 1389493 w 408"/>
                <a:gd name="T19" fmla="*/ 531360 h 314"/>
                <a:gd name="T20" fmla="*/ 1174939 w 408"/>
                <a:gd name="T21" fmla="*/ 316773 h 314"/>
                <a:gd name="T22" fmla="*/ 1072770 w 408"/>
                <a:gd name="T23" fmla="*/ 344022 h 314"/>
                <a:gd name="T24" fmla="*/ 1072770 w 408"/>
                <a:gd name="T25" fmla="*/ 0 h 314"/>
                <a:gd name="T26" fmla="*/ 149847 w 408"/>
                <a:gd name="T27" fmla="*/ 0 h 314"/>
                <a:gd name="T28" fmla="*/ 0 w 408"/>
                <a:gd name="T29" fmla="*/ 149871 h 314"/>
                <a:gd name="T30" fmla="*/ 0 w 408"/>
                <a:gd name="T31" fmla="*/ 912850 h 314"/>
                <a:gd name="T32" fmla="*/ 0 w 408"/>
                <a:gd name="T33" fmla="*/ 1069533 h 3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8" h="314">
                  <a:moveTo>
                    <a:pt x="0" y="314"/>
                  </a:moveTo>
                  <a:cubicBezTo>
                    <a:pt x="104" y="314"/>
                    <a:pt x="104" y="314"/>
                    <a:pt x="104" y="314"/>
                  </a:cubicBezTo>
                  <a:cubicBezTo>
                    <a:pt x="98" y="304"/>
                    <a:pt x="95" y="293"/>
                    <a:pt x="95" y="282"/>
                  </a:cubicBezTo>
                  <a:cubicBezTo>
                    <a:pt x="95" y="247"/>
                    <a:pt x="124" y="219"/>
                    <a:pt x="158" y="219"/>
                  </a:cubicBezTo>
                  <a:cubicBezTo>
                    <a:pt x="193" y="219"/>
                    <a:pt x="221" y="247"/>
                    <a:pt x="221" y="282"/>
                  </a:cubicBezTo>
                  <a:cubicBezTo>
                    <a:pt x="221" y="293"/>
                    <a:pt x="218" y="304"/>
                    <a:pt x="213" y="313"/>
                  </a:cubicBezTo>
                  <a:cubicBezTo>
                    <a:pt x="315" y="312"/>
                    <a:pt x="315" y="312"/>
                    <a:pt x="315" y="312"/>
                  </a:cubicBezTo>
                  <a:cubicBezTo>
                    <a:pt x="315" y="211"/>
                    <a:pt x="315" y="211"/>
                    <a:pt x="315" y="211"/>
                  </a:cubicBezTo>
                  <a:cubicBezTo>
                    <a:pt x="324" y="216"/>
                    <a:pt x="334" y="219"/>
                    <a:pt x="345" y="219"/>
                  </a:cubicBezTo>
                  <a:cubicBezTo>
                    <a:pt x="380" y="219"/>
                    <a:pt x="408" y="191"/>
                    <a:pt x="408" y="156"/>
                  </a:cubicBezTo>
                  <a:cubicBezTo>
                    <a:pt x="408" y="121"/>
                    <a:pt x="380" y="93"/>
                    <a:pt x="345" y="93"/>
                  </a:cubicBezTo>
                  <a:cubicBezTo>
                    <a:pt x="334" y="93"/>
                    <a:pt x="324" y="96"/>
                    <a:pt x="315" y="101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268"/>
                    <a:pt x="0" y="268"/>
                    <a:pt x="0" y="268"/>
                  </a:cubicBezTo>
                  <a:lnTo>
                    <a:pt x="0" y="314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 dirty="0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374C0BAD-38C1-B942-857A-514AF40CF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6027" y="1927172"/>
              <a:ext cx="1385898" cy="1062343"/>
            </a:xfrm>
            <a:custGeom>
              <a:avLst/>
              <a:gdLst>
                <a:gd name="T0" fmla="*/ 1174778 w 407"/>
                <a:gd name="T1" fmla="*/ 316660 h 312"/>
                <a:gd name="T2" fmla="*/ 1069219 w 407"/>
                <a:gd name="T3" fmla="*/ 343899 h 312"/>
                <a:gd name="T4" fmla="*/ 1069219 w 407"/>
                <a:gd name="T5" fmla="*/ 0 h 312"/>
                <a:gd name="T6" fmla="*/ 0 w 407"/>
                <a:gd name="T7" fmla="*/ 0 h 312"/>
                <a:gd name="T8" fmla="*/ 0 w 407"/>
                <a:gd name="T9" fmla="*/ 343899 h 312"/>
                <a:gd name="T10" fmla="*/ 102155 w 407"/>
                <a:gd name="T11" fmla="*/ 316660 h 312"/>
                <a:gd name="T12" fmla="*/ 316679 w 407"/>
                <a:gd name="T13" fmla="*/ 531172 h 312"/>
                <a:gd name="T14" fmla="*/ 102155 w 407"/>
                <a:gd name="T15" fmla="*/ 745683 h 312"/>
                <a:gd name="T16" fmla="*/ 0 w 407"/>
                <a:gd name="T17" fmla="*/ 718444 h 312"/>
                <a:gd name="T18" fmla="*/ 0 w 407"/>
                <a:gd name="T19" fmla="*/ 1062343 h 312"/>
                <a:gd name="T20" fmla="*/ 1069219 w 407"/>
                <a:gd name="T21" fmla="*/ 1062343 h 312"/>
                <a:gd name="T22" fmla="*/ 1069219 w 407"/>
                <a:gd name="T23" fmla="*/ 718444 h 312"/>
                <a:gd name="T24" fmla="*/ 1174778 w 407"/>
                <a:gd name="T25" fmla="*/ 745683 h 312"/>
                <a:gd name="T26" fmla="*/ 1385898 w 407"/>
                <a:gd name="T27" fmla="*/ 531172 h 312"/>
                <a:gd name="T28" fmla="*/ 1174778 w 407"/>
                <a:gd name="T29" fmla="*/ 316660 h 3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07" h="312">
                  <a:moveTo>
                    <a:pt x="345" y="93"/>
                  </a:moveTo>
                  <a:cubicBezTo>
                    <a:pt x="333" y="93"/>
                    <a:pt x="323" y="96"/>
                    <a:pt x="314" y="101"/>
                  </a:cubicBezTo>
                  <a:cubicBezTo>
                    <a:pt x="314" y="0"/>
                    <a:pt x="314" y="0"/>
                    <a:pt x="3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9" y="96"/>
                    <a:pt x="19" y="93"/>
                    <a:pt x="30" y="93"/>
                  </a:cubicBezTo>
                  <a:cubicBezTo>
                    <a:pt x="65" y="93"/>
                    <a:pt x="93" y="121"/>
                    <a:pt x="93" y="156"/>
                  </a:cubicBezTo>
                  <a:cubicBezTo>
                    <a:pt x="93" y="191"/>
                    <a:pt x="65" y="219"/>
                    <a:pt x="30" y="219"/>
                  </a:cubicBezTo>
                  <a:cubicBezTo>
                    <a:pt x="19" y="219"/>
                    <a:pt x="9" y="216"/>
                    <a:pt x="0" y="211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314" y="312"/>
                    <a:pt x="314" y="312"/>
                    <a:pt x="314" y="312"/>
                  </a:cubicBezTo>
                  <a:cubicBezTo>
                    <a:pt x="314" y="211"/>
                    <a:pt x="314" y="211"/>
                    <a:pt x="314" y="211"/>
                  </a:cubicBezTo>
                  <a:cubicBezTo>
                    <a:pt x="323" y="216"/>
                    <a:pt x="333" y="219"/>
                    <a:pt x="345" y="219"/>
                  </a:cubicBezTo>
                  <a:cubicBezTo>
                    <a:pt x="379" y="219"/>
                    <a:pt x="407" y="191"/>
                    <a:pt x="407" y="156"/>
                  </a:cubicBezTo>
                  <a:cubicBezTo>
                    <a:pt x="407" y="121"/>
                    <a:pt x="379" y="93"/>
                    <a:pt x="345" y="93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 dirty="0"/>
            </a:p>
          </p:txBody>
        </p:sp>
        <p:sp>
          <p:nvSpPr>
            <p:cNvPr id="20" name="Freeform: Shape 108">
              <a:extLst>
                <a:ext uri="{FF2B5EF4-FFF2-40B4-BE49-F238E27FC236}">
                  <a16:creationId xmlns:a16="http://schemas.microsoft.com/office/drawing/2014/main" id="{773FA4E0-CC50-DB40-8F7B-22CFADC295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4451" y="1927171"/>
              <a:ext cx="1385895" cy="1062230"/>
            </a:xfrm>
            <a:custGeom>
              <a:avLst/>
              <a:gdLst>
                <a:gd name="connsiteX0" fmla="*/ 0 w 1385899"/>
                <a:gd name="connsiteY0" fmla="*/ 0 h 1062343"/>
                <a:gd name="connsiteX1" fmla="*/ 1069532 w 1385899"/>
                <a:gd name="connsiteY1" fmla="*/ 0 h 1062343"/>
                <a:gd name="connsiteX2" fmla="*/ 1069532 w 1385899"/>
                <a:gd name="connsiteY2" fmla="*/ 347149 h 1062343"/>
                <a:gd name="connsiteX3" fmla="*/ 1089979 w 1385899"/>
                <a:gd name="connsiteY3" fmla="*/ 333247 h 1062343"/>
                <a:gd name="connsiteX4" fmla="*/ 1172891 w 1385899"/>
                <a:gd name="connsiteY4" fmla="*/ 316366 h 1062343"/>
                <a:gd name="connsiteX5" fmla="*/ 1385899 w 1385899"/>
                <a:gd name="connsiteY5" fmla="*/ 531172 h 1062343"/>
                <a:gd name="connsiteX6" fmla="*/ 1172891 w 1385899"/>
                <a:gd name="connsiteY6" fmla="*/ 745978 h 1062343"/>
                <a:gd name="connsiteX7" fmla="*/ 1089979 w 1385899"/>
                <a:gd name="connsiteY7" fmla="*/ 729098 h 1062343"/>
                <a:gd name="connsiteX8" fmla="*/ 1069532 w 1385899"/>
                <a:gd name="connsiteY8" fmla="*/ 715196 h 1062343"/>
                <a:gd name="connsiteX9" fmla="*/ 1069532 w 1385899"/>
                <a:gd name="connsiteY9" fmla="*/ 1062343 h 1062343"/>
                <a:gd name="connsiteX10" fmla="*/ 0 w 1385899"/>
                <a:gd name="connsiteY10" fmla="*/ 1062343 h 1062343"/>
                <a:gd name="connsiteX11" fmla="*/ 0 w 1385899"/>
                <a:gd name="connsiteY11" fmla="*/ 718444 h 1062343"/>
                <a:gd name="connsiteX12" fmla="*/ 105591 w 1385899"/>
                <a:gd name="connsiteY12" fmla="*/ 745683 h 1062343"/>
                <a:gd name="connsiteX13" fmla="*/ 316772 w 1385899"/>
                <a:gd name="connsiteY13" fmla="*/ 531172 h 1062343"/>
                <a:gd name="connsiteX14" fmla="*/ 105591 w 1385899"/>
                <a:gd name="connsiteY14" fmla="*/ 316660 h 1062343"/>
                <a:gd name="connsiteX15" fmla="*/ 0 w 1385899"/>
                <a:gd name="connsiteY15" fmla="*/ 343900 h 1062343"/>
                <a:gd name="connsiteX16" fmla="*/ 0 w 1385899"/>
                <a:gd name="connsiteY16" fmla="*/ 0 h 106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85899" h="1062343">
                  <a:moveTo>
                    <a:pt x="0" y="0"/>
                  </a:moveTo>
                  <a:cubicBezTo>
                    <a:pt x="1069532" y="0"/>
                    <a:pt x="1069532" y="0"/>
                    <a:pt x="1069532" y="0"/>
                  </a:cubicBezTo>
                  <a:lnTo>
                    <a:pt x="1069532" y="347149"/>
                  </a:lnTo>
                  <a:lnTo>
                    <a:pt x="1089979" y="333247"/>
                  </a:lnTo>
                  <a:cubicBezTo>
                    <a:pt x="1115463" y="322377"/>
                    <a:pt x="1143481" y="316366"/>
                    <a:pt x="1172891" y="316366"/>
                  </a:cubicBezTo>
                  <a:cubicBezTo>
                    <a:pt x="1290532" y="316366"/>
                    <a:pt x="1385899" y="412538"/>
                    <a:pt x="1385899" y="531172"/>
                  </a:cubicBezTo>
                  <a:cubicBezTo>
                    <a:pt x="1385899" y="649806"/>
                    <a:pt x="1290532" y="745978"/>
                    <a:pt x="1172891" y="745978"/>
                  </a:cubicBezTo>
                  <a:cubicBezTo>
                    <a:pt x="1143481" y="745978"/>
                    <a:pt x="1115463" y="739967"/>
                    <a:pt x="1089979" y="729098"/>
                  </a:cubicBezTo>
                  <a:lnTo>
                    <a:pt x="1069532" y="715196"/>
                  </a:lnTo>
                  <a:lnTo>
                    <a:pt x="1069532" y="1062343"/>
                  </a:lnTo>
                  <a:cubicBezTo>
                    <a:pt x="0" y="1062343"/>
                    <a:pt x="0" y="1062343"/>
                    <a:pt x="0" y="1062343"/>
                  </a:cubicBezTo>
                  <a:cubicBezTo>
                    <a:pt x="0" y="718444"/>
                    <a:pt x="0" y="718444"/>
                    <a:pt x="0" y="718444"/>
                  </a:cubicBezTo>
                  <a:cubicBezTo>
                    <a:pt x="30655" y="735468"/>
                    <a:pt x="64717" y="745683"/>
                    <a:pt x="105591" y="745683"/>
                  </a:cubicBezTo>
                  <a:cubicBezTo>
                    <a:pt x="221400" y="745683"/>
                    <a:pt x="316772" y="650345"/>
                    <a:pt x="316772" y="531172"/>
                  </a:cubicBezTo>
                  <a:cubicBezTo>
                    <a:pt x="316772" y="411999"/>
                    <a:pt x="221400" y="316660"/>
                    <a:pt x="105591" y="316660"/>
                  </a:cubicBezTo>
                  <a:cubicBezTo>
                    <a:pt x="64717" y="316660"/>
                    <a:pt x="30655" y="326875"/>
                    <a:pt x="0" y="34390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3FCC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>
                <a:latin typeface="+mn-lt"/>
              </a:endParaRPr>
            </a:p>
          </p:txBody>
        </p:sp>
      </p:grpSp>
      <p:sp>
        <p:nvSpPr>
          <p:cNvPr id="21" name="TextBox 18">
            <a:extLst>
              <a:ext uri="{FF2B5EF4-FFF2-40B4-BE49-F238E27FC236}">
                <a16:creationId xmlns:a16="http://schemas.microsoft.com/office/drawing/2014/main" id="{657325E7-48FC-8D4E-AC78-79FFB0E01A8E}"/>
              </a:ext>
            </a:extLst>
          </p:cNvPr>
          <p:cNvSpPr txBox="1"/>
          <p:nvPr/>
        </p:nvSpPr>
        <p:spPr>
          <a:xfrm>
            <a:off x="128781" y="56236"/>
            <a:ext cx="3379561" cy="36933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b="1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Crime</a:t>
            </a:r>
            <a:r>
              <a:rPr lang="es-ES_tradnl" b="1" dirty="0">
                <a:solidFill>
                  <a:srgbClr val="7030A0"/>
                </a:solidFill>
                <a:latin typeface="Century Gothic" panose="020B0502020202020204" pitchFamily="34" charset="0"/>
              </a:rPr>
              <a:t>-as-a-</a:t>
            </a:r>
            <a:r>
              <a:rPr lang="es-ES_tradnl" b="1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Service</a:t>
            </a:r>
            <a:endParaRPr lang="es-ES_tradnl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76" name="Freeform 55">
            <a:extLst>
              <a:ext uri="{FF2B5EF4-FFF2-40B4-BE49-F238E27FC236}">
                <a16:creationId xmlns:a16="http://schemas.microsoft.com/office/drawing/2014/main" id="{05BEDACD-35F9-2143-9395-17798DE6A3B5}"/>
              </a:ext>
            </a:extLst>
          </p:cNvPr>
          <p:cNvSpPr>
            <a:spLocks noEditPoints="1"/>
          </p:cNvSpPr>
          <p:nvPr/>
        </p:nvSpPr>
        <p:spPr bwMode="auto">
          <a:xfrm>
            <a:off x="7591992" y="5071158"/>
            <a:ext cx="460276" cy="495333"/>
          </a:xfrm>
          <a:custGeom>
            <a:avLst/>
            <a:gdLst>
              <a:gd name="T0" fmla="*/ 346502 w 104"/>
              <a:gd name="T1" fmla="*/ 62624 h 104"/>
              <a:gd name="T2" fmla="*/ 339572 w 104"/>
              <a:gd name="T3" fmla="*/ 45228 h 104"/>
              <a:gd name="T4" fmla="*/ 263341 w 104"/>
              <a:gd name="T5" fmla="*/ 118290 h 104"/>
              <a:gd name="T6" fmla="*/ 242551 w 104"/>
              <a:gd name="T7" fmla="*/ 97415 h 104"/>
              <a:gd name="T8" fmla="*/ 315317 w 104"/>
              <a:gd name="T9" fmla="*/ 24354 h 104"/>
              <a:gd name="T10" fmla="*/ 297992 w 104"/>
              <a:gd name="T11" fmla="*/ 13916 h 104"/>
              <a:gd name="T12" fmla="*/ 249481 w 104"/>
              <a:gd name="T13" fmla="*/ 0 h 104"/>
              <a:gd name="T14" fmla="*/ 138601 w 104"/>
              <a:gd name="T15" fmla="*/ 111331 h 104"/>
              <a:gd name="T16" fmla="*/ 138601 w 104"/>
              <a:gd name="T17" fmla="*/ 125248 h 104"/>
              <a:gd name="T18" fmla="*/ 20790 w 104"/>
              <a:gd name="T19" fmla="*/ 243537 h 104"/>
              <a:gd name="T20" fmla="*/ 0 w 104"/>
              <a:gd name="T21" fmla="*/ 292245 h 104"/>
              <a:gd name="T22" fmla="*/ 20790 w 104"/>
              <a:gd name="T23" fmla="*/ 344431 h 104"/>
              <a:gd name="T24" fmla="*/ 69300 w 104"/>
              <a:gd name="T25" fmla="*/ 361827 h 104"/>
              <a:gd name="T26" fmla="*/ 117811 w 104"/>
              <a:gd name="T27" fmla="*/ 344431 h 104"/>
              <a:gd name="T28" fmla="*/ 235621 w 104"/>
              <a:gd name="T29" fmla="*/ 222663 h 104"/>
              <a:gd name="T30" fmla="*/ 249481 w 104"/>
              <a:gd name="T31" fmla="*/ 222663 h 104"/>
              <a:gd name="T32" fmla="*/ 360362 w 104"/>
              <a:gd name="T33" fmla="*/ 111331 h 104"/>
              <a:gd name="T34" fmla="*/ 346502 w 104"/>
              <a:gd name="T35" fmla="*/ 62624 h 104"/>
              <a:gd name="T36" fmla="*/ 249481 w 104"/>
              <a:gd name="T37" fmla="*/ 194830 h 104"/>
              <a:gd name="T38" fmla="*/ 232156 w 104"/>
              <a:gd name="T39" fmla="*/ 194830 h 104"/>
              <a:gd name="T40" fmla="*/ 225226 w 104"/>
              <a:gd name="T41" fmla="*/ 194830 h 104"/>
              <a:gd name="T42" fmla="*/ 221761 w 104"/>
              <a:gd name="T43" fmla="*/ 198309 h 104"/>
              <a:gd name="T44" fmla="*/ 97021 w 104"/>
              <a:gd name="T45" fmla="*/ 323557 h 104"/>
              <a:gd name="T46" fmla="*/ 38115 w 104"/>
              <a:gd name="T47" fmla="*/ 323557 h 104"/>
              <a:gd name="T48" fmla="*/ 27720 w 104"/>
              <a:gd name="T49" fmla="*/ 292245 h 104"/>
              <a:gd name="T50" fmla="*/ 38115 w 104"/>
              <a:gd name="T51" fmla="*/ 264412 h 104"/>
              <a:gd name="T52" fmla="*/ 162856 w 104"/>
              <a:gd name="T53" fmla="*/ 139164 h 104"/>
              <a:gd name="T54" fmla="*/ 166321 w 104"/>
              <a:gd name="T55" fmla="*/ 135685 h 104"/>
              <a:gd name="T56" fmla="*/ 166321 w 104"/>
              <a:gd name="T57" fmla="*/ 128727 h 104"/>
              <a:gd name="T58" fmla="*/ 166321 w 104"/>
              <a:gd name="T59" fmla="*/ 111331 h 104"/>
              <a:gd name="T60" fmla="*/ 249481 w 104"/>
              <a:gd name="T61" fmla="*/ 27833 h 104"/>
              <a:gd name="T62" fmla="*/ 266806 w 104"/>
              <a:gd name="T63" fmla="*/ 31312 h 104"/>
              <a:gd name="T64" fmla="*/ 204436 w 104"/>
              <a:gd name="T65" fmla="*/ 97415 h 104"/>
              <a:gd name="T66" fmla="*/ 263341 w 104"/>
              <a:gd name="T67" fmla="*/ 156560 h 104"/>
              <a:gd name="T68" fmla="*/ 329177 w 104"/>
              <a:gd name="T69" fmla="*/ 93936 h 104"/>
              <a:gd name="T70" fmla="*/ 332642 w 104"/>
              <a:gd name="T71" fmla="*/ 111331 h 104"/>
              <a:gd name="T72" fmla="*/ 249481 w 104"/>
              <a:gd name="T73" fmla="*/ 194830 h 10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04" h="104">
                <a:moveTo>
                  <a:pt x="100" y="18"/>
                </a:moveTo>
                <a:cubicBezTo>
                  <a:pt x="98" y="13"/>
                  <a:pt x="98" y="13"/>
                  <a:pt x="98" y="13"/>
                </a:cubicBezTo>
                <a:cubicBezTo>
                  <a:pt x="76" y="34"/>
                  <a:pt x="76" y="34"/>
                  <a:pt x="76" y="34"/>
                </a:cubicBezTo>
                <a:cubicBezTo>
                  <a:pt x="70" y="28"/>
                  <a:pt x="70" y="28"/>
                  <a:pt x="70" y="28"/>
                </a:cubicBezTo>
                <a:cubicBezTo>
                  <a:pt x="91" y="7"/>
                  <a:pt x="91" y="7"/>
                  <a:pt x="91" y="7"/>
                </a:cubicBezTo>
                <a:cubicBezTo>
                  <a:pt x="86" y="4"/>
                  <a:pt x="86" y="4"/>
                  <a:pt x="86" y="4"/>
                </a:cubicBezTo>
                <a:cubicBezTo>
                  <a:pt x="82" y="2"/>
                  <a:pt x="77" y="0"/>
                  <a:pt x="72" y="0"/>
                </a:cubicBezTo>
                <a:cubicBezTo>
                  <a:pt x="54" y="0"/>
                  <a:pt x="40" y="15"/>
                  <a:pt x="40" y="32"/>
                </a:cubicBezTo>
                <a:cubicBezTo>
                  <a:pt x="40" y="34"/>
                  <a:pt x="40" y="35"/>
                  <a:pt x="40" y="36"/>
                </a:cubicBezTo>
                <a:cubicBezTo>
                  <a:pt x="28" y="48"/>
                  <a:pt x="8" y="68"/>
                  <a:pt x="6" y="70"/>
                </a:cubicBezTo>
                <a:cubicBezTo>
                  <a:pt x="2" y="74"/>
                  <a:pt x="0" y="79"/>
                  <a:pt x="0" y="84"/>
                </a:cubicBezTo>
                <a:cubicBezTo>
                  <a:pt x="0" y="90"/>
                  <a:pt x="2" y="95"/>
                  <a:pt x="6" y="99"/>
                </a:cubicBezTo>
                <a:cubicBezTo>
                  <a:pt x="9" y="102"/>
                  <a:pt x="14" y="104"/>
                  <a:pt x="20" y="104"/>
                </a:cubicBezTo>
                <a:cubicBezTo>
                  <a:pt x="25" y="104"/>
                  <a:pt x="30" y="102"/>
                  <a:pt x="34" y="99"/>
                </a:cubicBezTo>
                <a:cubicBezTo>
                  <a:pt x="36" y="96"/>
                  <a:pt x="56" y="76"/>
                  <a:pt x="68" y="64"/>
                </a:cubicBezTo>
                <a:cubicBezTo>
                  <a:pt x="69" y="64"/>
                  <a:pt x="71" y="64"/>
                  <a:pt x="72" y="64"/>
                </a:cubicBezTo>
                <a:cubicBezTo>
                  <a:pt x="89" y="64"/>
                  <a:pt x="104" y="50"/>
                  <a:pt x="104" y="32"/>
                </a:cubicBezTo>
                <a:cubicBezTo>
                  <a:pt x="104" y="27"/>
                  <a:pt x="102" y="22"/>
                  <a:pt x="100" y="18"/>
                </a:cubicBezTo>
                <a:close/>
                <a:moveTo>
                  <a:pt x="72" y="56"/>
                </a:moveTo>
                <a:cubicBezTo>
                  <a:pt x="70" y="56"/>
                  <a:pt x="69" y="56"/>
                  <a:pt x="67" y="56"/>
                </a:cubicBezTo>
                <a:cubicBezTo>
                  <a:pt x="65" y="56"/>
                  <a:pt x="65" y="56"/>
                  <a:pt x="65" y="56"/>
                </a:cubicBezTo>
                <a:cubicBezTo>
                  <a:pt x="64" y="57"/>
                  <a:pt x="64" y="57"/>
                  <a:pt x="64" y="57"/>
                </a:cubicBezTo>
                <a:cubicBezTo>
                  <a:pt x="52" y="69"/>
                  <a:pt x="31" y="91"/>
                  <a:pt x="28" y="93"/>
                </a:cubicBezTo>
                <a:cubicBezTo>
                  <a:pt x="24" y="97"/>
                  <a:pt x="16" y="97"/>
                  <a:pt x="11" y="93"/>
                </a:cubicBezTo>
                <a:cubicBezTo>
                  <a:pt x="9" y="91"/>
                  <a:pt x="8" y="88"/>
                  <a:pt x="8" y="84"/>
                </a:cubicBezTo>
                <a:cubicBezTo>
                  <a:pt x="8" y="81"/>
                  <a:pt x="9" y="78"/>
                  <a:pt x="11" y="76"/>
                </a:cubicBezTo>
                <a:cubicBezTo>
                  <a:pt x="14" y="74"/>
                  <a:pt x="35" y="52"/>
                  <a:pt x="47" y="40"/>
                </a:cubicBezTo>
                <a:cubicBezTo>
                  <a:pt x="48" y="39"/>
                  <a:pt x="48" y="39"/>
                  <a:pt x="48" y="39"/>
                </a:cubicBezTo>
                <a:cubicBezTo>
                  <a:pt x="48" y="37"/>
                  <a:pt x="48" y="37"/>
                  <a:pt x="48" y="37"/>
                </a:cubicBezTo>
                <a:cubicBezTo>
                  <a:pt x="48" y="35"/>
                  <a:pt x="48" y="34"/>
                  <a:pt x="48" y="32"/>
                </a:cubicBezTo>
                <a:cubicBezTo>
                  <a:pt x="48" y="19"/>
                  <a:pt x="58" y="8"/>
                  <a:pt x="72" y="8"/>
                </a:cubicBezTo>
                <a:cubicBezTo>
                  <a:pt x="74" y="8"/>
                  <a:pt x="76" y="9"/>
                  <a:pt x="77" y="9"/>
                </a:cubicBezTo>
                <a:cubicBezTo>
                  <a:pt x="59" y="28"/>
                  <a:pt x="59" y="28"/>
                  <a:pt x="59" y="28"/>
                </a:cubicBezTo>
                <a:cubicBezTo>
                  <a:pt x="76" y="45"/>
                  <a:pt x="76" y="45"/>
                  <a:pt x="76" y="45"/>
                </a:cubicBezTo>
                <a:cubicBezTo>
                  <a:pt x="95" y="27"/>
                  <a:pt x="95" y="27"/>
                  <a:pt x="95" y="27"/>
                </a:cubicBezTo>
                <a:cubicBezTo>
                  <a:pt x="95" y="29"/>
                  <a:pt x="96" y="30"/>
                  <a:pt x="96" y="32"/>
                </a:cubicBezTo>
                <a:cubicBezTo>
                  <a:pt x="96" y="46"/>
                  <a:pt x="85" y="56"/>
                  <a:pt x="72" y="5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F17BE14-6E00-084F-99B2-6B06D0872660}"/>
              </a:ext>
            </a:extLst>
          </p:cNvPr>
          <p:cNvSpPr txBox="1"/>
          <p:nvPr/>
        </p:nvSpPr>
        <p:spPr>
          <a:xfrm>
            <a:off x="128780" y="380327"/>
            <a:ext cx="3379562" cy="830997"/>
          </a:xfrm>
          <a:prstGeom prst="rect">
            <a:avLst/>
          </a:prstGeom>
          <a:solidFill>
            <a:srgbClr val="7030A0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Modelo de negocio que posibilita adquirir casi cualquier servicio de ciberdelincuencia.</a:t>
            </a:r>
            <a:endParaRPr lang="es-ES_tradnl" altLang="es-CO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1" name="Freeform 244">
            <a:extLst>
              <a:ext uri="{FF2B5EF4-FFF2-40B4-BE49-F238E27FC236}">
                <a16:creationId xmlns:a16="http://schemas.microsoft.com/office/drawing/2014/main" id="{8648577D-2B00-804A-922F-56FFD7D16B5E}"/>
              </a:ext>
            </a:extLst>
          </p:cNvPr>
          <p:cNvSpPr>
            <a:spLocks noEditPoints="1"/>
          </p:cNvSpPr>
          <p:nvPr/>
        </p:nvSpPr>
        <p:spPr bwMode="auto">
          <a:xfrm>
            <a:off x="4400282" y="1716860"/>
            <a:ext cx="430161" cy="444500"/>
          </a:xfrm>
          <a:custGeom>
            <a:avLst/>
            <a:gdLst>
              <a:gd name="T0" fmla="*/ 312 w 543"/>
              <a:gd name="T1" fmla="*/ 241 h 417"/>
              <a:gd name="T2" fmla="*/ 306 w 543"/>
              <a:gd name="T3" fmla="*/ 229 h 417"/>
              <a:gd name="T4" fmla="*/ 283 w 543"/>
              <a:gd name="T5" fmla="*/ 222 h 417"/>
              <a:gd name="T6" fmla="*/ 283 w 543"/>
              <a:gd name="T7" fmla="*/ 260 h 417"/>
              <a:gd name="T8" fmla="*/ 304 w 543"/>
              <a:gd name="T9" fmla="*/ 255 h 417"/>
              <a:gd name="T10" fmla="*/ 312 w 543"/>
              <a:gd name="T11" fmla="*/ 241 h 417"/>
              <a:gd name="T12" fmla="*/ 256 w 543"/>
              <a:gd name="T13" fmla="*/ 173 h 417"/>
              <a:gd name="T14" fmla="*/ 256 w 543"/>
              <a:gd name="T15" fmla="*/ 138 h 417"/>
              <a:gd name="T16" fmla="*/ 237 w 543"/>
              <a:gd name="T17" fmla="*/ 143 h 417"/>
              <a:gd name="T18" fmla="*/ 229 w 543"/>
              <a:gd name="T19" fmla="*/ 155 h 417"/>
              <a:gd name="T20" fmla="*/ 234 w 543"/>
              <a:gd name="T21" fmla="*/ 166 h 417"/>
              <a:gd name="T22" fmla="*/ 256 w 543"/>
              <a:gd name="T23" fmla="*/ 173 h 417"/>
              <a:gd name="T24" fmla="*/ 0 w 543"/>
              <a:gd name="T25" fmla="*/ 210 h 417"/>
              <a:gd name="T26" fmla="*/ 271 w 543"/>
              <a:gd name="T27" fmla="*/ 1 h 417"/>
              <a:gd name="T28" fmla="*/ 543 w 543"/>
              <a:gd name="T29" fmla="*/ 208 h 417"/>
              <a:gd name="T30" fmla="*/ 271 w 543"/>
              <a:gd name="T31" fmla="*/ 417 h 417"/>
              <a:gd name="T32" fmla="*/ 0 w 543"/>
              <a:gd name="T33" fmla="*/ 210 h 417"/>
              <a:gd name="T34" fmla="*/ 161 w 543"/>
              <a:gd name="T35" fmla="*/ 157 h 417"/>
              <a:gd name="T36" fmla="*/ 167 w 543"/>
              <a:gd name="T37" fmla="*/ 182 h 417"/>
              <a:gd name="T38" fmla="*/ 184 w 543"/>
              <a:gd name="T39" fmla="*/ 198 h 417"/>
              <a:gd name="T40" fmla="*/ 209 w 543"/>
              <a:gd name="T41" fmla="*/ 209 h 417"/>
              <a:gd name="T42" fmla="*/ 237 w 543"/>
              <a:gd name="T43" fmla="*/ 216 h 417"/>
              <a:gd name="T44" fmla="*/ 255 w 543"/>
              <a:gd name="T45" fmla="*/ 219 h 417"/>
              <a:gd name="T46" fmla="*/ 255 w 543"/>
              <a:gd name="T47" fmla="*/ 261 h 417"/>
              <a:gd name="T48" fmla="*/ 206 w 543"/>
              <a:gd name="T49" fmla="*/ 254 h 417"/>
              <a:gd name="T50" fmla="*/ 172 w 543"/>
              <a:gd name="T51" fmla="*/ 244 h 417"/>
              <a:gd name="T52" fmla="*/ 166 w 543"/>
              <a:gd name="T53" fmla="*/ 244 h 417"/>
              <a:gd name="T54" fmla="*/ 166 w 543"/>
              <a:gd name="T55" fmla="*/ 287 h 417"/>
              <a:gd name="T56" fmla="*/ 207 w 543"/>
              <a:gd name="T57" fmla="*/ 297 h 417"/>
              <a:gd name="T58" fmla="*/ 254 w 543"/>
              <a:gd name="T59" fmla="*/ 300 h 417"/>
              <a:gd name="T60" fmla="*/ 254 w 543"/>
              <a:gd name="T61" fmla="*/ 354 h 417"/>
              <a:gd name="T62" fmla="*/ 286 w 543"/>
              <a:gd name="T63" fmla="*/ 354 h 417"/>
              <a:gd name="T64" fmla="*/ 286 w 543"/>
              <a:gd name="T65" fmla="*/ 300 h 417"/>
              <a:gd name="T66" fmla="*/ 326 w 543"/>
              <a:gd name="T67" fmla="*/ 293 h 417"/>
              <a:gd name="T68" fmla="*/ 356 w 543"/>
              <a:gd name="T69" fmla="*/ 279 h 417"/>
              <a:gd name="T70" fmla="*/ 375 w 543"/>
              <a:gd name="T71" fmla="*/ 259 h 417"/>
              <a:gd name="T72" fmla="*/ 382 w 543"/>
              <a:gd name="T73" fmla="*/ 235 h 417"/>
              <a:gd name="T74" fmla="*/ 362 w 543"/>
              <a:gd name="T75" fmla="*/ 198 h 417"/>
              <a:gd name="T76" fmla="*/ 302 w 543"/>
              <a:gd name="T77" fmla="*/ 178 h 417"/>
              <a:gd name="T78" fmla="*/ 285 w 543"/>
              <a:gd name="T79" fmla="*/ 176 h 417"/>
              <a:gd name="T80" fmla="*/ 285 w 543"/>
              <a:gd name="T81" fmla="*/ 138 h 417"/>
              <a:gd name="T82" fmla="*/ 324 w 543"/>
              <a:gd name="T83" fmla="*/ 142 h 417"/>
              <a:gd name="T84" fmla="*/ 355 w 543"/>
              <a:gd name="T85" fmla="*/ 153 h 417"/>
              <a:gd name="T86" fmla="*/ 361 w 543"/>
              <a:gd name="T87" fmla="*/ 153 h 417"/>
              <a:gd name="T88" fmla="*/ 361 w 543"/>
              <a:gd name="T89" fmla="*/ 109 h 417"/>
              <a:gd name="T90" fmla="*/ 326 w 543"/>
              <a:gd name="T91" fmla="*/ 102 h 417"/>
              <a:gd name="T92" fmla="*/ 286 w 543"/>
              <a:gd name="T93" fmla="*/ 98 h 417"/>
              <a:gd name="T94" fmla="*/ 286 w 543"/>
              <a:gd name="T95" fmla="*/ 64 h 417"/>
              <a:gd name="T96" fmla="*/ 254 w 543"/>
              <a:gd name="T97" fmla="*/ 64 h 417"/>
              <a:gd name="T98" fmla="*/ 254 w 543"/>
              <a:gd name="T99" fmla="*/ 99 h 417"/>
              <a:gd name="T100" fmla="*/ 186 w 543"/>
              <a:gd name="T101" fmla="*/ 118 h 417"/>
              <a:gd name="T102" fmla="*/ 161 w 543"/>
              <a:gd name="T103" fmla="*/ 15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3" h="417">
                <a:moveTo>
                  <a:pt x="312" y="241"/>
                </a:moveTo>
                <a:cubicBezTo>
                  <a:pt x="312" y="236"/>
                  <a:pt x="310" y="232"/>
                  <a:pt x="306" y="229"/>
                </a:cubicBezTo>
                <a:cubicBezTo>
                  <a:pt x="301" y="226"/>
                  <a:pt x="294" y="224"/>
                  <a:pt x="283" y="222"/>
                </a:cubicBezTo>
                <a:cubicBezTo>
                  <a:pt x="283" y="260"/>
                  <a:pt x="283" y="260"/>
                  <a:pt x="283" y="260"/>
                </a:cubicBezTo>
                <a:cubicBezTo>
                  <a:pt x="292" y="260"/>
                  <a:pt x="299" y="258"/>
                  <a:pt x="304" y="255"/>
                </a:cubicBezTo>
                <a:cubicBezTo>
                  <a:pt x="310" y="252"/>
                  <a:pt x="312" y="248"/>
                  <a:pt x="312" y="241"/>
                </a:cubicBezTo>
                <a:close/>
                <a:moveTo>
                  <a:pt x="256" y="173"/>
                </a:moveTo>
                <a:cubicBezTo>
                  <a:pt x="256" y="138"/>
                  <a:pt x="256" y="138"/>
                  <a:pt x="256" y="138"/>
                </a:cubicBezTo>
                <a:cubicBezTo>
                  <a:pt x="249" y="138"/>
                  <a:pt x="243" y="140"/>
                  <a:pt x="237" y="143"/>
                </a:cubicBezTo>
                <a:cubicBezTo>
                  <a:pt x="232" y="146"/>
                  <a:pt x="229" y="150"/>
                  <a:pt x="229" y="155"/>
                </a:cubicBezTo>
                <a:cubicBezTo>
                  <a:pt x="229" y="159"/>
                  <a:pt x="231" y="163"/>
                  <a:pt x="234" y="166"/>
                </a:cubicBezTo>
                <a:cubicBezTo>
                  <a:pt x="237" y="168"/>
                  <a:pt x="244" y="171"/>
                  <a:pt x="256" y="173"/>
                </a:cubicBezTo>
                <a:close/>
                <a:moveTo>
                  <a:pt x="0" y="210"/>
                </a:moveTo>
                <a:cubicBezTo>
                  <a:pt x="0" y="95"/>
                  <a:pt x="122" y="2"/>
                  <a:pt x="271" y="1"/>
                </a:cubicBezTo>
                <a:cubicBezTo>
                  <a:pt x="421" y="0"/>
                  <a:pt x="543" y="92"/>
                  <a:pt x="543" y="208"/>
                </a:cubicBezTo>
                <a:cubicBezTo>
                  <a:pt x="543" y="323"/>
                  <a:pt x="421" y="417"/>
                  <a:pt x="271" y="417"/>
                </a:cubicBezTo>
                <a:cubicBezTo>
                  <a:pt x="122" y="417"/>
                  <a:pt x="0" y="324"/>
                  <a:pt x="0" y="210"/>
                </a:cubicBezTo>
                <a:close/>
                <a:moveTo>
                  <a:pt x="161" y="157"/>
                </a:moveTo>
                <a:cubicBezTo>
                  <a:pt x="161" y="167"/>
                  <a:pt x="163" y="175"/>
                  <a:pt x="167" y="182"/>
                </a:cubicBezTo>
                <a:cubicBezTo>
                  <a:pt x="171" y="188"/>
                  <a:pt x="177" y="194"/>
                  <a:pt x="184" y="198"/>
                </a:cubicBezTo>
                <a:cubicBezTo>
                  <a:pt x="191" y="203"/>
                  <a:pt x="200" y="207"/>
                  <a:pt x="209" y="209"/>
                </a:cubicBezTo>
                <a:cubicBezTo>
                  <a:pt x="218" y="212"/>
                  <a:pt x="227" y="214"/>
                  <a:pt x="237" y="216"/>
                </a:cubicBezTo>
                <a:cubicBezTo>
                  <a:pt x="255" y="219"/>
                  <a:pt x="255" y="219"/>
                  <a:pt x="255" y="219"/>
                </a:cubicBezTo>
                <a:cubicBezTo>
                  <a:pt x="255" y="261"/>
                  <a:pt x="255" y="261"/>
                  <a:pt x="255" y="261"/>
                </a:cubicBezTo>
                <a:cubicBezTo>
                  <a:pt x="239" y="260"/>
                  <a:pt x="222" y="258"/>
                  <a:pt x="206" y="254"/>
                </a:cubicBezTo>
                <a:cubicBezTo>
                  <a:pt x="190" y="250"/>
                  <a:pt x="179" y="247"/>
                  <a:pt x="172" y="244"/>
                </a:cubicBezTo>
                <a:cubicBezTo>
                  <a:pt x="166" y="244"/>
                  <a:pt x="166" y="244"/>
                  <a:pt x="166" y="244"/>
                </a:cubicBezTo>
                <a:cubicBezTo>
                  <a:pt x="166" y="287"/>
                  <a:pt x="166" y="287"/>
                  <a:pt x="166" y="287"/>
                </a:cubicBezTo>
                <a:cubicBezTo>
                  <a:pt x="176" y="291"/>
                  <a:pt x="190" y="294"/>
                  <a:pt x="207" y="297"/>
                </a:cubicBezTo>
                <a:cubicBezTo>
                  <a:pt x="224" y="299"/>
                  <a:pt x="240" y="300"/>
                  <a:pt x="254" y="300"/>
                </a:cubicBezTo>
                <a:cubicBezTo>
                  <a:pt x="254" y="354"/>
                  <a:pt x="254" y="354"/>
                  <a:pt x="254" y="354"/>
                </a:cubicBezTo>
                <a:cubicBezTo>
                  <a:pt x="286" y="354"/>
                  <a:pt x="286" y="354"/>
                  <a:pt x="286" y="354"/>
                </a:cubicBezTo>
                <a:cubicBezTo>
                  <a:pt x="286" y="300"/>
                  <a:pt x="286" y="300"/>
                  <a:pt x="286" y="300"/>
                </a:cubicBezTo>
                <a:cubicBezTo>
                  <a:pt x="301" y="299"/>
                  <a:pt x="314" y="297"/>
                  <a:pt x="326" y="293"/>
                </a:cubicBezTo>
                <a:cubicBezTo>
                  <a:pt x="338" y="289"/>
                  <a:pt x="348" y="285"/>
                  <a:pt x="356" y="279"/>
                </a:cubicBezTo>
                <a:cubicBezTo>
                  <a:pt x="364" y="273"/>
                  <a:pt x="370" y="267"/>
                  <a:pt x="375" y="259"/>
                </a:cubicBezTo>
                <a:cubicBezTo>
                  <a:pt x="379" y="252"/>
                  <a:pt x="382" y="244"/>
                  <a:pt x="382" y="235"/>
                </a:cubicBezTo>
                <a:cubicBezTo>
                  <a:pt x="382" y="219"/>
                  <a:pt x="375" y="206"/>
                  <a:pt x="362" y="198"/>
                </a:cubicBezTo>
                <a:cubicBezTo>
                  <a:pt x="349" y="189"/>
                  <a:pt x="329" y="183"/>
                  <a:pt x="302" y="178"/>
                </a:cubicBezTo>
                <a:cubicBezTo>
                  <a:pt x="285" y="176"/>
                  <a:pt x="285" y="176"/>
                  <a:pt x="285" y="176"/>
                </a:cubicBezTo>
                <a:cubicBezTo>
                  <a:pt x="285" y="138"/>
                  <a:pt x="285" y="138"/>
                  <a:pt x="285" y="138"/>
                </a:cubicBezTo>
                <a:cubicBezTo>
                  <a:pt x="299" y="138"/>
                  <a:pt x="312" y="140"/>
                  <a:pt x="324" y="142"/>
                </a:cubicBezTo>
                <a:cubicBezTo>
                  <a:pt x="335" y="145"/>
                  <a:pt x="345" y="148"/>
                  <a:pt x="355" y="153"/>
                </a:cubicBezTo>
                <a:cubicBezTo>
                  <a:pt x="361" y="153"/>
                  <a:pt x="361" y="153"/>
                  <a:pt x="361" y="153"/>
                </a:cubicBezTo>
                <a:cubicBezTo>
                  <a:pt x="361" y="109"/>
                  <a:pt x="361" y="109"/>
                  <a:pt x="361" y="109"/>
                </a:cubicBezTo>
                <a:cubicBezTo>
                  <a:pt x="353" y="107"/>
                  <a:pt x="341" y="104"/>
                  <a:pt x="326" y="102"/>
                </a:cubicBezTo>
                <a:cubicBezTo>
                  <a:pt x="311" y="100"/>
                  <a:pt x="298" y="99"/>
                  <a:pt x="286" y="98"/>
                </a:cubicBezTo>
                <a:cubicBezTo>
                  <a:pt x="286" y="64"/>
                  <a:pt x="286" y="64"/>
                  <a:pt x="286" y="64"/>
                </a:cubicBezTo>
                <a:cubicBezTo>
                  <a:pt x="254" y="64"/>
                  <a:pt x="254" y="64"/>
                  <a:pt x="254" y="64"/>
                </a:cubicBezTo>
                <a:cubicBezTo>
                  <a:pt x="254" y="99"/>
                  <a:pt x="254" y="99"/>
                  <a:pt x="254" y="99"/>
                </a:cubicBezTo>
                <a:cubicBezTo>
                  <a:pt x="225" y="101"/>
                  <a:pt x="202" y="108"/>
                  <a:pt x="186" y="118"/>
                </a:cubicBezTo>
                <a:cubicBezTo>
                  <a:pt x="169" y="129"/>
                  <a:pt x="161" y="142"/>
                  <a:pt x="161" y="1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endParaRPr lang="en-AU" sz="3599"/>
          </a:p>
        </p:txBody>
      </p:sp>
      <p:sp>
        <p:nvSpPr>
          <p:cNvPr id="82" name="Freeform 14">
            <a:extLst>
              <a:ext uri="{FF2B5EF4-FFF2-40B4-BE49-F238E27FC236}">
                <a16:creationId xmlns:a16="http://schemas.microsoft.com/office/drawing/2014/main" id="{C9D03B05-4293-6142-A7EA-CC4065D8E9EE}"/>
              </a:ext>
            </a:extLst>
          </p:cNvPr>
          <p:cNvSpPr>
            <a:spLocks noEditPoints="1"/>
          </p:cNvSpPr>
          <p:nvPr/>
        </p:nvSpPr>
        <p:spPr bwMode="auto">
          <a:xfrm>
            <a:off x="5550483" y="1716860"/>
            <a:ext cx="439239" cy="441395"/>
          </a:xfrm>
          <a:custGeom>
            <a:avLst/>
            <a:gdLst>
              <a:gd name="T0" fmla="*/ 300 w 400"/>
              <a:gd name="T1" fmla="*/ 272 h 312"/>
              <a:gd name="T2" fmla="*/ 40 w 400"/>
              <a:gd name="T3" fmla="*/ 272 h 312"/>
              <a:gd name="T4" fmla="*/ 40 w 400"/>
              <a:gd name="T5" fmla="*/ 92 h 312"/>
              <a:gd name="T6" fmla="*/ 92 w 400"/>
              <a:gd name="T7" fmla="*/ 92 h 312"/>
              <a:gd name="T8" fmla="*/ 135 w 400"/>
              <a:gd name="T9" fmla="*/ 52 h 312"/>
              <a:gd name="T10" fmla="*/ 20 w 400"/>
              <a:gd name="T11" fmla="*/ 52 h 312"/>
              <a:gd name="T12" fmla="*/ 0 w 400"/>
              <a:gd name="T13" fmla="*/ 72 h 312"/>
              <a:gd name="T14" fmla="*/ 0 w 400"/>
              <a:gd name="T15" fmla="*/ 292 h 312"/>
              <a:gd name="T16" fmla="*/ 20 w 400"/>
              <a:gd name="T17" fmla="*/ 312 h 312"/>
              <a:gd name="T18" fmla="*/ 320 w 400"/>
              <a:gd name="T19" fmla="*/ 312 h 312"/>
              <a:gd name="T20" fmla="*/ 340 w 400"/>
              <a:gd name="T21" fmla="*/ 292 h 312"/>
              <a:gd name="T22" fmla="*/ 340 w 400"/>
              <a:gd name="T23" fmla="*/ 217 h 312"/>
              <a:gd name="T24" fmla="*/ 300 w 400"/>
              <a:gd name="T25" fmla="*/ 250 h 312"/>
              <a:gd name="T26" fmla="*/ 300 w 400"/>
              <a:gd name="T27" fmla="*/ 272 h 312"/>
              <a:gd name="T28" fmla="*/ 267 w 400"/>
              <a:gd name="T29" fmla="*/ 133 h 312"/>
              <a:gd name="T30" fmla="*/ 267 w 400"/>
              <a:gd name="T31" fmla="*/ 204 h 312"/>
              <a:gd name="T32" fmla="*/ 400 w 400"/>
              <a:gd name="T33" fmla="*/ 100 h 312"/>
              <a:gd name="T34" fmla="*/ 267 w 400"/>
              <a:gd name="T35" fmla="*/ 0 h 312"/>
              <a:gd name="T36" fmla="*/ 267 w 400"/>
              <a:gd name="T37" fmla="*/ 63 h 312"/>
              <a:gd name="T38" fmla="*/ 106 w 400"/>
              <a:gd name="T39" fmla="*/ 222 h 312"/>
              <a:gd name="T40" fmla="*/ 267 w 400"/>
              <a:gd name="T41" fmla="*/ 133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00" h="312">
                <a:moveTo>
                  <a:pt x="300" y="272"/>
                </a:moveTo>
                <a:cubicBezTo>
                  <a:pt x="40" y="272"/>
                  <a:pt x="40" y="272"/>
                  <a:pt x="40" y="272"/>
                </a:cubicBezTo>
                <a:cubicBezTo>
                  <a:pt x="40" y="92"/>
                  <a:pt x="40" y="92"/>
                  <a:pt x="40" y="92"/>
                </a:cubicBezTo>
                <a:cubicBezTo>
                  <a:pt x="92" y="92"/>
                  <a:pt x="92" y="92"/>
                  <a:pt x="92" y="92"/>
                </a:cubicBezTo>
                <a:cubicBezTo>
                  <a:pt x="92" y="92"/>
                  <a:pt x="105" y="74"/>
                  <a:pt x="135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9" y="52"/>
                  <a:pt x="0" y="61"/>
                  <a:pt x="0" y="72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303"/>
                  <a:pt x="9" y="312"/>
                  <a:pt x="20" y="312"/>
                </a:cubicBezTo>
                <a:cubicBezTo>
                  <a:pt x="320" y="312"/>
                  <a:pt x="320" y="312"/>
                  <a:pt x="320" y="312"/>
                </a:cubicBezTo>
                <a:cubicBezTo>
                  <a:pt x="331" y="312"/>
                  <a:pt x="340" y="303"/>
                  <a:pt x="340" y="292"/>
                </a:cubicBezTo>
                <a:cubicBezTo>
                  <a:pt x="340" y="217"/>
                  <a:pt x="340" y="217"/>
                  <a:pt x="340" y="217"/>
                </a:cubicBezTo>
                <a:cubicBezTo>
                  <a:pt x="300" y="250"/>
                  <a:pt x="300" y="250"/>
                  <a:pt x="300" y="250"/>
                </a:cubicBezTo>
                <a:lnTo>
                  <a:pt x="300" y="272"/>
                </a:lnTo>
                <a:close/>
                <a:moveTo>
                  <a:pt x="267" y="133"/>
                </a:moveTo>
                <a:cubicBezTo>
                  <a:pt x="267" y="204"/>
                  <a:pt x="267" y="204"/>
                  <a:pt x="267" y="204"/>
                </a:cubicBezTo>
                <a:cubicBezTo>
                  <a:pt x="400" y="100"/>
                  <a:pt x="400" y="100"/>
                  <a:pt x="400" y="100"/>
                </a:cubicBezTo>
                <a:cubicBezTo>
                  <a:pt x="267" y="0"/>
                  <a:pt x="267" y="0"/>
                  <a:pt x="267" y="0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106" y="63"/>
                  <a:pt x="106" y="222"/>
                  <a:pt x="106" y="222"/>
                </a:cubicBezTo>
                <a:cubicBezTo>
                  <a:pt x="151" y="147"/>
                  <a:pt x="179" y="133"/>
                  <a:pt x="267" y="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endParaRPr lang="en-AU" sz="3599"/>
          </a:p>
        </p:txBody>
      </p:sp>
      <p:sp>
        <p:nvSpPr>
          <p:cNvPr id="83" name="TextBox 18">
            <a:extLst>
              <a:ext uri="{FF2B5EF4-FFF2-40B4-BE49-F238E27FC236}">
                <a16:creationId xmlns:a16="http://schemas.microsoft.com/office/drawing/2014/main" id="{48BF73C1-A1FC-3146-86B5-EEF2D11E0139}"/>
              </a:ext>
            </a:extLst>
          </p:cNvPr>
          <p:cNvSpPr txBox="1"/>
          <p:nvPr/>
        </p:nvSpPr>
        <p:spPr>
          <a:xfrm>
            <a:off x="134569" y="1278554"/>
            <a:ext cx="3379561" cy="36933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Ransomware</a:t>
            </a:r>
            <a:endParaRPr lang="es-ES_tradnl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39B80377-AAF5-CA40-AF43-0D27B97B0193}"/>
              </a:ext>
            </a:extLst>
          </p:cNvPr>
          <p:cNvSpPr txBox="1"/>
          <p:nvPr/>
        </p:nvSpPr>
        <p:spPr>
          <a:xfrm>
            <a:off x="134568" y="1602645"/>
            <a:ext cx="3379562" cy="830997"/>
          </a:xfrm>
          <a:prstGeom prst="rect">
            <a:avLst/>
          </a:prstGeom>
          <a:solidFill>
            <a:srgbClr val="002060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”Secuestro de datos”. Restringe el acceso y pide un rescate a cambio.</a:t>
            </a:r>
            <a:endParaRPr lang="es-ES_tradnl" altLang="es-CO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5" name="TextBox 18">
            <a:extLst>
              <a:ext uri="{FF2B5EF4-FFF2-40B4-BE49-F238E27FC236}">
                <a16:creationId xmlns:a16="http://schemas.microsoft.com/office/drawing/2014/main" id="{129B6815-711C-A240-9389-2667E28D676F}"/>
              </a:ext>
            </a:extLst>
          </p:cNvPr>
          <p:cNvSpPr txBox="1"/>
          <p:nvPr/>
        </p:nvSpPr>
        <p:spPr>
          <a:xfrm>
            <a:off x="134569" y="2512449"/>
            <a:ext cx="3379561" cy="369332"/>
          </a:xfrm>
          <a:prstGeom prst="rect">
            <a:avLst/>
          </a:prstGeom>
          <a:noFill/>
          <a:ln w="28575">
            <a:solidFill>
              <a:srgbClr val="003FCC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b="1" dirty="0">
                <a:solidFill>
                  <a:srgbClr val="003FCC"/>
                </a:solidFill>
                <a:latin typeface="Century Gothic" panose="020B0502020202020204" pitchFamily="34" charset="0"/>
              </a:rPr>
              <a:t>Uso criminal de los datos</a:t>
            </a:r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10D23A8A-CF58-2540-9741-FBAD90B85FC3}"/>
              </a:ext>
            </a:extLst>
          </p:cNvPr>
          <p:cNvSpPr txBox="1"/>
          <p:nvPr/>
        </p:nvSpPr>
        <p:spPr>
          <a:xfrm>
            <a:off x="134568" y="2836540"/>
            <a:ext cx="3379562" cy="830997"/>
          </a:xfrm>
          <a:prstGeom prst="rect">
            <a:avLst/>
          </a:prstGeom>
          <a:solidFill>
            <a:srgbClr val="003FCC"/>
          </a:solidFill>
          <a:ln w="38100">
            <a:solidFill>
              <a:srgbClr val="003F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Para uso principal o como conducta intermedia para otros propósitos</a:t>
            </a:r>
            <a:endParaRPr lang="es-ES_tradnl" altLang="es-CO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7" name="TextBox 18">
            <a:extLst>
              <a:ext uri="{FF2B5EF4-FFF2-40B4-BE49-F238E27FC236}">
                <a16:creationId xmlns:a16="http://schemas.microsoft.com/office/drawing/2014/main" id="{7B2B5FA4-90D3-EE4A-B094-B981652B125E}"/>
              </a:ext>
            </a:extLst>
          </p:cNvPr>
          <p:cNvSpPr txBox="1"/>
          <p:nvPr/>
        </p:nvSpPr>
        <p:spPr>
          <a:xfrm>
            <a:off x="128781" y="3730230"/>
            <a:ext cx="3379561" cy="369332"/>
          </a:xfrm>
          <a:prstGeom prst="rect">
            <a:avLst/>
          </a:prstGeom>
          <a:noFill/>
          <a:ln w="28575">
            <a:solidFill>
              <a:srgbClr val="0096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b="1" dirty="0">
                <a:solidFill>
                  <a:srgbClr val="009600"/>
                </a:solidFill>
                <a:latin typeface="Century Gothic" panose="020B0502020202020204" pitchFamily="34" charset="0"/>
              </a:rPr>
              <a:t>Fraude en los pagos</a:t>
            </a:r>
          </a:p>
        </p:txBody>
      </p:sp>
      <p:sp>
        <p:nvSpPr>
          <p:cNvPr id="88" name="CuadroTexto 87">
            <a:extLst>
              <a:ext uri="{FF2B5EF4-FFF2-40B4-BE49-F238E27FC236}">
                <a16:creationId xmlns:a16="http://schemas.microsoft.com/office/drawing/2014/main" id="{807308A6-7B10-C644-ACB2-BC24111AAF7D}"/>
              </a:ext>
            </a:extLst>
          </p:cNvPr>
          <p:cNvSpPr txBox="1"/>
          <p:nvPr/>
        </p:nvSpPr>
        <p:spPr>
          <a:xfrm>
            <a:off x="128780" y="4054321"/>
            <a:ext cx="3379562" cy="830997"/>
          </a:xfrm>
          <a:prstGeom prst="rect">
            <a:avLst/>
          </a:prstGeom>
          <a:solidFill>
            <a:srgbClr val="009600"/>
          </a:solidFill>
          <a:ln w="38100">
            <a:solidFill>
              <a:srgbClr val="009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En especial en cajeros informáticos, EMV y tarjetas </a:t>
            </a:r>
            <a:r>
              <a:rPr lang="es-ES_tradnl" altLang="es-CO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contactless</a:t>
            </a:r>
            <a:r>
              <a:rPr lang="es-ES_tradnl" altLang="es-CO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(NFC)</a:t>
            </a:r>
            <a:endParaRPr lang="es-ES_tradnl" altLang="es-CO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9" name="Freeform 75">
            <a:extLst>
              <a:ext uri="{FF2B5EF4-FFF2-40B4-BE49-F238E27FC236}">
                <a16:creationId xmlns:a16="http://schemas.microsoft.com/office/drawing/2014/main" id="{586819F4-4E46-614C-9696-253B7D4DD26E}"/>
              </a:ext>
            </a:extLst>
          </p:cNvPr>
          <p:cNvSpPr>
            <a:spLocks noEditPoints="1"/>
          </p:cNvSpPr>
          <p:nvPr/>
        </p:nvSpPr>
        <p:spPr bwMode="auto">
          <a:xfrm>
            <a:off x="7688298" y="1814869"/>
            <a:ext cx="394494" cy="371340"/>
          </a:xfrm>
          <a:custGeom>
            <a:avLst/>
            <a:gdLst>
              <a:gd name="T0" fmla="*/ 119 w 239"/>
              <a:gd name="T1" fmla="*/ 0 h 239"/>
              <a:gd name="T2" fmla="*/ 239 w 239"/>
              <a:gd name="T3" fmla="*/ 119 h 239"/>
              <a:gd name="T4" fmla="*/ 120 w 239"/>
              <a:gd name="T5" fmla="*/ 239 h 239"/>
              <a:gd name="T6" fmla="*/ 0 w 239"/>
              <a:gd name="T7" fmla="*/ 120 h 239"/>
              <a:gd name="T8" fmla="*/ 119 w 239"/>
              <a:gd name="T9" fmla="*/ 0 h 239"/>
              <a:gd name="T10" fmla="*/ 137 w 239"/>
              <a:gd name="T11" fmla="*/ 48 h 239"/>
              <a:gd name="T12" fmla="*/ 137 w 239"/>
              <a:gd name="T13" fmla="*/ 36 h 239"/>
              <a:gd name="T14" fmla="*/ 111 w 239"/>
              <a:gd name="T15" fmla="*/ 36 h 239"/>
              <a:gd name="T16" fmla="*/ 111 w 239"/>
              <a:gd name="T17" fmla="*/ 48 h 239"/>
              <a:gd name="T18" fmla="*/ 84 w 239"/>
              <a:gd name="T19" fmla="*/ 63 h 239"/>
              <a:gd name="T20" fmla="*/ 75 w 239"/>
              <a:gd name="T21" fmla="*/ 86 h 239"/>
              <a:gd name="T22" fmla="*/ 81 w 239"/>
              <a:gd name="T23" fmla="*/ 110 h 239"/>
              <a:gd name="T24" fmla="*/ 100 w 239"/>
              <a:gd name="T25" fmla="*/ 124 h 239"/>
              <a:gd name="T26" fmla="*/ 106 w 239"/>
              <a:gd name="T27" fmla="*/ 127 h 239"/>
              <a:gd name="T28" fmla="*/ 111 w 239"/>
              <a:gd name="T29" fmla="*/ 129 h 239"/>
              <a:gd name="T30" fmla="*/ 111 w 239"/>
              <a:gd name="T31" fmla="*/ 167 h 239"/>
              <a:gd name="T32" fmla="*/ 101 w 239"/>
              <a:gd name="T33" fmla="*/ 159 h 239"/>
              <a:gd name="T34" fmla="*/ 98 w 239"/>
              <a:gd name="T35" fmla="*/ 145 h 239"/>
              <a:gd name="T36" fmla="*/ 72 w 239"/>
              <a:gd name="T37" fmla="*/ 145 h 239"/>
              <a:gd name="T38" fmla="*/ 81 w 239"/>
              <a:gd name="T39" fmla="*/ 174 h 239"/>
              <a:gd name="T40" fmla="*/ 111 w 239"/>
              <a:gd name="T41" fmla="*/ 193 h 239"/>
              <a:gd name="T42" fmla="*/ 111 w 239"/>
              <a:gd name="T43" fmla="*/ 206 h 239"/>
              <a:gd name="T44" fmla="*/ 137 w 239"/>
              <a:gd name="T45" fmla="*/ 206 h 239"/>
              <a:gd name="T46" fmla="*/ 137 w 239"/>
              <a:gd name="T47" fmla="*/ 193 h 239"/>
              <a:gd name="T48" fmla="*/ 165 w 239"/>
              <a:gd name="T49" fmla="*/ 180 h 239"/>
              <a:gd name="T50" fmla="*/ 176 w 239"/>
              <a:gd name="T51" fmla="*/ 155 h 239"/>
              <a:gd name="T52" fmla="*/ 171 w 239"/>
              <a:gd name="T53" fmla="*/ 132 h 239"/>
              <a:gd name="T54" fmla="*/ 152 w 239"/>
              <a:gd name="T55" fmla="*/ 117 h 239"/>
              <a:gd name="T56" fmla="*/ 144 w 239"/>
              <a:gd name="T57" fmla="*/ 113 h 239"/>
              <a:gd name="T58" fmla="*/ 137 w 239"/>
              <a:gd name="T59" fmla="*/ 111 h 239"/>
              <a:gd name="T60" fmla="*/ 137 w 239"/>
              <a:gd name="T61" fmla="*/ 72 h 239"/>
              <a:gd name="T62" fmla="*/ 145 w 239"/>
              <a:gd name="T63" fmla="*/ 81 h 239"/>
              <a:gd name="T64" fmla="*/ 147 w 239"/>
              <a:gd name="T65" fmla="*/ 92 h 239"/>
              <a:gd name="T66" fmla="*/ 171 w 239"/>
              <a:gd name="T67" fmla="*/ 92 h 239"/>
              <a:gd name="T68" fmla="*/ 164 w 239"/>
              <a:gd name="T69" fmla="*/ 68 h 239"/>
              <a:gd name="T70" fmla="*/ 137 w 239"/>
              <a:gd name="T71" fmla="*/ 48 h 239"/>
              <a:gd name="T72" fmla="*/ 137 w 239"/>
              <a:gd name="T73" fmla="*/ 168 h 239"/>
              <a:gd name="T74" fmla="*/ 146 w 239"/>
              <a:gd name="T75" fmla="*/ 163 h 239"/>
              <a:gd name="T76" fmla="*/ 150 w 239"/>
              <a:gd name="T77" fmla="*/ 155 h 239"/>
              <a:gd name="T78" fmla="*/ 148 w 239"/>
              <a:gd name="T79" fmla="*/ 144 h 239"/>
              <a:gd name="T80" fmla="*/ 139 w 239"/>
              <a:gd name="T81" fmla="*/ 137 h 239"/>
              <a:gd name="T82" fmla="*/ 138 w 239"/>
              <a:gd name="T83" fmla="*/ 137 h 239"/>
              <a:gd name="T84" fmla="*/ 137 w 239"/>
              <a:gd name="T85" fmla="*/ 136 h 239"/>
              <a:gd name="T86" fmla="*/ 137 w 239"/>
              <a:gd name="T87" fmla="*/ 168 h 239"/>
              <a:gd name="T88" fmla="*/ 102 w 239"/>
              <a:gd name="T89" fmla="*/ 78 h 239"/>
              <a:gd name="T90" fmla="*/ 99 w 239"/>
              <a:gd name="T91" fmla="*/ 88 h 239"/>
              <a:gd name="T92" fmla="*/ 103 w 239"/>
              <a:gd name="T93" fmla="*/ 97 h 239"/>
              <a:gd name="T94" fmla="*/ 111 w 239"/>
              <a:gd name="T95" fmla="*/ 104 h 239"/>
              <a:gd name="T96" fmla="*/ 111 w 239"/>
              <a:gd name="T97" fmla="*/ 71 h 239"/>
              <a:gd name="T98" fmla="*/ 102 w 239"/>
              <a:gd name="T99" fmla="*/ 78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39" h="239">
                <a:moveTo>
                  <a:pt x="119" y="0"/>
                </a:moveTo>
                <a:cubicBezTo>
                  <a:pt x="185" y="0"/>
                  <a:pt x="239" y="53"/>
                  <a:pt x="239" y="119"/>
                </a:cubicBezTo>
                <a:cubicBezTo>
                  <a:pt x="239" y="185"/>
                  <a:pt x="186" y="239"/>
                  <a:pt x="120" y="239"/>
                </a:cubicBezTo>
                <a:cubicBezTo>
                  <a:pt x="54" y="239"/>
                  <a:pt x="0" y="186"/>
                  <a:pt x="0" y="120"/>
                </a:cubicBezTo>
                <a:cubicBezTo>
                  <a:pt x="0" y="54"/>
                  <a:pt x="53" y="0"/>
                  <a:pt x="119" y="0"/>
                </a:cubicBezTo>
                <a:close/>
                <a:moveTo>
                  <a:pt x="137" y="48"/>
                </a:moveTo>
                <a:cubicBezTo>
                  <a:pt x="137" y="36"/>
                  <a:pt x="137" y="36"/>
                  <a:pt x="137" y="36"/>
                </a:cubicBezTo>
                <a:cubicBezTo>
                  <a:pt x="111" y="36"/>
                  <a:pt x="111" y="36"/>
                  <a:pt x="111" y="36"/>
                </a:cubicBezTo>
                <a:cubicBezTo>
                  <a:pt x="111" y="48"/>
                  <a:pt x="111" y="48"/>
                  <a:pt x="111" y="48"/>
                </a:cubicBezTo>
                <a:cubicBezTo>
                  <a:pt x="99" y="51"/>
                  <a:pt x="90" y="56"/>
                  <a:pt x="84" y="63"/>
                </a:cubicBezTo>
                <a:cubicBezTo>
                  <a:pt x="78" y="71"/>
                  <a:pt x="75" y="78"/>
                  <a:pt x="75" y="86"/>
                </a:cubicBezTo>
                <a:cubicBezTo>
                  <a:pt x="74" y="95"/>
                  <a:pt x="76" y="103"/>
                  <a:pt x="81" y="110"/>
                </a:cubicBezTo>
                <a:cubicBezTo>
                  <a:pt x="85" y="116"/>
                  <a:pt x="92" y="121"/>
                  <a:pt x="100" y="124"/>
                </a:cubicBezTo>
                <a:cubicBezTo>
                  <a:pt x="102" y="125"/>
                  <a:pt x="104" y="126"/>
                  <a:pt x="106" y="127"/>
                </a:cubicBezTo>
                <a:cubicBezTo>
                  <a:pt x="108" y="127"/>
                  <a:pt x="109" y="128"/>
                  <a:pt x="111" y="129"/>
                </a:cubicBezTo>
                <a:cubicBezTo>
                  <a:pt x="111" y="167"/>
                  <a:pt x="111" y="167"/>
                  <a:pt x="111" y="167"/>
                </a:cubicBezTo>
                <a:cubicBezTo>
                  <a:pt x="107" y="166"/>
                  <a:pt x="104" y="163"/>
                  <a:pt x="101" y="159"/>
                </a:cubicBezTo>
                <a:cubicBezTo>
                  <a:pt x="99" y="156"/>
                  <a:pt x="98" y="151"/>
                  <a:pt x="98" y="145"/>
                </a:cubicBezTo>
                <a:cubicBezTo>
                  <a:pt x="72" y="145"/>
                  <a:pt x="72" y="145"/>
                  <a:pt x="72" y="145"/>
                </a:cubicBezTo>
                <a:cubicBezTo>
                  <a:pt x="72" y="154"/>
                  <a:pt x="75" y="164"/>
                  <a:pt x="81" y="174"/>
                </a:cubicBezTo>
                <a:cubicBezTo>
                  <a:pt x="87" y="184"/>
                  <a:pt x="97" y="190"/>
                  <a:pt x="111" y="193"/>
                </a:cubicBezTo>
                <a:cubicBezTo>
                  <a:pt x="111" y="206"/>
                  <a:pt x="111" y="206"/>
                  <a:pt x="111" y="206"/>
                </a:cubicBezTo>
                <a:cubicBezTo>
                  <a:pt x="137" y="206"/>
                  <a:pt x="137" y="206"/>
                  <a:pt x="137" y="206"/>
                </a:cubicBezTo>
                <a:cubicBezTo>
                  <a:pt x="137" y="193"/>
                  <a:pt x="137" y="193"/>
                  <a:pt x="137" y="193"/>
                </a:cubicBezTo>
                <a:cubicBezTo>
                  <a:pt x="149" y="191"/>
                  <a:pt x="158" y="187"/>
                  <a:pt x="165" y="180"/>
                </a:cubicBezTo>
                <a:cubicBezTo>
                  <a:pt x="171" y="173"/>
                  <a:pt x="175" y="165"/>
                  <a:pt x="176" y="155"/>
                </a:cubicBezTo>
                <a:cubicBezTo>
                  <a:pt x="177" y="146"/>
                  <a:pt x="175" y="139"/>
                  <a:pt x="171" y="132"/>
                </a:cubicBezTo>
                <a:cubicBezTo>
                  <a:pt x="166" y="125"/>
                  <a:pt x="160" y="120"/>
                  <a:pt x="152" y="117"/>
                </a:cubicBezTo>
                <a:cubicBezTo>
                  <a:pt x="149" y="115"/>
                  <a:pt x="147" y="114"/>
                  <a:pt x="144" y="113"/>
                </a:cubicBezTo>
                <a:cubicBezTo>
                  <a:pt x="142" y="112"/>
                  <a:pt x="139" y="112"/>
                  <a:pt x="137" y="111"/>
                </a:cubicBezTo>
                <a:cubicBezTo>
                  <a:pt x="137" y="72"/>
                  <a:pt x="137" y="72"/>
                  <a:pt x="137" y="72"/>
                </a:cubicBezTo>
                <a:cubicBezTo>
                  <a:pt x="140" y="74"/>
                  <a:pt x="143" y="77"/>
                  <a:pt x="145" y="81"/>
                </a:cubicBezTo>
                <a:cubicBezTo>
                  <a:pt x="146" y="84"/>
                  <a:pt x="147" y="88"/>
                  <a:pt x="147" y="92"/>
                </a:cubicBezTo>
                <a:cubicBezTo>
                  <a:pt x="171" y="92"/>
                  <a:pt x="171" y="92"/>
                  <a:pt x="171" y="92"/>
                </a:cubicBezTo>
                <a:cubicBezTo>
                  <a:pt x="171" y="86"/>
                  <a:pt x="169" y="78"/>
                  <a:pt x="164" y="68"/>
                </a:cubicBezTo>
                <a:cubicBezTo>
                  <a:pt x="159" y="58"/>
                  <a:pt x="150" y="51"/>
                  <a:pt x="137" y="48"/>
                </a:cubicBezTo>
                <a:close/>
                <a:moveTo>
                  <a:pt x="137" y="168"/>
                </a:moveTo>
                <a:cubicBezTo>
                  <a:pt x="141" y="167"/>
                  <a:pt x="144" y="165"/>
                  <a:pt x="146" y="163"/>
                </a:cubicBezTo>
                <a:cubicBezTo>
                  <a:pt x="148" y="161"/>
                  <a:pt x="149" y="158"/>
                  <a:pt x="150" y="155"/>
                </a:cubicBezTo>
                <a:cubicBezTo>
                  <a:pt x="150" y="151"/>
                  <a:pt x="150" y="147"/>
                  <a:pt x="148" y="144"/>
                </a:cubicBezTo>
                <a:cubicBezTo>
                  <a:pt x="146" y="141"/>
                  <a:pt x="143" y="139"/>
                  <a:pt x="139" y="137"/>
                </a:cubicBezTo>
                <a:cubicBezTo>
                  <a:pt x="139" y="137"/>
                  <a:pt x="138" y="137"/>
                  <a:pt x="138" y="137"/>
                </a:cubicBezTo>
                <a:cubicBezTo>
                  <a:pt x="138" y="136"/>
                  <a:pt x="137" y="136"/>
                  <a:pt x="137" y="136"/>
                </a:cubicBezTo>
                <a:lnTo>
                  <a:pt x="137" y="168"/>
                </a:lnTo>
                <a:close/>
                <a:moveTo>
                  <a:pt x="102" y="78"/>
                </a:moveTo>
                <a:cubicBezTo>
                  <a:pt x="100" y="81"/>
                  <a:pt x="99" y="84"/>
                  <a:pt x="99" y="88"/>
                </a:cubicBezTo>
                <a:cubicBezTo>
                  <a:pt x="99" y="92"/>
                  <a:pt x="100" y="95"/>
                  <a:pt x="103" y="97"/>
                </a:cubicBezTo>
                <a:cubicBezTo>
                  <a:pt x="105" y="100"/>
                  <a:pt x="108" y="102"/>
                  <a:pt x="111" y="104"/>
                </a:cubicBezTo>
                <a:cubicBezTo>
                  <a:pt x="111" y="71"/>
                  <a:pt x="111" y="71"/>
                  <a:pt x="111" y="71"/>
                </a:cubicBezTo>
                <a:cubicBezTo>
                  <a:pt x="107" y="73"/>
                  <a:pt x="104" y="76"/>
                  <a:pt x="102" y="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endParaRPr lang="en-AU" sz="3599"/>
          </a:p>
        </p:txBody>
      </p:sp>
      <p:sp>
        <p:nvSpPr>
          <p:cNvPr id="90" name="Freeform 76">
            <a:extLst>
              <a:ext uri="{FF2B5EF4-FFF2-40B4-BE49-F238E27FC236}">
                <a16:creationId xmlns:a16="http://schemas.microsoft.com/office/drawing/2014/main" id="{41214F45-D913-BE45-859F-B163B2A86AC9}"/>
              </a:ext>
            </a:extLst>
          </p:cNvPr>
          <p:cNvSpPr>
            <a:spLocks/>
          </p:cNvSpPr>
          <p:nvPr/>
        </p:nvSpPr>
        <p:spPr bwMode="auto">
          <a:xfrm>
            <a:off x="7601317" y="1716860"/>
            <a:ext cx="559906" cy="216761"/>
          </a:xfrm>
          <a:custGeom>
            <a:avLst/>
            <a:gdLst>
              <a:gd name="T0" fmla="*/ 54 w 525"/>
              <a:gd name="T1" fmla="*/ 248 h 248"/>
              <a:gd name="T2" fmla="*/ 0 w 525"/>
              <a:gd name="T3" fmla="*/ 241 h 248"/>
              <a:gd name="T4" fmla="*/ 265 w 525"/>
              <a:gd name="T5" fmla="*/ 0 h 248"/>
              <a:gd name="T6" fmla="*/ 483 w 525"/>
              <a:gd name="T7" fmla="*/ 114 h 248"/>
              <a:gd name="T8" fmla="*/ 514 w 525"/>
              <a:gd name="T9" fmla="*/ 93 h 248"/>
              <a:gd name="T10" fmla="*/ 525 w 525"/>
              <a:gd name="T11" fmla="*/ 99 h 248"/>
              <a:gd name="T12" fmla="*/ 525 w 525"/>
              <a:gd name="T13" fmla="*/ 214 h 248"/>
              <a:gd name="T14" fmla="*/ 511 w 525"/>
              <a:gd name="T15" fmla="*/ 224 h 248"/>
              <a:gd name="T16" fmla="*/ 403 w 525"/>
              <a:gd name="T17" fmla="*/ 184 h 248"/>
              <a:gd name="T18" fmla="*/ 401 w 525"/>
              <a:gd name="T19" fmla="*/ 172 h 248"/>
              <a:gd name="T20" fmla="*/ 438 w 525"/>
              <a:gd name="T21" fmla="*/ 145 h 248"/>
              <a:gd name="T22" fmla="*/ 265 w 525"/>
              <a:gd name="T23" fmla="*/ 55 h 248"/>
              <a:gd name="T24" fmla="*/ 54 w 525"/>
              <a:gd name="T25" fmla="*/ 248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5" h="248">
                <a:moveTo>
                  <a:pt x="54" y="248"/>
                </a:moveTo>
                <a:cubicBezTo>
                  <a:pt x="0" y="241"/>
                  <a:pt x="0" y="241"/>
                  <a:pt x="0" y="241"/>
                </a:cubicBezTo>
                <a:cubicBezTo>
                  <a:pt x="13" y="106"/>
                  <a:pt x="127" y="0"/>
                  <a:pt x="265" y="0"/>
                </a:cubicBezTo>
                <a:cubicBezTo>
                  <a:pt x="355" y="1"/>
                  <a:pt x="435" y="46"/>
                  <a:pt x="483" y="114"/>
                </a:cubicBezTo>
                <a:cubicBezTo>
                  <a:pt x="514" y="93"/>
                  <a:pt x="514" y="93"/>
                  <a:pt x="514" y="93"/>
                </a:cubicBezTo>
                <a:cubicBezTo>
                  <a:pt x="520" y="89"/>
                  <a:pt x="525" y="92"/>
                  <a:pt x="525" y="99"/>
                </a:cubicBezTo>
                <a:cubicBezTo>
                  <a:pt x="525" y="214"/>
                  <a:pt x="525" y="214"/>
                  <a:pt x="525" y="214"/>
                </a:cubicBezTo>
                <a:cubicBezTo>
                  <a:pt x="525" y="222"/>
                  <a:pt x="519" y="226"/>
                  <a:pt x="511" y="224"/>
                </a:cubicBezTo>
                <a:cubicBezTo>
                  <a:pt x="403" y="184"/>
                  <a:pt x="403" y="184"/>
                  <a:pt x="403" y="184"/>
                </a:cubicBezTo>
                <a:cubicBezTo>
                  <a:pt x="396" y="181"/>
                  <a:pt x="395" y="176"/>
                  <a:pt x="401" y="172"/>
                </a:cubicBezTo>
                <a:cubicBezTo>
                  <a:pt x="438" y="145"/>
                  <a:pt x="438" y="145"/>
                  <a:pt x="438" y="145"/>
                </a:cubicBezTo>
                <a:cubicBezTo>
                  <a:pt x="400" y="91"/>
                  <a:pt x="337" y="55"/>
                  <a:pt x="265" y="55"/>
                </a:cubicBezTo>
                <a:cubicBezTo>
                  <a:pt x="155" y="55"/>
                  <a:pt x="64" y="139"/>
                  <a:pt x="54" y="2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endParaRPr lang="en-AU" sz="3599"/>
          </a:p>
        </p:txBody>
      </p:sp>
      <p:sp>
        <p:nvSpPr>
          <p:cNvPr id="91" name="Freeform 77">
            <a:extLst>
              <a:ext uri="{FF2B5EF4-FFF2-40B4-BE49-F238E27FC236}">
                <a16:creationId xmlns:a16="http://schemas.microsoft.com/office/drawing/2014/main" id="{E53718C8-7E15-E74A-A2E5-B23EEA98DE9C}"/>
              </a:ext>
            </a:extLst>
          </p:cNvPr>
          <p:cNvSpPr>
            <a:spLocks/>
          </p:cNvSpPr>
          <p:nvPr/>
        </p:nvSpPr>
        <p:spPr bwMode="auto">
          <a:xfrm>
            <a:off x="7611760" y="2088318"/>
            <a:ext cx="557710" cy="216761"/>
          </a:xfrm>
          <a:custGeom>
            <a:avLst/>
            <a:gdLst>
              <a:gd name="T0" fmla="*/ 471 w 525"/>
              <a:gd name="T1" fmla="*/ 0 h 248"/>
              <a:gd name="T2" fmla="*/ 260 w 525"/>
              <a:gd name="T3" fmla="*/ 193 h 248"/>
              <a:gd name="T4" fmla="*/ 87 w 525"/>
              <a:gd name="T5" fmla="*/ 103 h 248"/>
              <a:gd name="T6" fmla="*/ 124 w 525"/>
              <a:gd name="T7" fmla="*/ 76 h 248"/>
              <a:gd name="T8" fmla="*/ 122 w 525"/>
              <a:gd name="T9" fmla="*/ 64 h 248"/>
              <a:gd name="T10" fmla="*/ 14 w 525"/>
              <a:gd name="T11" fmla="*/ 24 h 248"/>
              <a:gd name="T12" fmla="*/ 0 w 525"/>
              <a:gd name="T13" fmla="*/ 34 h 248"/>
              <a:gd name="T14" fmla="*/ 0 w 525"/>
              <a:gd name="T15" fmla="*/ 148 h 248"/>
              <a:gd name="T16" fmla="*/ 11 w 525"/>
              <a:gd name="T17" fmla="*/ 155 h 248"/>
              <a:gd name="T18" fmla="*/ 42 w 525"/>
              <a:gd name="T19" fmla="*/ 134 h 248"/>
              <a:gd name="T20" fmla="*/ 260 w 525"/>
              <a:gd name="T21" fmla="*/ 248 h 248"/>
              <a:gd name="T22" fmla="*/ 525 w 525"/>
              <a:gd name="T23" fmla="*/ 7 h 248"/>
              <a:gd name="T24" fmla="*/ 471 w 525"/>
              <a:gd name="T25" fmla="*/ 0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5" h="248">
                <a:moveTo>
                  <a:pt x="471" y="0"/>
                </a:moveTo>
                <a:cubicBezTo>
                  <a:pt x="462" y="108"/>
                  <a:pt x="371" y="193"/>
                  <a:pt x="260" y="193"/>
                </a:cubicBezTo>
                <a:cubicBezTo>
                  <a:pt x="188" y="193"/>
                  <a:pt x="125" y="157"/>
                  <a:pt x="87" y="103"/>
                </a:cubicBezTo>
                <a:cubicBezTo>
                  <a:pt x="124" y="76"/>
                  <a:pt x="124" y="76"/>
                  <a:pt x="124" y="76"/>
                </a:cubicBezTo>
                <a:cubicBezTo>
                  <a:pt x="130" y="72"/>
                  <a:pt x="129" y="67"/>
                  <a:pt x="122" y="64"/>
                </a:cubicBezTo>
                <a:cubicBezTo>
                  <a:pt x="14" y="24"/>
                  <a:pt x="14" y="24"/>
                  <a:pt x="14" y="24"/>
                </a:cubicBezTo>
                <a:cubicBezTo>
                  <a:pt x="6" y="22"/>
                  <a:pt x="0" y="26"/>
                  <a:pt x="0" y="34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156"/>
                  <a:pt x="5" y="159"/>
                  <a:pt x="11" y="155"/>
                </a:cubicBezTo>
                <a:cubicBezTo>
                  <a:pt x="42" y="134"/>
                  <a:pt x="42" y="134"/>
                  <a:pt x="42" y="134"/>
                </a:cubicBezTo>
                <a:cubicBezTo>
                  <a:pt x="90" y="202"/>
                  <a:pt x="170" y="247"/>
                  <a:pt x="260" y="248"/>
                </a:cubicBezTo>
                <a:cubicBezTo>
                  <a:pt x="398" y="248"/>
                  <a:pt x="512" y="142"/>
                  <a:pt x="525" y="7"/>
                </a:cubicBezTo>
                <a:lnTo>
                  <a:pt x="47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endParaRPr lang="en-AU" sz="3599"/>
          </a:p>
        </p:txBody>
      </p:sp>
      <p:sp>
        <p:nvSpPr>
          <p:cNvPr id="93" name="Freeform 341">
            <a:extLst>
              <a:ext uri="{FF2B5EF4-FFF2-40B4-BE49-F238E27FC236}">
                <a16:creationId xmlns:a16="http://schemas.microsoft.com/office/drawing/2014/main" id="{7FC5595E-A7E7-4F49-985B-A2E5CC05B526}"/>
              </a:ext>
            </a:extLst>
          </p:cNvPr>
          <p:cNvSpPr>
            <a:spLocks/>
          </p:cNvSpPr>
          <p:nvPr/>
        </p:nvSpPr>
        <p:spPr bwMode="auto">
          <a:xfrm>
            <a:off x="6594628" y="1692813"/>
            <a:ext cx="433388" cy="674978"/>
          </a:xfrm>
          <a:custGeom>
            <a:avLst/>
            <a:gdLst>
              <a:gd name="T0" fmla="*/ 59 w 144"/>
              <a:gd name="T1" fmla="*/ 105 h 143"/>
              <a:gd name="T2" fmla="*/ 51 w 144"/>
              <a:gd name="T3" fmla="*/ 102 h 143"/>
              <a:gd name="T4" fmla="*/ 51 w 144"/>
              <a:gd name="T5" fmla="*/ 96 h 143"/>
              <a:gd name="T6" fmla="*/ 121 w 144"/>
              <a:gd name="T7" fmla="*/ 93 h 143"/>
              <a:gd name="T8" fmla="*/ 124 w 144"/>
              <a:gd name="T9" fmla="*/ 93 h 143"/>
              <a:gd name="T10" fmla="*/ 141 w 144"/>
              <a:gd name="T11" fmla="*/ 81 h 143"/>
              <a:gd name="T12" fmla="*/ 141 w 144"/>
              <a:gd name="T13" fmla="*/ 65 h 143"/>
              <a:gd name="T14" fmla="*/ 121 w 144"/>
              <a:gd name="T15" fmla="*/ 55 h 143"/>
              <a:gd name="T16" fmla="*/ 122 w 144"/>
              <a:gd name="T17" fmla="*/ 67 h 143"/>
              <a:gd name="T18" fmla="*/ 130 w 144"/>
              <a:gd name="T19" fmla="*/ 70 h 143"/>
              <a:gd name="T20" fmla="*/ 130 w 144"/>
              <a:gd name="T21" fmla="*/ 76 h 143"/>
              <a:gd name="T22" fmla="*/ 59 w 144"/>
              <a:gd name="T23" fmla="*/ 81 h 143"/>
              <a:gd name="T24" fmla="*/ 46 w 144"/>
              <a:gd name="T25" fmla="*/ 84 h 143"/>
              <a:gd name="T26" fmla="*/ 26 w 144"/>
              <a:gd name="T27" fmla="*/ 83 h 143"/>
              <a:gd name="T28" fmla="*/ 31 w 144"/>
              <a:gd name="T29" fmla="*/ 46 h 143"/>
              <a:gd name="T30" fmla="*/ 42 w 144"/>
              <a:gd name="T31" fmla="*/ 48 h 143"/>
              <a:gd name="T32" fmla="*/ 71 w 144"/>
              <a:gd name="T33" fmla="*/ 12 h 143"/>
              <a:gd name="T34" fmla="*/ 100 w 144"/>
              <a:gd name="T35" fmla="*/ 41 h 143"/>
              <a:gd name="T36" fmla="*/ 114 w 144"/>
              <a:gd name="T37" fmla="*/ 37 h 143"/>
              <a:gd name="T38" fmla="*/ 132 w 144"/>
              <a:gd name="T39" fmla="*/ 45 h 143"/>
              <a:gd name="T40" fmla="*/ 144 w 144"/>
              <a:gd name="T41" fmla="*/ 42 h 143"/>
              <a:gd name="T42" fmla="*/ 108 w 144"/>
              <a:gd name="T43" fmla="*/ 26 h 143"/>
              <a:gd name="T44" fmla="*/ 31 w 144"/>
              <a:gd name="T45" fmla="*/ 34 h 143"/>
              <a:gd name="T46" fmla="*/ 22 w 144"/>
              <a:gd name="T47" fmla="*/ 95 h 143"/>
              <a:gd name="T48" fmla="*/ 39 w 144"/>
              <a:gd name="T49" fmla="*/ 96 h 143"/>
              <a:gd name="T50" fmla="*/ 40 w 144"/>
              <a:gd name="T51" fmla="*/ 107 h 143"/>
              <a:gd name="T52" fmla="*/ 121 w 144"/>
              <a:gd name="T53" fmla="*/ 117 h 143"/>
              <a:gd name="T54" fmla="*/ 131 w 144"/>
              <a:gd name="T55" fmla="*/ 125 h 143"/>
              <a:gd name="T56" fmla="*/ 122 w 144"/>
              <a:gd name="T57" fmla="*/ 131 h 143"/>
              <a:gd name="T58" fmla="*/ 116 w 144"/>
              <a:gd name="T59" fmla="*/ 137 h 143"/>
              <a:gd name="T60" fmla="*/ 121 w 144"/>
              <a:gd name="T61" fmla="*/ 143 h 143"/>
              <a:gd name="T62" fmla="*/ 141 w 144"/>
              <a:gd name="T63" fmla="*/ 133 h 143"/>
              <a:gd name="T64" fmla="*/ 141 w 144"/>
              <a:gd name="T65" fmla="*/ 117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4" h="143">
                <a:moveTo>
                  <a:pt x="123" y="105"/>
                </a:moveTo>
                <a:cubicBezTo>
                  <a:pt x="59" y="105"/>
                  <a:pt x="59" y="105"/>
                  <a:pt x="59" y="105"/>
                </a:cubicBezTo>
                <a:cubicBezTo>
                  <a:pt x="58" y="105"/>
                  <a:pt x="58" y="105"/>
                  <a:pt x="58" y="105"/>
                </a:cubicBezTo>
                <a:cubicBezTo>
                  <a:pt x="54" y="105"/>
                  <a:pt x="52" y="104"/>
                  <a:pt x="51" y="102"/>
                </a:cubicBezTo>
                <a:cubicBezTo>
                  <a:pt x="51" y="101"/>
                  <a:pt x="50" y="100"/>
                  <a:pt x="50" y="99"/>
                </a:cubicBezTo>
                <a:cubicBezTo>
                  <a:pt x="50" y="98"/>
                  <a:pt x="51" y="97"/>
                  <a:pt x="51" y="96"/>
                </a:cubicBezTo>
                <a:cubicBezTo>
                  <a:pt x="52" y="94"/>
                  <a:pt x="55" y="93"/>
                  <a:pt x="58" y="93"/>
                </a:cubicBezTo>
                <a:cubicBezTo>
                  <a:pt x="121" y="93"/>
                  <a:pt x="121" y="93"/>
                  <a:pt x="121" y="93"/>
                </a:cubicBezTo>
                <a:cubicBezTo>
                  <a:pt x="123" y="93"/>
                  <a:pt x="123" y="93"/>
                  <a:pt x="123" y="93"/>
                </a:cubicBezTo>
                <a:cubicBezTo>
                  <a:pt x="124" y="93"/>
                  <a:pt x="124" y="93"/>
                  <a:pt x="124" y="93"/>
                </a:cubicBezTo>
                <a:cubicBezTo>
                  <a:pt x="124" y="92"/>
                  <a:pt x="124" y="92"/>
                  <a:pt x="124" y="92"/>
                </a:cubicBezTo>
                <a:cubicBezTo>
                  <a:pt x="132" y="92"/>
                  <a:pt x="138" y="87"/>
                  <a:pt x="141" y="81"/>
                </a:cubicBezTo>
                <a:cubicBezTo>
                  <a:pt x="142" y="79"/>
                  <a:pt x="143" y="76"/>
                  <a:pt x="143" y="73"/>
                </a:cubicBezTo>
                <a:cubicBezTo>
                  <a:pt x="143" y="70"/>
                  <a:pt x="142" y="67"/>
                  <a:pt x="141" y="65"/>
                </a:cubicBezTo>
                <a:cubicBezTo>
                  <a:pt x="137" y="58"/>
                  <a:pt x="131" y="55"/>
                  <a:pt x="122" y="55"/>
                </a:cubicBezTo>
                <a:cubicBezTo>
                  <a:pt x="121" y="55"/>
                  <a:pt x="121" y="55"/>
                  <a:pt x="121" y="55"/>
                </a:cubicBezTo>
                <a:cubicBezTo>
                  <a:pt x="118" y="55"/>
                  <a:pt x="116" y="57"/>
                  <a:pt x="116" y="61"/>
                </a:cubicBezTo>
                <a:cubicBezTo>
                  <a:pt x="116" y="64"/>
                  <a:pt x="118" y="67"/>
                  <a:pt x="122" y="67"/>
                </a:cubicBezTo>
                <a:cubicBezTo>
                  <a:pt x="122" y="67"/>
                  <a:pt x="122" y="67"/>
                  <a:pt x="122" y="67"/>
                </a:cubicBezTo>
                <a:cubicBezTo>
                  <a:pt x="126" y="67"/>
                  <a:pt x="129" y="68"/>
                  <a:pt x="130" y="70"/>
                </a:cubicBezTo>
                <a:cubicBezTo>
                  <a:pt x="130" y="71"/>
                  <a:pt x="131" y="72"/>
                  <a:pt x="131" y="73"/>
                </a:cubicBezTo>
                <a:cubicBezTo>
                  <a:pt x="131" y="74"/>
                  <a:pt x="130" y="75"/>
                  <a:pt x="130" y="76"/>
                </a:cubicBezTo>
                <a:cubicBezTo>
                  <a:pt x="129" y="79"/>
                  <a:pt x="126" y="81"/>
                  <a:pt x="122" y="81"/>
                </a:cubicBezTo>
                <a:cubicBezTo>
                  <a:pt x="59" y="81"/>
                  <a:pt x="59" y="81"/>
                  <a:pt x="59" y="81"/>
                </a:cubicBezTo>
                <a:cubicBezTo>
                  <a:pt x="58" y="81"/>
                  <a:pt x="58" y="81"/>
                  <a:pt x="58" y="81"/>
                </a:cubicBezTo>
                <a:cubicBezTo>
                  <a:pt x="54" y="81"/>
                  <a:pt x="50" y="82"/>
                  <a:pt x="46" y="84"/>
                </a:cubicBezTo>
                <a:cubicBezTo>
                  <a:pt x="31" y="84"/>
                  <a:pt x="31" y="84"/>
                  <a:pt x="31" y="84"/>
                </a:cubicBezTo>
                <a:cubicBezTo>
                  <a:pt x="29" y="84"/>
                  <a:pt x="27" y="84"/>
                  <a:pt x="26" y="83"/>
                </a:cubicBezTo>
                <a:cubicBezTo>
                  <a:pt x="18" y="81"/>
                  <a:pt x="12" y="73"/>
                  <a:pt x="12" y="65"/>
                </a:cubicBezTo>
                <a:cubicBezTo>
                  <a:pt x="12" y="54"/>
                  <a:pt x="21" y="46"/>
                  <a:pt x="31" y="46"/>
                </a:cubicBezTo>
                <a:cubicBezTo>
                  <a:pt x="32" y="46"/>
                  <a:pt x="34" y="46"/>
                  <a:pt x="35" y="46"/>
                </a:cubicBezTo>
                <a:cubicBezTo>
                  <a:pt x="42" y="48"/>
                  <a:pt x="42" y="48"/>
                  <a:pt x="42" y="48"/>
                </a:cubicBezTo>
                <a:cubicBezTo>
                  <a:pt x="42" y="40"/>
                  <a:pt x="42" y="40"/>
                  <a:pt x="42" y="40"/>
                </a:cubicBezTo>
                <a:cubicBezTo>
                  <a:pt x="43" y="25"/>
                  <a:pt x="55" y="12"/>
                  <a:pt x="71" y="12"/>
                </a:cubicBezTo>
                <a:cubicBezTo>
                  <a:pt x="84" y="12"/>
                  <a:pt x="95" y="21"/>
                  <a:pt x="98" y="34"/>
                </a:cubicBezTo>
                <a:cubicBezTo>
                  <a:pt x="100" y="41"/>
                  <a:pt x="100" y="41"/>
                  <a:pt x="100" y="41"/>
                </a:cubicBezTo>
                <a:cubicBezTo>
                  <a:pt x="106" y="39"/>
                  <a:pt x="106" y="39"/>
                  <a:pt x="106" y="39"/>
                </a:cubicBezTo>
                <a:cubicBezTo>
                  <a:pt x="109" y="38"/>
                  <a:pt x="112" y="37"/>
                  <a:pt x="114" y="37"/>
                </a:cubicBezTo>
                <a:cubicBezTo>
                  <a:pt x="121" y="37"/>
                  <a:pt x="127" y="40"/>
                  <a:pt x="132" y="45"/>
                </a:cubicBezTo>
                <a:cubicBezTo>
                  <a:pt x="132" y="45"/>
                  <a:pt x="132" y="45"/>
                  <a:pt x="132" y="45"/>
                </a:cubicBezTo>
                <a:cubicBezTo>
                  <a:pt x="133" y="47"/>
                  <a:pt x="135" y="48"/>
                  <a:pt x="137" y="48"/>
                </a:cubicBezTo>
                <a:cubicBezTo>
                  <a:pt x="141" y="48"/>
                  <a:pt x="144" y="45"/>
                  <a:pt x="144" y="42"/>
                </a:cubicBezTo>
                <a:cubicBezTo>
                  <a:pt x="144" y="39"/>
                  <a:pt x="138" y="25"/>
                  <a:pt x="114" y="25"/>
                </a:cubicBezTo>
                <a:cubicBezTo>
                  <a:pt x="112" y="25"/>
                  <a:pt x="110" y="25"/>
                  <a:pt x="108" y="26"/>
                </a:cubicBezTo>
                <a:cubicBezTo>
                  <a:pt x="102" y="10"/>
                  <a:pt x="88" y="0"/>
                  <a:pt x="71" y="0"/>
                </a:cubicBezTo>
                <a:cubicBezTo>
                  <a:pt x="51" y="0"/>
                  <a:pt x="34" y="15"/>
                  <a:pt x="31" y="34"/>
                </a:cubicBezTo>
                <a:cubicBezTo>
                  <a:pt x="14" y="34"/>
                  <a:pt x="0" y="48"/>
                  <a:pt x="0" y="65"/>
                </a:cubicBezTo>
                <a:cubicBezTo>
                  <a:pt x="0" y="79"/>
                  <a:pt x="9" y="91"/>
                  <a:pt x="22" y="95"/>
                </a:cubicBezTo>
                <a:cubicBezTo>
                  <a:pt x="25" y="96"/>
                  <a:pt x="28" y="96"/>
                  <a:pt x="31" y="96"/>
                </a:cubicBezTo>
                <a:cubicBezTo>
                  <a:pt x="39" y="96"/>
                  <a:pt x="39" y="96"/>
                  <a:pt x="39" y="96"/>
                </a:cubicBezTo>
                <a:cubicBezTo>
                  <a:pt x="39" y="97"/>
                  <a:pt x="38" y="98"/>
                  <a:pt x="38" y="99"/>
                </a:cubicBezTo>
                <a:cubicBezTo>
                  <a:pt x="38" y="102"/>
                  <a:pt x="39" y="104"/>
                  <a:pt x="40" y="107"/>
                </a:cubicBezTo>
                <a:cubicBezTo>
                  <a:pt x="43" y="113"/>
                  <a:pt x="48" y="116"/>
                  <a:pt x="56" y="117"/>
                </a:cubicBezTo>
                <a:cubicBezTo>
                  <a:pt x="121" y="117"/>
                  <a:pt x="121" y="117"/>
                  <a:pt x="121" y="117"/>
                </a:cubicBezTo>
                <a:cubicBezTo>
                  <a:pt x="126" y="117"/>
                  <a:pt x="129" y="119"/>
                  <a:pt x="130" y="122"/>
                </a:cubicBezTo>
                <a:cubicBezTo>
                  <a:pt x="130" y="123"/>
                  <a:pt x="131" y="124"/>
                  <a:pt x="131" y="125"/>
                </a:cubicBezTo>
                <a:cubicBezTo>
                  <a:pt x="131" y="126"/>
                  <a:pt x="130" y="127"/>
                  <a:pt x="130" y="128"/>
                </a:cubicBezTo>
                <a:cubicBezTo>
                  <a:pt x="129" y="130"/>
                  <a:pt x="126" y="131"/>
                  <a:pt x="122" y="131"/>
                </a:cubicBezTo>
                <a:cubicBezTo>
                  <a:pt x="122" y="131"/>
                  <a:pt x="122" y="131"/>
                  <a:pt x="122" y="131"/>
                </a:cubicBezTo>
                <a:cubicBezTo>
                  <a:pt x="118" y="131"/>
                  <a:pt x="116" y="134"/>
                  <a:pt x="116" y="137"/>
                </a:cubicBezTo>
                <a:cubicBezTo>
                  <a:pt x="116" y="139"/>
                  <a:pt x="116" y="140"/>
                  <a:pt x="117" y="142"/>
                </a:cubicBezTo>
                <a:cubicBezTo>
                  <a:pt x="118" y="143"/>
                  <a:pt x="120" y="143"/>
                  <a:pt x="121" y="143"/>
                </a:cubicBezTo>
                <a:cubicBezTo>
                  <a:pt x="122" y="143"/>
                  <a:pt x="122" y="143"/>
                  <a:pt x="122" y="143"/>
                </a:cubicBezTo>
                <a:cubicBezTo>
                  <a:pt x="131" y="143"/>
                  <a:pt x="137" y="140"/>
                  <a:pt x="141" y="133"/>
                </a:cubicBezTo>
                <a:cubicBezTo>
                  <a:pt x="142" y="131"/>
                  <a:pt x="143" y="128"/>
                  <a:pt x="143" y="125"/>
                </a:cubicBezTo>
                <a:cubicBezTo>
                  <a:pt x="143" y="122"/>
                  <a:pt x="142" y="119"/>
                  <a:pt x="141" y="117"/>
                </a:cubicBezTo>
                <a:cubicBezTo>
                  <a:pt x="138" y="110"/>
                  <a:pt x="131" y="106"/>
                  <a:pt x="123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endParaRPr lang="en-AU" sz="3599"/>
          </a:p>
        </p:txBody>
      </p:sp>
      <p:sp>
        <p:nvSpPr>
          <p:cNvPr id="94" name="Freeform 141">
            <a:extLst>
              <a:ext uri="{FF2B5EF4-FFF2-40B4-BE49-F238E27FC236}">
                <a16:creationId xmlns:a16="http://schemas.microsoft.com/office/drawing/2014/main" id="{D1118CF4-84DF-274F-9CBE-D0288513E3D4}"/>
              </a:ext>
            </a:extLst>
          </p:cNvPr>
          <p:cNvSpPr>
            <a:spLocks/>
          </p:cNvSpPr>
          <p:nvPr/>
        </p:nvSpPr>
        <p:spPr bwMode="auto">
          <a:xfrm>
            <a:off x="7664417" y="2969301"/>
            <a:ext cx="453100" cy="512022"/>
          </a:xfrm>
          <a:custGeom>
            <a:avLst/>
            <a:gdLst>
              <a:gd name="T0" fmla="*/ 40 w 45"/>
              <a:gd name="T1" fmla="*/ 34 h 42"/>
              <a:gd name="T2" fmla="*/ 33 w 45"/>
              <a:gd name="T3" fmla="*/ 31 h 42"/>
              <a:gd name="T4" fmla="*/ 30 w 45"/>
              <a:gd name="T5" fmla="*/ 34 h 42"/>
              <a:gd name="T6" fmla="*/ 31 w 45"/>
              <a:gd name="T7" fmla="*/ 41 h 42"/>
              <a:gd name="T8" fmla="*/ 31 w 45"/>
              <a:gd name="T9" fmla="*/ 41 h 42"/>
              <a:gd name="T10" fmla="*/ 30 w 45"/>
              <a:gd name="T11" fmla="*/ 41 h 42"/>
              <a:gd name="T12" fmla="*/ 22 w 45"/>
              <a:gd name="T13" fmla="*/ 42 h 42"/>
              <a:gd name="T14" fmla="*/ 18 w 45"/>
              <a:gd name="T15" fmla="*/ 39 h 42"/>
              <a:gd name="T16" fmla="*/ 21 w 45"/>
              <a:gd name="T17" fmla="*/ 32 h 42"/>
              <a:gd name="T18" fmla="*/ 16 w 45"/>
              <a:gd name="T19" fmla="*/ 27 h 42"/>
              <a:gd name="T20" fmla="*/ 10 w 45"/>
              <a:gd name="T21" fmla="*/ 32 h 42"/>
              <a:gd name="T22" fmla="*/ 13 w 45"/>
              <a:gd name="T23" fmla="*/ 38 h 42"/>
              <a:gd name="T24" fmla="*/ 12 w 45"/>
              <a:gd name="T25" fmla="*/ 41 h 42"/>
              <a:gd name="T26" fmla="*/ 9 w 45"/>
              <a:gd name="T27" fmla="*/ 42 h 42"/>
              <a:gd name="T28" fmla="*/ 2 w 45"/>
              <a:gd name="T29" fmla="*/ 41 h 42"/>
              <a:gd name="T30" fmla="*/ 1 w 45"/>
              <a:gd name="T31" fmla="*/ 41 h 42"/>
              <a:gd name="T32" fmla="*/ 0 w 45"/>
              <a:gd name="T33" fmla="*/ 41 h 42"/>
              <a:gd name="T34" fmla="*/ 0 w 45"/>
              <a:gd name="T35" fmla="*/ 41 h 42"/>
              <a:gd name="T36" fmla="*/ 0 w 45"/>
              <a:gd name="T37" fmla="*/ 13 h 42"/>
              <a:gd name="T38" fmla="*/ 2 w 45"/>
              <a:gd name="T39" fmla="*/ 14 h 42"/>
              <a:gd name="T40" fmla="*/ 9 w 45"/>
              <a:gd name="T41" fmla="*/ 14 h 42"/>
              <a:gd name="T42" fmla="*/ 12 w 45"/>
              <a:gd name="T43" fmla="*/ 13 h 42"/>
              <a:gd name="T44" fmla="*/ 13 w 45"/>
              <a:gd name="T45" fmla="*/ 11 h 42"/>
              <a:gd name="T46" fmla="*/ 10 w 45"/>
              <a:gd name="T47" fmla="*/ 4 h 42"/>
              <a:gd name="T48" fmla="*/ 16 w 45"/>
              <a:gd name="T49" fmla="*/ 0 h 42"/>
              <a:gd name="T50" fmla="*/ 21 w 45"/>
              <a:gd name="T51" fmla="*/ 4 h 42"/>
              <a:gd name="T52" fmla="*/ 18 w 45"/>
              <a:gd name="T53" fmla="*/ 11 h 42"/>
              <a:gd name="T54" fmla="*/ 22 w 45"/>
              <a:gd name="T55" fmla="*/ 14 h 42"/>
              <a:gd name="T56" fmla="*/ 31 w 45"/>
              <a:gd name="T57" fmla="*/ 13 h 42"/>
              <a:gd name="T58" fmla="*/ 31 w 45"/>
              <a:gd name="T59" fmla="*/ 13 h 42"/>
              <a:gd name="T60" fmla="*/ 31 w 45"/>
              <a:gd name="T61" fmla="*/ 15 h 42"/>
              <a:gd name="T62" fmla="*/ 30 w 45"/>
              <a:gd name="T63" fmla="*/ 22 h 42"/>
              <a:gd name="T64" fmla="*/ 31 w 45"/>
              <a:gd name="T65" fmla="*/ 25 h 42"/>
              <a:gd name="T66" fmla="*/ 33 w 45"/>
              <a:gd name="T67" fmla="*/ 26 h 42"/>
              <a:gd name="T68" fmla="*/ 40 w 45"/>
              <a:gd name="T69" fmla="*/ 24 h 42"/>
              <a:gd name="T70" fmla="*/ 45 w 45"/>
              <a:gd name="T71" fmla="*/ 29 h 42"/>
              <a:gd name="T72" fmla="*/ 40 w 45"/>
              <a:gd name="T73" fmla="*/ 34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5" h="42">
                <a:moveTo>
                  <a:pt x="40" y="34"/>
                </a:moveTo>
                <a:cubicBezTo>
                  <a:pt x="37" y="34"/>
                  <a:pt x="36" y="31"/>
                  <a:pt x="33" y="31"/>
                </a:cubicBezTo>
                <a:cubicBezTo>
                  <a:pt x="31" y="31"/>
                  <a:pt x="30" y="32"/>
                  <a:pt x="30" y="34"/>
                </a:cubicBezTo>
                <a:cubicBezTo>
                  <a:pt x="30" y="36"/>
                  <a:pt x="31" y="39"/>
                  <a:pt x="31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41"/>
                  <a:pt x="31" y="41"/>
                  <a:pt x="30" y="41"/>
                </a:cubicBezTo>
                <a:cubicBezTo>
                  <a:pt x="27" y="41"/>
                  <a:pt x="25" y="42"/>
                  <a:pt x="22" y="42"/>
                </a:cubicBezTo>
                <a:cubicBezTo>
                  <a:pt x="20" y="42"/>
                  <a:pt x="18" y="41"/>
                  <a:pt x="18" y="39"/>
                </a:cubicBezTo>
                <a:cubicBezTo>
                  <a:pt x="18" y="36"/>
                  <a:pt x="21" y="35"/>
                  <a:pt x="21" y="32"/>
                </a:cubicBezTo>
                <a:cubicBezTo>
                  <a:pt x="21" y="29"/>
                  <a:pt x="19" y="27"/>
                  <a:pt x="16" y="27"/>
                </a:cubicBezTo>
                <a:cubicBezTo>
                  <a:pt x="13" y="27"/>
                  <a:pt x="10" y="29"/>
                  <a:pt x="10" y="32"/>
                </a:cubicBezTo>
                <a:cubicBezTo>
                  <a:pt x="10" y="35"/>
                  <a:pt x="13" y="37"/>
                  <a:pt x="13" y="38"/>
                </a:cubicBezTo>
                <a:cubicBezTo>
                  <a:pt x="13" y="39"/>
                  <a:pt x="13" y="40"/>
                  <a:pt x="12" y="41"/>
                </a:cubicBezTo>
                <a:cubicBezTo>
                  <a:pt x="11" y="42"/>
                  <a:pt x="10" y="42"/>
                  <a:pt x="9" y="42"/>
                </a:cubicBezTo>
                <a:cubicBezTo>
                  <a:pt x="7" y="42"/>
                  <a:pt x="4" y="41"/>
                  <a:pt x="2" y="41"/>
                </a:cubicBezTo>
                <a:cubicBezTo>
                  <a:pt x="2" y="41"/>
                  <a:pt x="1" y="41"/>
                  <a:pt x="1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2" y="14"/>
                  <a:pt x="2" y="14"/>
                </a:cubicBezTo>
                <a:cubicBezTo>
                  <a:pt x="4" y="14"/>
                  <a:pt x="7" y="14"/>
                  <a:pt x="9" y="14"/>
                </a:cubicBezTo>
                <a:cubicBezTo>
                  <a:pt x="10" y="14"/>
                  <a:pt x="11" y="14"/>
                  <a:pt x="12" y="13"/>
                </a:cubicBezTo>
                <a:cubicBezTo>
                  <a:pt x="13" y="13"/>
                  <a:pt x="13" y="12"/>
                  <a:pt x="13" y="11"/>
                </a:cubicBezTo>
                <a:cubicBezTo>
                  <a:pt x="13" y="9"/>
                  <a:pt x="10" y="8"/>
                  <a:pt x="10" y="4"/>
                </a:cubicBezTo>
                <a:cubicBezTo>
                  <a:pt x="10" y="1"/>
                  <a:pt x="13" y="0"/>
                  <a:pt x="16" y="0"/>
                </a:cubicBezTo>
                <a:cubicBezTo>
                  <a:pt x="19" y="0"/>
                  <a:pt x="21" y="1"/>
                  <a:pt x="21" y="4"/>
                </a:cubicBezTo>
                <a:cubicBezTo>
                  <a:pt x="21" y="7"/>
                  <a:pt x="18" y="8"/>
                  <a:pt x="18" y="11"/>
                </a:cubicBezTo>
                <a:cubicBezTo>
                  <a:pt x="18" y="13"/>
                  <a:pt x="20" y="14"/>
                  <a:pt x="22" y="14"/>
                </a:cubicBezTo>
                <a:cubicBezTo>
                  <a:pt x="25" y="14"/>
                  <a:pt x="28" y="13"/>
                  <a:pt x="31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1" y="15"/>
                  <a:pt x="31" y="15"/>
                </a:cubicBezTo>
                <a:cubicBezTo>
                  <a:pt x="30" y="17"/>
                  <a:pt x="30" y="20"/>
                  <a:pt x="30" y="22"/>
                </a:cubicBezTo>
                <a:cubicBezTo>
                  <a:pt x="30" y="23"/>
                  <a:pt x="30" y="24"/>
                  <a:pt x="31" y="25"/>
                </a:cubicBezTo>
                <a:cubicBezTo>
                  <a:pt x="32" y="26"/>
                  <a:pt x="32" y="26"/>
                  <a:pt x="33" y="26"/>
                </a:cubicBezTo>
                <a:cubicBezTo>
                  <a:pt x="35" y="26"/>
                  <a:pt x="37" y="24"/>
                  <a:pt x="40" y="24"/>
                </a:cubicBezTo>
                <a:cubicBezTo>
                  <a:pt x="43" y="24"/>
                  <a:pt x="45" y="26"/>
                  <a:pt x="45" y="29"/>
                </a:cubicBezTo>
                <a:cubicBezTo>
                  <a:pt x="45" y="32"/>
                  <a:pt x="43" y="34"/>
                  <a:pt x="40" y="34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endParaRPr lang="en-AU" sz="3599"/>
          </a:p>
        </p:txBody>
      </p:sp>
      <p:sp>
        <p:nvSpPr>
          <p:cNvPr id="95" name="TextBox 18">
            <a:extLst>
              <a:ext uri="{FF2B5EF4-FFF2-40B4-BE49-F238E27FC236}">
                <a16:creationId xmlns:a16="http://schemas.microsoft.com/office/drawing/2014/main" id="{3F2457A8-64D6-EC44-B005-1A4F14CC3786}"/>
              </a:ext>
            </a:extLst>
          </p:cNvPr>
          <p:cNvSpPr txBox="1"/>
          <p:nvPr/>
        </p:nvSpPr>
        <p:spPr>
          <a:xfrm>
            <a:off x="140024" y="4956824"/>
            <a:ext cx="3379561" cy="369332"/>
          </a:xfrm>
          <a:prstGeom prst="rect">
            <a:avLst/>
          </a:prstGeom>
          <a:noFill/>
          <a:ln w="28575">
            <a:solidFill>
              <a:srgbClr val="00BA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b="1" dirty="0">
                <a:solidFill>
                  <a:srgbClr val="00BA00"/>
                </a:solidFill>
                <a:latin typeface="Century Gothic" panose="020B0502020202020204" pitchFamily="34" charset="0"/>
              </a:rPr>
              <a:t>Delitos Sexuales</a:t>
            </a:r>
          </a:p>
        </p:txBody>
      </p:sp>
      <p:sp>
        <p:nvSpPr>
          <p:cNvPr id="96" name="CuadroTexto 95">
            <a:extLst>
              <a:ext uri="{FF2B5EF4-FFF2-40B4-BE49-F238E27FC236}">
                <a16:creationId xmlns:a16="http://schemas.microsoft.com/office/drawing/2014/main" id="{65DDF121-C79A-B14C-A239-DCC4FDA3126A}"/>
              </a:ext>
            </a:extLst>
          </p:cNvPr>
          <p:cNvSpPr txBox="1"/>
          <p:nvPr/>
        </p:nvSpPr>
        <p:spPr>
          <a:xfrm>
            <a:off x="140023" y="5280915"/>
            <a:ext cx="3379562" cy="338554"/>
          </a:xfrm>
          <a:prstGeom prst="rect">
            <a:avLst/>
          </a:prstGeom>
          <a:solidFill>
            <a:srgbClr val="00BA00"/>
          </a:solidFill>
          <a:ln w="38100">
            <a:solidFill>
              <a:srgbClr val="00BA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Principalmente pornografía</a:t>
            </a:r>
            <a:endParaRPr lang="es-ES_tradnl" altLang="es-CO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7" name="TextBox 18">
            <a:extLst>
              <a:ext uri="{FF2B5EF4-FFF2-40B4-BE49-F238E27FC236}">
                <a16:creationId xmlns:a16="http://schemas.microsoft.com/office/drawing/2014/main" id="{C75CD4BD-2CBD-4749-BB62-BF31F50AF20F}"/>
              </a:ext>
            </a:extLst>
          </p:cNvPr>
          <p:cNvSpPr txBox="1"/>
          <p:nvPr/>
        </p:nvSpPr>
        <p:spPr>
          <a:xfrm>
            <a:off x="8530543" y="54073"/>
            <a:ext cx="3531281" cy="369332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b="1" dirty="0" err="1">
                <a:solidFill>
                  <a:schemeClr val="accent4"/>
                </a:solidFill>
                <a:latin typeface="Century Gothic" panose="020B0502020202020204" pitchFamily="34" charset="0"/>
              </a:rPr>
              <a:t>Dark</a:t>
            </a:r>
            <a:r>
              <a:rPr lang="es-ES_tradnl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 Web (</a:t>
            </a:r>
            <a:r>
              <a:rPr lang="es-ES_tradnl" b="1" dirty="0" err="1">
                <a:solidFill>
                  <a:schemeClr val="accent4"/>
                </a:solidFill>
                <a:latin typeface="Century Gothic" panose="020B0502020202020204" pitchFamily="34" charset="0"/>
              </a:rPr>
              <a:t>Darknet</a:t>
            </a:r>
            <a:r>
              <a:rPr lang="es-ES_tradnl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98" name="CuadroTexto 97">
            <a:extLst>
              <a:ext uri="{FF2B5EF4-FFF2-40B4-BE49-F238E27FC236}">
                <a16:creationId xmlns:a16="http://schemas.microsoft.com/office/drawing/2014/main" id="{3AFE5397-176F-2E46-85FE-0B96A5833DFA}"/>
              </a:ext>
            </a:extLst>
          </p:cNvPr>
          <p:cNvSpPr txBox="1"/>
          <p:nvPr/>
        </p:nvSpPr>
        <p:spPr>
          <a:xfrm>
            <a:off x="8530542" y="378164"/>
            <a:ext cx="3531282" cy="830997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Redes superpuestas a la internet gozan de anonimato. </a:t>
            </a:r>
            <a:r>
              <a:rPr lang="es-ES_tradnl" altLang="es-CO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P.e</a:t>
            </a:r>
            <a:r>
              <a:rPr lang="es-ES_tradnl" altLang="es-CO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. sitios clonados o fraudulentos</a:t>
            </a:r>
            <a:endParaRPr lang="es-ES_tradnl" altLang="es-CO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9" name="TextBox 18">
            <a:extLst>
              <a:ext uri="{FF2B5EF4-FFF2-40B4-BE49-F238E27FC236}">
                <a16:creationId xmlns:a16="http://schemas.microsoft.com/office/drawing/2014/main" id="{07D23F4E-0CD2-4E42-9793-77E32D44A57F}"/>
              </a:ext>
            </a:extLst>
          </p:cNvPr>
          <p:cNvSpPr txBox="1"/>
          <p:nvPr/>
        </p:nvSpPr>
        <p:spPr>
          <a:xfrm>
            <a:off x="8530544" y="1286907"/>
            <a:ext cx="3531281" cy="369332"/>
          </a:xfrm>
          <a:prstGeom prst="rect">
            <a:avLst/>
          </a:prstGeom>
          <a:noFill/>
          <a:ln w="28575">
            <a:solidFill>
              <a:srgbClr val="FE6B03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b="1" dirty="0">
                <a:solidFill>
                  <a:srgbClr val="FE6B03"/>
                </a:solidFill>
                <a:latin typeface="Century Gothic" panose="020B0502020202020204" pitchFamily="34" charset="0"/>
              </a:rPr>
              <a:t>Ingeniería Social - Hurtos</a:t>
            </a:r>
          </a:p>
        </p:txBody>
      </p:sp>
      <p:sp>
        <p:nvSpPr>
          <p:cNvPr id="100" name="CuadroTexto 99">
            <a:extLst>
              <a:ext uri="{FF2B5EF4-FFF2-40B4-BE49-F238E27FC236}">
                <a16:creationId xmlns:a16="http://schemas.microsoft.com/office/drawing/2014/main" id="{88488217-A5D1-3D4B-A6B1-B380ED745802}"/>
              </a:ext>
            </a:extLst>
          </p:cNvPr>
          <p:cNvSpPr txBox="1"/>
          <p:nvPr/>
        </p:nvSpPr>
        <p:spPr>
          <a:xfrm>
            <a:off x="8530543" y="1610998"/>
            <a:ext cx="3531282" cy="584775"/>
          </a:xfrm>
          <a:prstGeom prst="rect">
            <a:avLst/>
          </a:prstGeom>
          <a:solidFill>
            <a:srgbClr val="FE6B03"/>
          </a:solidFill>
          <a:ln w="38100">
            <a:solidFill>
              <a:srgbClr val="FE6B0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Ataques de </a:t>
            </a:r>
            <a:r>
              <a:rPr lang="es-ES_tradnl" altLang="es-CO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phising</a:t>
            </a:r>
            <a:r>
              <a:rPr lang="es-ES_tradnl" altLang="es-CO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, u otros asociados</a:t>
            </a:r>
            <a:endParaRPr lang="es-ES_tradnl" altLang="es-CO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1" name="TextBox 18">
            <a:extLst>
              <a:ext uri="{FF2B5EF4-FFF2-40B4-BE49-F238E27FC236}">
                <a16:creationId xmlns:a16="http://schemas.microsoft.com/office/drawing/2014/main" id="{2DD2935C-0BBE-7447-AC8C-48A7BAB8FCA3}"/>
              </a:ext>
            </a:extLst>
          </p:cNvPr>
          <p:cNvSpPr txBox="1"/>
          <p:nvPr/>
        </p:nvSpPr>
        <p:spPr>
          <a:xfrm>
            <a:off x="8530544" y="2290434"/>
            <a:ext cx="3531281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b="1" dirty="0">
                <a:solidFill>
                  <a:srgbClr val="FF0000"/>
                </a:solidFill>
                <a:latin typeface="Century Gothic" panose="020B0502020202020204" pitchFamily="34" charset="0"/>
              </a:rPr>
              <a:t>Extorsiones online</a:t>
            </a:r>
          </a:p>
        </p:txBody>
      </p:sp>
      <p:sp>
        <p:nvSpPr>
          <p:cNvPr id="102" name="CuadroTexto 101">
            <a:extLst>
              <a:ext uri="{FF2B5EF4-FFF2-40B4-BE49-F238E27FC236}">
                <a16:creationId xmlns:a16="http://schemas.microsoft.com/office/drawing/2014/main" id="{C1AAA1BB-A196-034E-B04F-EC47529AA92F}"/>
              </a:ext>
            </a:extLst>
          </p:cNvPr>
          <p:cNvSpPr txBox="1"/>
          <p:nvPr/>
        </p:nvSpPr>
        <p:spPr>
          <a:xfrm>
            <a:off x="8530543" y="2614525"/>
            <a:ext cx="3531282" cy="584775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Con pagos efectuados con monedas virtuales</a:t>
            </a:r>
            <a:endParaRPr lang="es-ES_tradnl" altLang="es-CO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03" name="Group 1498">
            <a:extLst>
              <a:ext uri="{FF2B5EF4-FFF2-40B4-BE49-F238E27FC236}">
                <a16:creationId xmlns:a16="http://schemas.microsoft.com/office/drawing/2014/main" id="{D7462F63-F8A4-C947-BE37-F83FDB212F82}"/>
              </a:ext>
            </a:extLst>
          </p:cNvPr>
          <p:cNvGrpSpPr/>
          <p:nvPr/>
        </p:nvGrpSpPr>
        <p:grpSpPr>
          <a:xfrm>
            <a:off x="7601317" y="4032926"/>
            <a:ext cx="450951" cy="573473"/>
            <a:chOff x="4117976" y="4379913"/>
            <a:chExt cx="552450" cy="369888"/>
          </a:xfrm>
          <a:solidFill>
            <a:schemeClr val="bg1"/>
          </a:solidFill>
        </p:grpSpPr>
        <p:sp>
          <p:nvSpPr>
            <p:cNvPr id="104" name="Freeform 61">
              <a:extLst>
                <a:ext uri="{FF2B5EF4-FFF2-40B4-BE49-F238E27FC236}">
                  <a16:creationId xmlns:a16="http://schemas.microsoft.com/office/drawing/2014/main" id="{A7A47789-DA2A-914B-9530-8DF51A864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663" y="4578350"/>
              <a:ext cx="66675" cy="52388"/>
            </a:xfrm>
            <a:custGeom>
              <a:avLst/>
              <a:gdLst>
                <a:gd name="T0" fmla="*/ 7 w 32"/>
                <a:gd name="T1" fmla="*/ 25 h 25"/>
                <a:gd name="T2" fmla="*/ 30 w 32"/>
                <a:gd name="T3" fmla="*/ 8 h 25"/>
                <a:gd name="T4" fmla="*/ 31 w 32"/>
                <a:gd name="T5" fmla="*/ 2 h 25"/>
                <a:gd name="T6" fmla="*/ 26 w 32"/>
                <a:gd name="T7" fmla="*/ 2 h 25"/>
                <a:gd name="T8" fmla="*/ 2 w 32"/>
                <a:gd name="T9" fmla="*/ 19 h 25"/>
                <a:gd name="T10" fmla="*/ 2 w 32"/>
                <a:gd name="T11" fmla="*/ 24 h 25"/>
                <a:gd name="T12" fmla="*/ 5 w 32"/>
                <a:gd name="T13" fmla="*/ 25 h 25"/>
                <a:gd name="T14" fmla="*/ 7 w 32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25">
                  <a:moveTo>
                    <a:pt x="7" y="25"/>
                  </a:moveTo>
                  <a:cubicBezTo>
                    <a:pt x="30" y="8"/>
                    <a:pt x="30" y="8"/>
                    <a:pt x="30" y="8"/>
                  </a:cubicBezTo>
                  <a:cubicBezTo>
                    <a:pt x="32" y="6"/>
                    <a:pt x="32" y="4"/>
                    <a:pt x="31" y="2"/>
                  </a:cubicBezTo>
                  <a:cubicBezTo>
                    <a:pt x="30" y="1"/>
                    <a:pt x="27" y="0"/>
                    <a:pt x="26" y="2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20"/>
                    <a:pt x="0" y="22"/>
                    <a:pt x="2" y="24"/>
                  </a:cubicBezTo>
                  <a:cubicBezTo>
                    <a:pt x="2" y="25"/>
                    <a:pt x="4" y="25"/>
                    <a:pt x="5" y="25"/>
                  </a:cubicBezTo>
                  <a:cubicBezTo>
                    <a:pt x="5" y="25"/>
                    <a:pt x="6" y="25"/>
                    <a:pt x="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105" name="Freeform 62">
              <a:extLst>
                <a:ext uri="{FF2B5EF4-FFF2-40B4-BE49-F238E27FC236}">
                  <a16:creationId xmlns:a16="http://schemas.microsoft.com/office/drawing/2014/main" id="{28E50D00-E7D7-C943-BFC9-7065A5F16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4013" y="4586288"/>
              <a:ext cx="122238" cy="93663"/>
            </a:xfrm>
            <a:custGeom>
              <a:avLst/>
              <a:gdLst>
                <a:gd name="T0" fmla="*/ 52 w 58"/>
                <a:gd name="T1" fmla="*/ 2 h 44"/>
                <a:gd name="T2" fmla="*/ 2 w 58"/>
                <a:gd name="T3" fmla="*/ 37 h 44"/>
                <a:gd name="T4" fmla="*/ 1 w 58"/>
                <a:gd name="T5" fmla="*/ 42 h 44"/>
                <a:gd name="T6" fmla="*/ 4 w 58"/>
                <a:gd name="T7" fmla="*/ 44 h 44"/>
                <a:gd name="T8" fmla="*/ 6 w 58"/>
                <a:gd name="T9" fmla="*/ 43 h 44"/>
                <a:gd name="T10" fmla="*/ 56 w 58"/>
                <a:gd name="T11" fmla="*/ 8 h 44"/>
                <a:gd name="T12" fmla="*/ 57 w 58"/>
                <a:gd name="T13" fmla="*/ 2 h 44"/>
                <a:gd name="T14" fmla="*/ 52 w 58"/>
                <a:gd name="T15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4">
                  <a:moveTo>
                    <a:pt x="52" y="2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0" y="38"/>
                    <a:pt x="0" y="40"/>
                    <a:pt x="1" y="42"/>
                  </a:cubicBezTo>
                  <a:cubicBezTo>
                    <a:pt x="2" y="43"/>
                    <a:pt x="3" y="44"/>
                    <a:pt x="4" y="44"/>
                  </a:cubicBezTo>
                  <a:cubicBezTo>
                    <a:pt x="5" y="44"/>
                    <a:pt x="5" y="43"/>
                    <a:pt x="6" y="43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8" y="6"/>
                    <a:pt x="58" y="4"/>
                    <a:pt x="57" y="2"/>
                  </a:cubicBezTo>
                  <a:cubicBezTo>
                    <a:pt x="56" y="1"/>
                    <a:pt x="53" y="0"/>
                    <a:pt x="5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106" name="Freeform 63">
              <a:extLst>
                <a:ext uri="{FF2B5EF4-FFF2-40B4-BE49-F238E27FC236}">
                  <a16:creationId xmlns:a16="http://schemas.microsoft.com/office/drawing/2014/main" id="{E00B4DB7-59F8-944C-BCD7-5D66B1199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701" y="4578350"/>
              <a:ext cx="66675" cy="52388"/>
            </a:xfrm>
            <a:custGeom>
              <a:avLst/>
              <a:gdLst>
                <a:gd name="T0" fmla="*/ 6 w 31"/>
                <a:gd name="T1" fmla="*/ 25 h 25"/>
                <a:gd name="T2" fmla="*/ 29 w 31"/>
                <a:gd name="T3" fmla="*/ 8 h 25"/>
                <a:gd name="T4" fmla="*/ 30 w 31"/>
                <a:gd name="T5" fmla="*/ 2 h 25"/>
                <a:gd name="T6" fmla="*/ 25 w 31"/>
                <a:gd name="T7" fmla="*/ 2 h 25"/>
                <a:gd name="T8" fmla="*/ 2 w 31"/>
                <a:gd name="T9" fmla="*/ 19 h 25"/>
                <a:gd name="T10" fmla="*/ 1 w 31"/>
                <a:gd name="T11" fmla="*/ 24 h 25"/>
                <a:gd name="T12" fmla="*/ 4 w 31"/>
                <a:gd name="T13" fmla="*/ 25 h 25"/>
                <a:gd name="T14" fmla="*/ 6 w 31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25">
                  <a:moveTo>
                    <a:pt x="6" y="25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31" y="6"/>
                    <a:pt x="31" y="4"/>
                    <a:pt x="30" y="2"/>
                  </a:cubicBezTo>
                  <a:cubicBezTo>
                    <a:pt x="29" y="1"/>
                    <a:pt x="26" y="0"/>
                    <a:pt x="25" y="2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20"/>
                    <a:pt x="0" y="22"/>
                    <a:pt x="1" y="24"/>
                  </a:cubicBezTo>
                  <a:cubicBezTo>
                    <a:pt x="2" y="25"/>
                    <a:pt x="3" y="25"/>
                    <a:pt x="4" y="25"/>
                  </a:cubicBezTo>
                  <a:cubicBezTo>
                    <a:pt x="5" y="25"/>
                    <a:pt x="5" y="25"/>
                    <a:pt x="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107" name="Freeform 64">
              <a:extLst>
                <a:ext uri="{FF2B5EF4-FFF2-40B4-BE49-F238E27FC236}">
                  <a16:creationId xmlns:a16="http://schemas.microsoft.com/office/drawing/2014/main" id="{64792000-02BF-E643-B143-B650DDE5B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2463" y="4586288"/>
              <a:ext cx="122238" cy="93663"/>
            </a:xfrm>
            <a:custGeom>
              <a:avLst/>
              <a:gdLst>
                <a:gd name="T0" fmla="*/ 52 w 58"/>
                <a:gd name="T1" fmla="*/ 2 h 44"/>
                <a:gd name="T2" fmla="*/ 2 w 58"/>
                <a:gd name="T3" fmla="*/ 37 h 44"/>
                <a:gd name="T4" fmla="*/ 1 w 58"/>
                <a:gd name="T5" fmla="*/ 42 h 44"/>
                <a:gd name="T6" fmla="*/ 4 w 58"/>
                <a:gd name="T7" fmla="*/ 44 h 44"/>
                <a:gd name="T8" fmla="*/ 6 w 58"/>
                <a:gd name="T9" fmla="*/ 43 h 44"/>
                <a:gd name="T10" fmla="*/ 56 w 58"/>
                <a:gd name="T11" fmla="*/ 8 h 44"/>
                <a:gd name="T12" fmla="*/ 57 w 58"/>
                <a:gd name="T13" fmla="*/ 2 h 44"/>
                <a:gd name="T14" fmla="*/ 52 w 58"/>
                <a:gd name="T15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4">
                  <a:moveTo>
                    <a:pt x="52" y="2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0" y="38"/>
                    <a:pt x="0" y="40"/>
                    <a:pt x="1" y="42"/>
                  </a:cubicBezTo>
                  <a:cubicBezTo>
                    <a:pt x="2" y="43"/>
                    <a:pt x="3" y="44"/>
                    <a:pt x="4" y="44"/>
                  </a:cubicBezTo>
                  <a:cubicBezTo>
                    <a:pt x="5" y="44"/>
                    <a:pt x="6" y="43"/>
                    <a:pt x="6" y="43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8" y="6"/>
                    <a:pt x="58" y="4"/>
                    <a:pt x="57" y="2"/>
                  </a:cubicBezTo>
                  <a:cubicBezTo>
                    <a:pt x="56" y="1"/>
                    <a:pt x="53" y="0"/>
                    <a:pt x="5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108" name="Freeform 65">
              <a:extLst>
                <a:ext uri="{FF2B5EF4-FFF2-40B4-BE49-F238E27FC236}">
                  <a16:creationId xmlns:a16="http://schemas.microsoft.com/office/drawing/2014/main" id="{8EBD2296-038A-364F-82C6-2DCBDF96A9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7976" y="4379913"/>
              <a:ext cx="552450" cy="369888"/>
            </a:xfrm>
            <a:custGeom>
              <a:avLst/>
              <a:gdLst>
                <a:gd name="T0" fmla="*/ 254 w 260"/>
                <a:gd name="T1" fmla="*/ 76 h 174"/>
                <a:gd name="T2" fmla="*/ 185 w 260"/>
                <a:gd name="T3" fmla="*/ 9 h 174"/>
                <a:gd name="T4" fmla="*/ 155 w 260"/>
                <a:gd name="T5" fmla="*/ 9 h 174"/>
                <a:gd name="T6" fmla="*/ 152 w 260"/>
                <a:gd name="T7" fmla="*/ 36 h 174"/>
                <a:gd name="T8" fmla="*/ 157 w 260"/>
                <a:gd name="T9" fmla="*/ 37 h 174"/>
                <a:gd name="T10" fmla="*/ 162 w 260"/>
                <a:gd name="T11" fmla="*/ 32 h 174"/>
                <a:gd name="T12" fmla="*/ 162 w 260"/>
                <a:gd name="T13" fmla="*/ 28 h 174"/>
                <a:gd name="T14" fmla="*/ 164 w 260"/>
                <a:gd name="T15" fmla="*/ 17 h 174"/>
                <a:gd name="T16" fmla="*/ 177 w 260"/>
                <a:gd name="T17" fmla="*/ 17 h 174"/>
                <a:gd name="T18" fmla="*/ 236 w 260"/>
                <a:gd name="T19" fmla="*/ 75 h 174"/>
                <a:gd name="T20" fmla="*/ 154 w 260"/>
                <a:gd name="T21" fmla="*/ 75 h 174"/>
                <a:gd name="T22" fmla="*/ 143 w 260"/>
                <a:gd name="T23" fmla="*/ 86 h 174"/>
                <a:gd name="T24" fmla="*/ 143 w 260"/>
                <a:gd name="T25" fmla="*/ 110 h 174"/>
                <a:gd name="T26" fmla="*/ 142 w 260"/>
                <a:gd name="T27" fmla="*/ 112 h 174"/>
                <a:gd name="T28" fmla="*/ 130 w 260"/>
                <a:gd name="T29" fmla="*/ 111 h 174"/>
                <a:gd name="T30" fmla="*/ 119 w 260"/>
                <a:gd name="T31" fmla="*/ 112 h 174"/>
                <a:gd name="T32" fmla="*/ 117 w 260"/>
                <a:gd name="T33" fmla="*/ 110 h 174"/>
                <a:gd name="T34" fmla="*/ 117 w 260"/>
                <a:gd name="T35" fmla="*/ 86 h 174"/>
                <a:gd name="T36" fmla="*/ 106 w 260"/>
                <a:gd name="T37" fmla="*/ 75 h 174"/>
                <a:gd name="T38" fmla="*/ 25 w 260"/>
                <a:gd name="T39" fmla="*/ 75 h 174"/>
                <a:gd name="T40" fmla="*/ 84 w 260"/>
                <a:gd name="T41" fmla="*/ 17 h 174"/>
                <a:gd name="T42" fmla="*/ 97 w 260"/>
                <a:gd name="T43" fmla="*/ 17 h 174"/>
                <a:gd name="T44" fmla="*/ 99 w 260"/>
                <a:gd name="T45" fmla="*/ 28 h 174"/>
                <a:gd name="T46" fmla="*/ 99 w 260"/>
                <a:gd name="T47" fmla="*/ 32 h 174"/>
                <a:gd name="T48" fmla="*/ 104 w 260"/>
                <a:gd name="T49" fmla="*/ 37 h 174"/>
                <a:gd name="T50" fmla="*/ 110 w 260"/>
                <a:gd name="T51" fmla="*/ 34 h 174"/>
                <a:gd name="T52" fmla="*/ 106 w 260"/>
                <a:gd name="T53" fmla="*/ 9 h 174"/>
                <a:gd name="T54" fmla="*/ 75 w 260"/>
                <a:gd name="T55" fmla="*/ 9 h 174"/>
                <a:gd name="T56" fmla="*/ 7 w 260"/>
                <a:gd name="T57" fmla="*/ 76 h 174"/>
                <a:gd name="T58" fmla="*/ 0 w 260"/>
                <a:gd name="T59" fmla="*/ 86 h 174"/>
                <a:gd name="T60" fmla="*/ 0 w 260"/>
                <a:gd name="T61" fmla="*/ 163 h 174"/>
                <a:gd name="T62" fmla="*/ 11 w 260"/>
                <a:gd name="T63" fmla="*/ 174 h 174"/>
                <a:gd name="T64" fmla="*/ 106 w 260"/>
                <a:gd name="T65" fmla="*/ 174 h 174"/>
                <a:gd name="T66" fmla="*/ 117 w 260"/>
                <a:gd name="T67" fmla="*/ 163 h 174"/>
                <a:gd name="T68" fmla="*/ 117 w 260"/>
                <a:gd name="T69" fmla="*/ 131 h 174"/>
                <a:gd name="T70" fmla="*/ 119 w 260"/>
                <a:gd name="T71" fmla="*/ 125 h 174"/>
                <a:gd name="T72" fmla="*/ 130 w 260"/>
                <a:gd name="T73" fmla="*/ 122 h 174"/>
                <a:gd name="T74" fmla="*/ 142 w 260"/>
                <a:gd name="T75" fmla="*/ 125 h 174"/>
                <a:gd name="T76" fmla="*/ 143 w 260"/>
                <a:gd name="T77" fmla="*/ 131 h 174"/>
                <a:gd name="T78" fmla="*/ 143 w 260"/>
                <a:gd name="T79" fmla="*/ 163 h 174"/>
                <a:gd name="T80" fmla="*/ 154 w 260"/>
                <a:gd name="T81" fmla="*/ 174 h 174"/>
                <a:gd name="T82" fmla="*/ 249 w 260"/>
                <a:gd name="T83" fmla="*/ 174 h 174"/>
                <a:gd name="T84" fmla="*/ 260 w 260"/>
                <a:gd name="T85" fmla="*/ 163 h 174"/>
                <a:gd name="T86" fmla="*/ 260 w 260"/>
                <a:gd name="T87" fmla="*/ 86 h 174"/>
                <a:gd name="T88" fmla="*/ 254 w 260"/>
                <a:gd name="T89" fmla="*/ 76 h 174"/>
                <a:gd name="T90" fmla="*/ 106 w 260"/>
                <a:gd name="T91" fmla="*/ 152 h 174"/>
                <a:gd name="T92" fmla="*/ 95 w 260"/>
                <a:gd name="T93" fmla="*/ 163 h 174"/>
                <a:gd name="T94" fmla="*/ 22 w 260"/>
                <a:gd name="T95" fmla="*/ 163 h 174"/>
                <a:gd name="T96" fmla="*/ 11 w 260"/>
                <a:gd name="T97" fmla="*/ 152 h 174"/>
                <a:gd name="T98" fmla="*/ 11 w 260"/>
                <a:gd name="T99" fmla="*/ 97 h 174"/>
                <a:gd name="T100" fmla="*/ 22 w 260"/>
                <a:gd name="T101" fmla="*/ 86 h 174"/>
                <a:gd name="T102" fmla="*/ 95 w 260"/>
                <a:gd name="T103" fmla="*/ 86 h 174"/>
                <a:gd name="T104" fmla="*/ 106 w 260"/>
                <a:gd name="T105" fmla="*/ 97 h 174"/>
                <a:gd name="T106" fmla="*/ 106 w 260"/>
                <a:gd name="T107" fmla="*/ 152 h 174"/>
                <a:gd name="T108" fmla="*/ 249 w 260"/>
                <a:gd name="T109" fmla="*/ 152 h 174"/>
                <a:gd name="T110" fmla="*/ 238 w 260"/>
                <a:gd name="T111" fmla="*/ 163 h 174"/>
                <a:gd name="T112" fmla="*/ 165 w 260"/>
                <a:gd name="T113" fmla="*/ 163 h 174"/>
                <a:gd name="T114" fmla="*/ 154 w 260"/>
                <a:gd name="T115" fmla="*/ 152 h 174"/>
                <a:gd name="T116" fmla="*/ 154 w 260"/>
                <a:gd name="T117" fmla="*/ 97 h 174"/>
                <a:gd name="T118" fmla="*/ 165 w 260"/>
                <a:gd name="T119" fmla="*/ 86 h 174"/>
                <a:gd name="T120" fmla="*/ 238 w 260"/>
                <a:gd name="T121" fmla="*/ 86 h 174"/>
                <a:gd name="T122" fmla="*/ 249 w 260"/>
                <a:gd name="T123" fmla="*/ 97 h 174"/>
                <a:gd name="T124" fmla="*/ 249 w 260"/>
                <a:gd name="T125" fmla="*/ 15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0" h="174">
                  <a:moveTo>
                    <a:pt x="254" y="76"/>
                  </a:moveTo>
                  <a:cubicBezTo>
                    <a:pt x="236" y="58"/>
                    <a:pt x="185" y="9"/>
                    <a:pt x="185" y="9"/>
                  </a:cubicBezTo>
                  <a:cubicBezTo>
                    <a:pt x="177" y="0"/>
                    <a:pt x="163" y="0"/>
                    <a:pt x="155" y="9"/>
                  </a:cubicBezTo>
                  <a:cubicBezTo>
                    <a:pt x="148" y="16"/>
                    <a:pt x="147" y="27"/>
                    <a:pt x="152" y="36"/>
                  </a:cubicBezTo>
                  <a:cubicBezTo>
                    <a:pt x="153" y="37"/>
                    <a:pt x="155" y="39"/>
                    <a:pt x="157" y="37"/>
                  </a:cubicBezTo>
                  <a:cubicBezTo>
                    <a:pt x="162" y="32"/>
                    <a:pt x="162" y="32"/>
                    <a:pt x="162" y="32"/>
                  </a:cubicBezTo>
                  <a:cubicBezTo>
                    <a:pt x="163" y="30"/>
                    <a:pt x="162" y="29"/>
                    <a:pt x="162" y="28"/>
                  </a:cubicBezTo>
                  <a:cubicBezTo>
                    <a:pt x="160" y="24"/>
                    <a:pt x="161" y="20"/>
                    <a:pt x="164" y="17"/>
                  </a:cubicBezTo>
                  <a:cubicBezTo>
                    <a:pt x="167" y="14"/>
                    <a:pt x="173" y="14"/>
                    <a:pt x="177" y="17"/>
                  </a:cubicBezTo>
                  <a:cubicBezTo>
                    <a:pt x="236" y="75"/>
                    <a:pt x="236" y="75"/>
                    <a:pt x="236" y="75"/>
                  </a:cubicBezTo>
                  <a:cubicBezTo>
                    <a:pt x="154" y="75"/>
                    <a:pt x="154" y="75"/>
                    <a:pt x="154" y="75"/>
                  </a:cubicBezTo>
                  <a:cubicBezTo>
                    <a:pt x="148" y="75"/>
                    <a:pt x="143" y="80"/>
                    <a:pt x="143" y="86"/>
                  </a:cubicBezTo>
                  <a:cubicBezTo>
                    <a:pt x="143" y="110"/>
                    <a:pt x="143" y="110"/>
                    <a:pt x="143" y="110"/>
                  </a:cubicBezTo>
                  <a:cubicBezTo>
                    <a:pt x="143" y="114"/>
                    <a:pt x="142" y="113"/>
                    <a:pt x="142" y="112"/>
                  </a:cubicBezTo>
                  <a:cubicBezTo>
                    <a:pt x="139" y="111"/>
                    <a:pt x="135" y="111"/>
                    <a:pt x="130" y="111"/>
                  </a:cubicBezTo>
                  <a:cubicBezTo>
                    <a:pt x="126" y="111"/>
                    <a:pt x="122" y="111"/>
                    <a:pt x="119" y="112"/>
                  </a:cubicBezTo>
                  <a:cubicBezTo>
                    <a:pt x="119" y="113"/>
                    <a:pt x="117" y="114"/>
                    <a:pt x="117" y="110"/>
                  </a:cubicBezTo>
                  <a:cubicBezTo>
                    <a:pt x="117" y="86"/>
                    <a:pt x="117" y="86"/>
                    <a:pt x="117" y="86"/>
                  </a:cubicBezTo>
                  <a:cubicBezTo>
                    <a:pt x="117" y="80"/>
                    <a:pt x="112" y="75"/>
                    <a:pt x="106" y="75"/>
                  </a:cubicBezTo>
                  <a:cubicBezTo>
                    <a:pt x="25" y="75"/>
                    <a:pt x="25" y="75"/>
                    <a:pt x="25" y="75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8" y="14"/>
                    <a:pt x="94" y="14"/>
                    <a:pt x="97" y="17"/>
                  </a:cubicBezTo>
                  <a:cubicBezTo>
                    <a:pt x="100" y="20"/>
                    <a:pt x="101" y="25"/>
                    <a:pt x="99" y="28"/>
                  </a:cubicBezTo>
                  <a:cubicBezTo>
                    <a:pt x="98" y="29"/>
                    <a:pt x="98" y="31"/>
                    <a:pt x="99" y="32"/>
                  </a:cubicBezTo>
                  <a:cubicBezTo>
                    <a:pt x="104" y="37"/>
                    <a:pt x="104" y="37"/>
                    <a:pt x="104" y="37"/>
                  </a:cubicBezTo>
                  <a:cubicBezTo>
                    <a:pt x="106" y="39"/>
                    <a:pt x="109" y="36"/>
                    <a:pt x="110" y="34"/>
                  </a:cubicBezTo>
                  <a:cubicBezTo>
                    <a:pt x="114" y="26"/>
                    <a:pt x="112" y="16"/>
                    <a:pt x="106" y="9"/>
                  </a:cubicBezTo>
                  <a:cubicBezTo>
                    <a:pt x="97" y="0"/>
                    <a:pt x="84" y="0"/>
                    <a:pt x="75" y="9"/>
                  </a:cubicBezTo>
                  <a:cubicBezTo>
                    <a:pt x="75" y="9"/>
                    <a:pt x="27" y="56"/>
                    <a:pt x="7" y="76"/>
                  </a:cubicBezTo>
                  <a:cubicBezTo>
                    <a:pt x="4" y="79"/>
                    <a:pt x="0" y="82"/>
                    <a:pt x="0" y="86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9"/>
                    <a:pt x="5" y="174"/>
                    <a:pt x="11" y="174"/>
                  </a:cubicBezTo>
                  <a:cubicBezTo>
                    <a:pt x="106" y="174"/>
                    <a:pt x="106" y="174"/>
                    <a:pt x="106" y="174"/>
                  </a:cubicBezTo>
                  <a:cubicBezTo>
                    <a:pt x="112" y="174"/>
                    <a:pt x="117" y="169"/>
                    <a:pt x="117" y="163"/>
                  </a:cubicBezTo>
                  <a:cubicBezTo>
                    <a:pt x="117" y="131"/>
                    <a:pt x="117" y="131"/>
                    <a:pt x="117" y="131"/>
                  </a:cubicBezTo>
                  <a:cubicBezTo>
                    <a:pt x="117" y="129"/>
                    <a:pt x="118" y="126"/>
                    <a:pt x="119" y="125"/>
                  </a:cubicBezTo>
                  <a:cubicBezTo>
                    <a:pt x="120" y="123"/>
                    <a:pt x="124" y="122"/>
                    <a:pt x="130" y="122"/>
                  </a:cubicBezTo>
                  <a:cubicBezTo>
                    <a:pt x="136" y="122"/>
                    <a:pt x="140" y="123"/>
                    <a:pt x="142" y="125"/>
                  </a:cubicBezTo>
                  <a:cubicBezTo>
                    <a:pt x="143" y="126"/>
                    <a:pt x="143" y="129"/>
                    <a:pt x="143" y="131"/>
                  </a:cubicBezTo>
                  <a:cubicBezTo>
                    <a:pt x="143" y="163"/>
                    <a:pt x="143" y="163"/>
                    <a:pt x="143" y="163"/>
                  </a:cubicBezTo>
                  <a:cubicBezTo>
                    <a:pt x="143" y="169"/>
                    <a:pt x="148" y="174"/>
                    <a:pt x="154" y="174"/>
                  </a:cubicBezTo>
                  <a:cubicBezTo>
                    <a:pt x="249" y="174"/>
                    <a:pt x="249" y="174"/>
                    <a:pt x="249" y="174"/>
                  </a:cubicBezTo>
                  <a:cubicBezTo>
                    <a:pt x="255" y="174"/>
                    <a:pt x="260" y="169"/>
                    <a:pt x="260" y="163"/>
                  </a:cubicBezTo>
                  <a:cubicBezTo>
                    <a:pt x="260" y="86"/>
                    <a:pt x="260" y="86"/>
                    <a:pt x="260" y="86"/>
                  </a:cubicBezTo>
                  <a:cubicBezTo>
                    <a:pt x="260" y="82"/>
                    <a:pt x="257" y="79"/>
                    <a:pt x="254" y="76"/>
                  </a:cubicBezTo>
                  <a:close/>
                  <a:moveTo>
                    <a:pt x="106" y="152"/>
                  </a:moveTo>
                  <a:cubicBezTo>
                    <a:pt x="106" y="158"/>
                    <a:pt x="101" y="163"/>
                    <a:pt x="95" y="163"/>
                  </a:cubicBezTo>
                  <a:cubicBezTo>
                    <a:pt x="22" y="163"/>
                    <a:pt x="22" y="163"/>
                    <a:pt x="22" y="163"/>
                  </a:cubicBezTo>
                  <a:cubicBezTo>
                    <a:pt x="16" y="163"/>
                    <a:pt x="11" y="158"/>
                    <a:pt x="11" y="152"/>
                  </a:cubicBezTo>
                  <a:cubicBezTo>
                    <a:pt x="11" y="97"/>
                    <a:pt x="11" y="97"/>
                    <a:pt x="11" y="97"/>
                  </a:cubicBezTo>
                  <a:cubicBezTo>
                    <a:pt x="11" y="91"/>
                    <a:pt x="16" y="86"/>
                    <a:pt x="22" y="86"/>
                  </a:cubicBezTo>
                  <a:cubicBezTo>
                    <a:pt x="95" y="86"/>
                    <a:pt x="95" y="86"/>
                    <a:pt x="95" y="86"/>
                  </a:cubicBezTo>
                  <a:cubicBezTo>
                    <a:pt x="101" y="86"/>
                    <a:pt x="106" y="91"/>
                    <a:pt x="106" y="97"/>
                  </a:cubicBezTo>
                  <a:cubicBezTo>
                    <a:pt x="106" y="152"/>
                    <a:pt x="106" y="152"/>
                    <a:pt x="106" y="152"/>
                  </a:cubicBezTo>
                  <a:close/>
                  <a:moveTo>
                    <a:pt x="249" y="152"/>
                  </a:moveTo>
                  <a:cubicBezTo>
                    <a:pt x="249" y="158"/>
                    <a:pt x="244" y="163"/>
                    <a:pt x="238" y="163"/>
                  </a:cubicBezTo>
                  <a:cubicBezTo>
                    <a:pt x="165" y="163"/>
                    <a:pt x="165" y="163"/>
                    <a:pt x="165" y="163"/>
                  </a:cubicBezTo>
                  <a:cubicBezTo>
                    <a:pt x="159" y="163"/>
                    <a:pt x="154" y="158"/>
                    <a:pt x="154" y="152"/>
                  </a:cubicBezTo>
                  <a:cubicBezTo>
                    <a:pt x="154" y="97"/>
                    <a:pt x="154" y="97"/>
                    <a:pt x="154" y="97"/>
                  </a:cubicBezTo>
                  <a:cubicBezTo>
                    <a:pt x="154" y="91"/>
                    <a:pt x="159" y="86"/>
                    <a:pt x="165" y="86"/>
                  </a:cubicBezTo>
                  <a:cubicBezTo>
                    <a:pt x="238" y="86"/>
                    <a:pt x="238" y="86"/>
                    <a:pt x="238" y="86"/>
                  </a:cubicBezTo>
                  <a:cubicBezTo>
                    <a:pt x="244" y="86"/>
                    <a:pt x="249" y="91"/>
                    <a:pt x="249" y="97"/>
                  </a:cubicBezTo>
                  <a:lnTo>
                    <a:pt x="249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</p:grpSp>
      <p:sp>
        <p:nvSpPr>
          <p:cNvPr id="48" name="TextBox 18">
            <a:extLst>
              <a:ext uri="{FF2B5EF4-FFF2-40B4-BE49-F238E27FC236}">
                <a16:creationId xmlns:a16="http://schemas.microsoft.com/office/drawing/2014/main" id="{85E0559E-C4EC-E347-AEA1-6BEEF0F5BFAF}"/>
              </a:ext>
            </a:extLst>
          </p:cNvPr>
          <p:cNvSpPr txBox="1"/>
          <p:nvPr/>
        </p:nvSpPr>
        <p:spPr>
          <a:xfrm>
            <a:off x="8530543" y="3273151"/>
            <a:ext cx="3531281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Fake</a:t>
            </a:r>
            <a:r>
              <a:rPr lang="es-ES_tradnl" b="1" dirty="0">
                <a:solidFill>
                  <a:srgbClr val="C00000"/>
                </a:solidFill>
                <a:latin typeface="Century Gothic" panose="020B0502020202020204" pitchFamily="34" charset="0"/>
              </a:rPr>
              <a:t> News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48A06A5C-DD8A-3C42-9953-9C45B9A6ACD1}"/>
              </a:ext>
            </a:extLst>
          </p:cNvPr>
          <p:cNvSpPr txBox="1"/>
          <p:nvPr/>
        </p:nvSpPr>
        <p:spPr>
          <a:xfrm>
            <a:off x="8530542" y="3597242"/>
            <a:ext cx="3531282" cy="1077218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Desinformación o el uso de información como forma de ataque, desestabilización o confusión</a:t>
            </a:r>
            <a:endParaRPr lang="es-ES_tradnl" altLang="es-CO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0" name="Group 1493">
            <a:extLst>
              <a:ext uri="{FF2B5EF4-FFF2-40B4-BE49-F238E27FC236}">
                <a16:creationId xmlns:a16="http://schemas.microsoft.com/office/drawing/2014/main" id="{3CA0854A-BF29-CA4C-952E-ABCEAA4F8F9E}"/>
              </a:ext>
            </a:extLst>
          </p:cNvPr>
          <p:cNvGrpSpPr/>
          <p:nvPr/>
        </p:nvGrpSpPr>
        <p:grpSpPr>
          <a:xfrm>
            <a:off x="5256822" y="4961067"/>
            <a:ext cx="524735" cy="570699"/>
            <a:chOff x="2641601" y="3727450"/>
            <a:chExt cx="501650" cy="425450"/>
          </a:xfrm>
          <a:solidFill>
            <a:schemeClr val="bg1"/>
          </a:solidFill>
        </p:grpSpPr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4B4EB78F-89E5-F64D-870C-9451C1E5D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426" y="3929063"/>
              <a:ext cx="141288" cy="23813"/>
            </a:xfrm>
            <a:custGeom>
              <a:avLst/>
              <a:gdLst>
                <a:gd name="T0" fmla="*/ 66 w 66"/>
                <a:gd name="T1" fmla="*/ 9 h 11"/>
                <a:gd name="T2" fmla="*/ 63 w 66"/>
                <a:gd name="T3" fmla="*/ 11 h 11"/>
                <a:gd name="T4" fmla="*/ 3 w 66"/>
                <a:gd name="T5" fmla="*/ 11 h 11"/>
                <a:gd name="T6" fmla="*/ 0 w 66"/>
                <a:gd name="T7" fmla="*/ 9 h 11"/>
                <a:gd name="T8" fmla="*/ 0 w 66"/>
                <a:gd name="T9" fmla="*/ 3 h 11"/>
                <a:gd name="T10" fmla="*/ 3 w 66"/>
                <a:gd name="T11" fmla="*/ 0 h 11"/>
                <a:gd name="T12" fmla="*/ 63 w 66"/>
                <a:gd name="T13" fmla="*/ 0 h 11"/>
                <a:gd name="T14" fmla="*/ 66 w 66"/>
                <a:gd name="T15" fmla="*/ 3 h 11"/>
                <a:gd name="T16" fmla="*/ 66 w 66"/>
                <a:gd name="T17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11">
                  <a:moveTo>
                    <a:pt x="66" y="9"/>
                  </a:moveTo>
                  <a:cubicBezTo>
                    <a:pt x="66" y="10"/>
                    <a:pt x="65" y="11"/>
                    <a:pt x="6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5" y="0"/>
                    <a:pt x="66" y="2"/>
                    <a:pt x="66" y="3"/>
                  </a:cubicBezTo>
                  <a:lnTo>
                    <a:pt x="6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2E42F9DE-741B-154E-A1CA-7F087AD6B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401" y="3929063"/>
              <a:ext cx="139700" cy="23813"/>
            </a:xfrm>
            <a:custGeom>
              <a:avLst/>
              <a:gdLst>
                <a:gd name="T0" fmla="*/ 66 w 66"/>
                <a:gd name="T1" fmla="*/ 9 h 11"/>
                <a:gd name="T2" fmla="*/ 63 w 66"/>
                <a:gd name="T3" fmla="*/ 11 h 11"/>
                <a:gd name="T4" fmla="*/ 3 w 66"/>
                <a:gd name="T5" fmla="*/ 11 h 11"/>
                <a:gd name="T6" fmla="*/ 0 w 66"/>
                <a:gd name="T7" fmla="*/ 9 h 11"/>
                <a:gd name="T8" fmla="*/ 0 w 66"/>
                <a:gd name="T9" fmla="*/ 3 h 11"/>
                <a:gd name="T10" fmla="*/ 3 w 66"/>
                <a:gd name="T11" fmla="*/ 0 h 11"/>
                <a:gd name="T12" fmla="*/ 63 w 66"/>
                <a:gd name="T13" fmla="*/ 0 h 11"/>
                <a:gd name="T14" fmla="*/ 66 w 66"/>
                <a:gd name="T15" fmla="*/ 3 h 11"/>
                <a:gd name="T16" fmla="*/ 66 w 66"/>
                <a:gd name="T17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11">
                  <a:moveTo>
                    <a:pt x="66" y="9"/>
                  </a:moveTo>
                  <a:cubicBezTo>
                    <a:pt x="66" y="10"/>
                    <a:pt x="65" y="11"/>
                    <a:pt x="6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0" y="10"/>
                    <a:pt x="0" y="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5" y="0"/>
                    <a:pt x="66" y="2"/>
                    <a:pt x="66" y="3"/>
                  </a:cubicBezTo>
                  <a:lnTo>
                    <a:pt x="6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7FB004F-598C-6C4D-9C4F-D58A461E9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426" y="3994150"/>
              <a:ext cx="141288" cy="23813"/>
            </a:xfrm>
            <a:custGeom>
              <a:avLst/>
              <a:gdLst>
                <a:gd name="T0" fmla="*/ 66 w 66"/>
                <a:gd name="T1" fmla="*/ 8 h 11"/>
                <a:gd name="T2" fmla="*/ 63 w 66"/>
                <a:gd name="T3" fmla="*/ 11 h 11"/>
                <a:gd name="T4" fmla="*/ 3 w 66"/>
                <a:gd name="T5" fmla="*/ 11 h 11"/>
                <a:gd name="T6" fmla="*/ 0 w 66"/>
                <a:gd name="T7" fmla="*/ 8 h 11"/>
                <a:gd name="T8" fmla="*/ 0 w 66"/>
                <a:gd name="T9" fmla="*/ 2 h 11"/>
                <a:gd name="T10" fmla="*/ 3 w 66"/>
                <a:gd name="T11" fmla="*/ 0 h 11"/>
                <a:gd name="T12" fmla="*/ 63 w 66"/>
                <a:gd name="T13" fmla="*/ 0 h 11"/>
                <a:gd name="T14" fmla="*/ 66 w 66"/>
                <a:gd name="T15" fmla="*/ 2 h 11"/>
                <a:gd name="T16" fmla="*/ 66 w 66"/>
                <a:gd name="T1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11">
                  <a:moveTo>
                    <a:pt x="66" y="8"/>
                  </a:moveTo>
                  <a:cubicBezTo>
                    <a:pt x="66" y="9"/>
                    <a:pt x="65" y="11"/>
                    <a:pt x="6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1"/>
                    <a:pt x="0" y="9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5" y="0"/>
                    <a:pt x="66" y="1"/>
                    <a:pt x="66" y="2"/>
                  </a:cubicBezTo>
                  <a:lnTo>
                    <a:pt x="6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40A4A640-112B-8F41-A366-597E399BE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401" y="3994150"/>
              <a:ext cx="139700" cy="23813"/>
            </a:xfrm>
            <a:custGeom>
              <a:avLst/>
              <a:gdLst>
                <a:gd name="T0" fmla="*/ 66 w 66"/>
                <a:gd name="T1" fmla="*/ 8 h 11"/>
                <a:gd name="T2" fmla="*/ 63 w 66"/>
                <a:gd name="T3" fmla="*/ 11 h 11"/>
                <a:gd name="T4" fmla="*/ 3 w 66"/>
                <a:gd name="T5" fmla="*/ 11 h 11"/>
                <a:gd name="T6" fmla="*/ 0 w 66"/>
                <a:gd name="T7" fmla="*/ 8 h 11"/>
                <a:gd name="T8" fmla="*/ 0 w 66"/>
                <a:gd name="T9" fmla="*/ 2 h 11"/>
                <a:gd name="T10" fmla="*/ 3 w 66"/>
                <a:gd name="T11" fmla="*/ 0 h 11"/>
                <a:gd name="T12" fmla="*/ 63 w 66"/>
                <a:gd name="T13" fmla="*/ 0 h 11"/>
                <a:gd name="T14" fmla="*/ 66 w 66"/>
                <a:gd name="T15" fmla="*/ 2 h 11"/>
                <a:gd name="T16" fmla="*/ 66 w 66"/>
                <a:gd name="T1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11">
                  <a:moveTo>
                    <a:pt x="66" y="8"/>
                  </a:moveTo>
                  <a:cubicBezTo>
                    <a:pt x="66" y="9"/>
                    <a:pt x="65" y="11"/>
                    <a:pt x="6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0" y="9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5" y="0"/>
                    <a:pt x="66" y="1"/>
                    <a:pt x="66" y="2"/>
                  </a:cubicBezTo>
                  <a:lnTo>
                    <a:pt x="6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BD9D2013-80F7-B64D-A3C4-B73C497A5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426" y="4057650"/>
              <a:ext cx="141288" cy="23813"/>
            </a:xfrm>
            <a:custGeom>
              <a:avLst/>
              <a:gdLst>
                <a:gd name="T0" fmla="*/ 66 w 66"/>
                <a:gd name="T1" fmla="*/ 8 h 11"/>
                <a:gd name="T2" fmla="*/ 63 w 66"/>
                <a:gd name="T3" fmla="*/ 11 h 11"/>
                <a:gd name="T4" fmla="*/ 3 w 66"/>
                <a:gd name="T5" fmla="*/ 11 h 11"/>
                <a:gd name="T6" fmla="*/ 0 w 66"/>
                <a:gd name="T7" fmla="*/ 8 h 11"/>
                <a:gd name="T8" fmla="*/ 0 w 66"/>
                <a:gd name="T9" fmla="*/ 2 h 11"/>
                <a:gd name="T10" fmla="*/ 3 w 66"/>
                <a:gd name="T11" fmla="*/ 0 h 11"/>
                <a:gd name="T12" fmla="*/ 63 w 66"/>
                <a:gd name="T13" fmla="*/ 0 h 11"/>
                <a:gd name="T14" fmla="*/ 66 w 66"/>
                <a:gd name="T15" fmla="*/ 2 h 11"/>
                <a:gd name="T16" fmla="*/ 66 w 66"/>
                <a:gd name="T1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11">
                  <a:moveTo>
                    <a:pt x="66" y="8"/>
                  </a:moveTo>
                  <a:cubicBezTo>
                    <a:pt x="66" y="9"/>
                    <a:pt x="65" y="11"/>
                    <a:pt x="6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1"/>
                    <a:pt x="0" y="9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5" y="0"/>
                    <a:pt x="66" y="1"/>
                    <a:pt x="66" y="2"/>
                  </a:cubicBezTo>
                  <a:lnTo>
                    <a:pt x="6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1B81981E-3F4D-BC4F-BED8-BBB42AA3A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401" y="4057650"/>
              <a:ext cx="139700" cy="23813"/>
            </a:xfrm>
            <a:custGeom>
              <a:avLst/>
              <a:gdLst>
                <a:gd name="T0" fmla="*/ 66 w 66"/>
                <a:gd name="T1" fmla="*/ 8 h 11"/>
                <a:gd name="T2" fmla="*/ 63 w 66"/>
                <a:gd name="T3" fmla="*/ 11 h 11"/>
                <a:gd name="T4" fmla="*/ 3 w 66"/>
                <a:gd name="T5" fmla="*/ 11 h 11"/>
                <a:gd name="T6" fmla="*/ 0 w 66"/>
                <a:gd name="T7" fmla="*/ 8 h 11"/>
                <a:gd name="T8" fmla="*/ 0 w 66"/>
                <a:gd name="T9" fmla="*/ 2 h 11"/>
                <a:gd name="T10" fmla="*/ 3 w 66"/>
                <a:gd name="T11" fmla="*/ 0 h 11"/>
                <a:gd name="T12" fmla="*/ 63 w 66"/>
                <a:gd name="T13" fmla="*/ 0 h 11"/>
                <a:gd name="T14" fmla="*/ 66 w 66"/>
                <a:gd name="T15" fmla="*/ 2 h 11"/>
                <a:gd name="T16" fmla="*/ 66 w 66"/>
                <a:gd name="T1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11">
                  <a:moveTo>
                    <a:pt x="66" y="8"/>
                  </a:moveTo>
                  <a:cubicBezTo>
                    <a:pt x="66" y="9"/>
                    <a:pt x="65" y="11"/>
                    <a:pt x="6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0" y="9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5" y="0"/>
                    <a:pt x="66" y="1"/>
                    <a:pt x="66" y="2"/>
                  </a:cubicBezTo>
                  <a:lnTo>
                    <a:pt x="6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57" name="Freeform 43">
              <a:extLst>
                <a:ext uri="{FF2B5EF4-FFF2-40B4-BE49-F238E27FC236}">
                  <a16:creationId xmlns:a16="http://schemas.microsoft.com/office/drawing/2014/main" id="{0965144E-A691-FA49-9346-6DB6B77D5D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41601" y="3727450"/>
              <a:ext cx="501650" cy="425450"/>
            </a:xfrm>
            <a:custGeom>
              <a:avLst/>
              <a:gdLst>
                <a:gd name="T0" fmla="*/ 1 w 237"/>
                <a:gd name="T1" fmla="*/ 50 h 201"/>
                <a:gd name="T2" fmla="*/ 32 w 237"/>
                <a:gd name="T3" fmla="*/ 189 h 201"/>
                <a:gd name="T4" fmla="*/ 36 w 237"/>
                <a:gd name="T5" fmla="*/ 195 h 201"/>
                <a:gd name="T6" fmla="*/ 47 w 237"/>
                <a:gd name="T7" fmla="*/ 201 h 201"/>
                <a:gd name="T8" fmla="*/ 223 w 237"/>
                <a:gd name="T9" fmla="*/ 201 h 201"/>
                <a:gd name="T10" fmla="*/ 237 w 237"/>
                <a:gd name="T11" fmla="*/ 187 h 201"/>
                <a:gd name="T12" fmla="*/ 237 w 237"/>
                <a:gd name="T13" fmla="*/ 14 h 201"/>
                <a:gd name="T14" fmla="*/ 223 w 237"/>
                <a:gd name="T15" fmla="*/ 0 h 201"/>
                <a:gd name="T16" fmla="*/ 47 w 237"/>
                <a:gd name="T17" fmla="*/ 0 h 201"/>
                <a:gd name="T18" fmla="*/ 33 w 237"/>
                <a:gd name="T19" fmla="*/ 14 h 201"/>
                <a:gd name="T20" fmla="*/ 33 w 237"/>
                <a:gd name="T21" fmla="*/ 132 h 201"/>
                <a:gd name="T22" fmla="*/ 32 w 237"/>
                <a:gd name="T23" fmla="*/ 138 h 201"/>
                <a:gd name="T24" fmla="*/ 11 w 237"/>
                <a:gd name="T25" fmla="*/ 48 h 201"/>
                <a:gd name="T26" fmla="*/ 11 w 237"/>
                <a:gd name="T27" fmla="*/ 47 h 201"/>
                <a:gd name="T28" fmla="*/ 12 w 237"/>
                <a:gd name="T29" fmla="*/ 46 h 201"/>
                <a:gd name="T30" fmla="*/ 20 w 237"/>
                <a:gd name="T31" fmla="*/ 46 h 201"/>
                <a:gd name="T32" fmla="*/ 23 w 237"/>
                <a:gd name="T33" fmla="*/ 44 h 201"/>
                <a:gd name="T34" fmla="*/ 23 w 237"/>
                <a:gd name="T35" fmla="*/ 38 h 201"/>
                <a:gd name="T36" fmla="*/ 20 w 237"/>
                <a:gd name="T37" fmla="*/ 36 h 201"/>
                <a:gd name="T38" fmla="*/ 12 w 237"/>
                <a:gd name="T39" fmla="*/ 36 h 201"/>
                <a:gd name="T40" fmla="*/ 3 w 237"/>
                <a:gd name="T41" fmla="*/ 40 h 201"/>
                <a:gd name="T42" fmla="*/ 1 w 237"/>
                <a:gd name="T43" fmla="*/ 50 h 201"/>
                <a:gd name="T44" fmla="*/ 43 w 237"/>
                <a:gd name="T45" fmla="*/ 14 h 201"/>
                <a:gd name="T46" fmla="*/ 47 w 237"/>
                <a:gd name="T47" fmla="*/ 10 h 201"/>
                <a:gd name="T48" fmla="*/ 223 w 237"/>
                <a:gd name="T49" fmla="*/ 10 h 201"/>
                <a:gd name="T50" fmla="*/ 227 w 237"/>
                <a:gd name="T51" fmla="*/ 14 h 201"/>
                <a:gd name="T52" fmla="*/ 227 w 237"/>
                <a:gd name="T53" fmla="*/ 187 h 201"/>
                <a:gd name="T54" fmla="*/ 223 w 237"/>
                <a:gd name="T55" fmla="*/ 191 h 201"/>
                <a:gd name="T56" fmla="*/ 47 w 237"/>
                <a:gd name="T57" fmla="*/ 191 h 201"/>
                <a:gd name="T58" fmla="*/ 43 w 237"/>
                <a:gd name="T59" fmla="*/ 187 h 201"/>
                <a:gd name="T60" fmla="*/ 43 w 237"/>
                <a:gd name="T61" fmla="*/ 14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7" h="201">
                  <a:moveTo>
                    <a:pt x="1" y="50"/>
                  </a:moveTo>
                  <a:cubicBezTo>
                    <a:pt x="32" y="189"/>
                    <a:pt x="32" y="189"/>
                    <a:pt x="32" y="189"/>
                  </a:cubicBezTo>
                  <a:cubicBezTo>
                    <a:pt x="33" y="192"/>
                    <a:pt x="34" y="194"/>
                    <a:pt x="36" y="195"/>
                  </a:cubicBezTo>
                  <a:cubicBezTo>
                    <a:pt x="38" y="199"/>
                    <a:pt x="42" y="201"/>
                    <a:pt x="47" y="201"/>
                  </a:cubicBezTo>
                  <a:cubicBezTo>
                    <a:pt x="223" y="201"/>
                    <a:pt x="223" y="201"/>
                    <a:pt x="223" y="201"/>
                  </a:cubicBezTo>
                  <a:cubicBezTo>
                    <a:pt x="231" y="201"/>
                    <a:pt x="237" y="195"/>
                    <a:pt x="237" y="187"/>
                  </a:cubicBezTo>
                  <a:cubicBezTo>
                    <a:pt x="237" y="14"/>
                    <a:pt x="237" y="14"/>
                    <a:pt x="237" y="14"/>
                  </a:cubicBezTo>
                  <a:cubicBezTo>
                    <a:pt x="237" y="6"/>
                    <a:pt x="231" y="0"/>
                    <a:pt x="223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9" y="0"/>
                    <a:pt x="33" y="6"/>
                    <a:pt x="33" y="14"/>
                  </a:cubicBezTo>
                  <a:cubicBezTo>
                    <a:pt x="33" y="14"/>
                    <a:pt x="31" y="102"/>
                    <a:pt x="33" y="132"/>
                  </a:cubicBezTo>
                  <a:cubicBezTo>
                    <a:pt x="34" y="136"/>
                    <a:pt x="32" y="138"/>
                    <a:pt x="32" y="138"/>
                  </a:cubicBezTo>
                  <a:cubicBezTo>
                    <a:pt x="27" y="117"/>
                    <a:pt x="11" y="48"/>
                    <a:pt x="11" y="48"/>
                  </a:cubicBezTo>
                  <a:cubicBezTo>
                    <a:pt x="10" y="48"/>
                    <a:pt x="11" y="47"/>
                    <a:pt x="11" y="47"/>
                  </a:cubicBezTo>
                  <a:cubicBezTo>
                    <a:pt x="11" y="46"/>
                    <a:pt x="12" y="46"/>
                    <a:pt x="12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6"/>
                    <a:pt x="23" y="46"/>
                    <a:pt x="23" y="44"/>
                  </a:cubicBezTo>
                  <a:cubicBezTo>
                    <a:pt x="23" y="42"/>
                    <a:pt x="23" y="40"/>
                    <a:pt x="23" y="38"/>
                  </a:cubicBezTo>
                  <a:cubicBezTo>
                    <a:pt x="23" y="36"/>
                    <a:pt x="20" y="36"/>
                    <a:pt x="20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9" y="36"/>
                    <a:pt x="5" y="38"/>
                    <a:pt x="3" y="40"/>
                  </a:cubicBezTo>
                  <a:cubicBezTo>
                    <a:pt x="1" y="43"/>
                    <a:pt x="0" y="47"/>
                    <a:pt x="1" y="50"/>
                  </a:cubicBezTo>
                  <a:close/>
                  <a:moveTo>
                    <a:pt x="43" y="14"/>
                  </a:moveTo>
                  <a:cubicBezTo>
                    <a:pt x="43" y="12"/>
                    <a:pt x="45" y="10"/>
                    <a:pt x="47" y="10"/>
                  </a:cubicBezTo>
                  <a:cubicBezTo>
                    <a:pt x="223" y="10"/>
                    <a:pt x="223" y="10"/>
                    <a:pt x="223" y="10"/>
                  </a:cubicBezTo>
                  <a:cubicBezTo>
                    <a:pt x="225" y="10"/>
                    <a:pt x="227" y="12"/>
                    <a:pt x="227" y="14"/>
                  </a:cubicBezTo>
                  <a:cubicBezTo>
                    <a:pt x="227" y="187"/>
                    <a:pt x="227" y="187"/>
                    <a:pt x="227" y="187"/>
                  </a:cubicBezTo>
                  <a:cubicBezTo>
                    <a:pt x="227" y="189"/>
                    <a:pt x="225" y="191"/>
                    <a:pt x="223" y="191"/>
                  </a:cubicBezTo>
                  <a:cubicBezTo>
                    <a:pt x="47" y="191"/>
                    <a:pt x="47" y="191"/>
                    <a:pt x="47" y="191"/>
                  </a:cubicBezTo>
                  <a:cubicBezTo>
                    <a:pt x="45" y="191"/>
                    <a:pt x="43" y="189"/>
                    <a:pt x="43" y="187"/>
                  </a:cubicBezTo>
                  <a:lnTo>
                    <a:pt x="43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58" name="Freeform 44">
              <a:extLst>
                <a:ext uri="{FF2B5EF4-FFF2-40B4-BE49-F238E27FC236}">
                  <a16:creationId xmlns:a16="http://schemas.microsoft.com/office/drawing/2014/main" id="{41C08C6C-5D8D-D54D-B7D9-58652E272B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3838" y="3783013"/>
              <a:ext cx="327025" cy="109538"/>
            </a:xfrm>
            <a:custGeom>
              <a:avLst/>
              <a:gdLst>
                <a:gd name="T0" fmla="*/ 2 w 154"/>
                <a:gd name="T1" fmla="*/ 0 h 52"/>
                <a:gd name="T2" fmla="*/ 0 w 154"/>
                <a:gd name="T3" fmla="*/ 49 h 52"/>
                <a:gd name="T4" fmla="*/ 151 w 154"/>
                <a:gd name="T5" fmla="*/ 52 h 52"/>
                <a:gd name="T6" fmla="*/ 154 w 154"/>
                <a:gd name="T7" fmla="*/ 3 h 52"/>
                <a:gd name="T8" fmla="*/ 47 w 154"/>
                <a:gd name="T9" fmla="*/ 40 h 52"/>
                <a:gd name="T10" fmla="*/ 44 w 154"/>
                <a:gd name="T11" fmla="*/ 42 h 52"/>
                <a:gd name="T12" fmla="*/ 33 w 154"/>
                <a:gd name="T13" fmla="*/ 27 h 52"/>
                <a:gd name="T14" fmla="*/ 29 w 154"/>
                <a:gd name="T15" fmla="*/ 19 h 52"/>
                <a:gd name="T16" fmla="*/ 28 w 154"/>
                <a:gd name="T17" fmla="*/ 28 h 52"/>
                <a:gd name="T18" fmla="*/ 26 w 154"/>
                <a:gd name="T19" fmla="*/ 42 h 52"/>
                <a:gd name="T20" fmla="*/ 23 w 154"/>
                <a:gd name="T21" fmla="*/ 40 h 52"/>
                <a:gd name="T22" fmla="*/ 26 w 154"/>
                <a:gd name="T23" fmla="*/ 10 h 52"/>
                <a:gd name="T24" fmla="*/ 30 w 154"/>
                <a:gd name="T25" fmla="*/ 12 h 52"/>
                <a:gd name="T26" fmla="*/ 39 w 154"/>
                <a:gd name="T27" fmla="*/ 27 h 52"/>
                <a:gd name="T28" fmla="*/ 43 w 154"/>
                <a:gd name="T29" fmla="*/ 32 h 52"/>
                <a:gd name="T30" fmla="*/ 42 w 154"/>
                <a:gd name="T31" fmla="*/ 12 h 52"/>
                <a:gd name="T32" fmla="*/ 45 w 154"/>
                <a:gd name="T33" fmla="*/ 10 h 52"/>
                <a:gd name="T34" fmla="*/ 47 w 154"/>
                <a:gd name="T35" fmla="*/ 40 h 52"/>
                <a:gd name="T36" fmla="*/ 69 w 154"/>
                <a:gd name="T37" fmla="*/ 42 h 52"/>
                <a:gd name="T38" fmla="*/ 53 w 154"/>
                <a:gd name="T39" fmla="*/ 40 h 52"/>
                <a:gd name="T40" fmla="*/ 55 w 154"/>
                <a:gd name="T41" fmla="*/ 10 h 52"/>
                <a:gd name="T42" fmla="*/ 71 w 154"/>
                <a:gd name="T43" fmla="*/ 12 h 52"/>
                <a:gd name="T44" fmla="*/ 68 w 154"/>
                <a:gd name="T45" fmla="*/ 15 h 52"/>
                <a:gd name="T46" fmla="*/ 58 w 154"/>
                <a:gd name="T47" fmla="*/ 16 h 52"/>
                <a:gd name="T48" fmla="*/ 59 w 154"/>
                <a:gd name="T49" fmla="*/ 23 h 52"/>
                <a:gd name="T50" fmla="*/ 70 w 154"/>
                <a:gd name="T51" fmla="*/ 25 h 52"/>
                <a:gd name="T52" fmla="*/ 68 w 154"/>
                <a:gd name="T53" fmla="*/ 28 h 52"/>
                <a:gd name="T54" fmla="*/ 58 w 154"/>
                <a:gd name="T55" fmla="*/ 28 h 52"/>
                <a:gd name="T56" fmla="*/ 59 w 154"/>
                <a:gd name="T57" fmla="*/ 37 h 52"/>
                <a:gd name="T58" fmla="*/ 71 w 154"/>
                <a:gd name="T59" fmla="*/ 39 h 52"/>
                <a:gd name="T60" fmla="*/ 71 w 154"/>
                <a:gd name="T61" fmla="*/ 40 h 52"/>
                <a:gd name="T62" fmla="*/ 103 w 154"/>
                <a:gd name="T63" fmla="*/ 40 h 52"/>
                <a:gd name="T64" fmla="*/ 99 w 154"/>
                <a:gd name="T65" fmla="*/ 42 h 52"/>
                <a:gd name="T66" fmla="*/ 93 w 154"/>
                <a:gd name="T67" fmla="*/ 27 h 52"/>
                <a:gd name="T68" fmla="*/ 92 w 154"/>
                <a:gd name="T69" fmla="*/ 19 h 52"/>
                <a:gd name="T70" fmla="*/ 86 w 154"/>
                <a:gd name="T71" fmla="*/ 40 h 52"/>
                <a:gd name="T72" fmla="*/ 82 w 154"/>
                <a:gd name="T73" fmla="*/ 42 h 52"/>
                <a:gd name="T74" fmla="*/ 73 w 154"/>
                <a:gd name="T75" fmla="*/ 13 h 52"/>
                <a:gd name="T76" fmla="*/ 75 w 154"/>
                <a:gd name="T77" fmla="*/ 10 h 52"/>
                <a:gd name="T78" fmla="*/ 78 w 154"/>
                <a:gd name="T79" fmla="*/ 12 h 52"/>
                <a:gd name="T80" fmla="*/ 82 w 154"/>
                <a:gd name="T81" fmla="*/ 27 h 52"/>
                <a:gd name="T82" fmla="*/ 84 w 154"/>
                <a:gd name="T83" fmla="*/ 32 h 52"/>
                <a:gd name="T84" fmla="*/ 89 w 154"/>
                <a:gd name="T85" fmla="*/ 12 h 52"/>
                <a:gd name="T86" fmla="*/ 92 w 154"/>
                <a:gd name="T87" fmla="*/ 10 h 52"/>
                <a:gd name="T88" fmla="*/ 98 w 154"/>
                <a:gd name="T89" fmla="*/ 25 h 52"/>
                <a:gd name="T90" fmla="*/ 100 w 154"/>
                <a:gd name="T91" fmla="*/ 32 h 52"/>
                <a:gd name="T92" fmla="*/ 101 w 154"/>
                <a:gd name="T93" fmla="*/ 26 h 52"/>
                <a:gd name="T94" fmla="*/ 108 w 154"/>
                <a:gd name="T95" fmla="*/ 10 h 52"/>
                <a:gd name="T96" fmla="*/ 110 w 154"/>
                <a:gd name="T97" fmla="*/ 11 h 52"/>
                <a:gd name="T98" fmla="*/ 120 w 154"/>
                <a:gd name="T99" fmla="*/ 42 h 52"/>
                <a:gd name="T100" fmla="*/ 112 w 154"/>
                <a:gd name="T101" fmla="*/ 38 h 52"/>
                <a:gd name="T102" fmla="*/ 113 w 154"/>
                <a:gd name="T103" fmla="*/ 35 h 52"/>
                <a:gd name="T104" fmla="*/ 120 w 154"/>
                <a:gd name="T105" fmla="*/ 38 h 52"/>
                <a:gd name="T106" fmla="*/ 121 w 154"/>
                <a:gd name="T107" fmla="*/ 28 h 52"/>
                <a:gd name="T108" fmla="*/ 123 w 154"/>
                <a:gd name="T109" fmla="*/ 10 h 52"/>
                <a:gd name="T110" fmla="*/ 130 w 154"/>
                <a:gd name="T111" fmla="*/ 11 h 52"/>
                <a:gd name="T112" fmla="*/ 130 w 154"/>
                <a:gd name="T113" fmla="*/ 14 h 52"/>
                <a:gd name="T114" fmla="*/ 127 w 154"/>
                <a:gd name="T115" fmla="*/ 15 h 52"/>
                <a:gd name="T116" fmla="*/ 118 w 154"/>
                <a:gd name="T117" fmla="*/ 18 h 52"/>
                <a:gd name="T118" fmla="*/ 131 w 154"/>
                <a:gd name="T119" fmla="*/ 3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4" h="52">
                  <a:moveTo>
                    <a:pt x="15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1"/>
                    <a:pt x="1" y="52"/>
                    <a:pt x="2" y="52"/>
                  </a:cubicBezTo>
                  <a:cubicBezTo>
                    <a:pt x="151" y="52"/>
                    <a:pt x="151" y="52"/>
                    <a:pt x="151" y="52"/>
                  </a:cubicBezTo>
                  <a:cubicBezTo>
                    <a:pt x="153" y="52"/>
                    <a:pt x="154" y="51"/>
                    <a:pt x="154" y="49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1"/>
                    <a:pt x="153" y="0"/>
                    <a:pt x="151" y="0"/>
                  </a:cubicBezTo>
                  <a:close/>
                  <a:moveTo>
                    <a:pt x="47" y="40"/>
                  </a:moveTo>
                  <a:cubicBezTo>
                    <a:pt x="47" y="41"/>
                    <a:pt x="46" y="42"/>
                    <a:pt x="45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3" y="42"/>
                    <a:pt x="42" y="41"/>
                    <a:pt x="41" y="4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2" y="26"/>
                    <a:pt x="32" y="25"/>
                  </a:cubicBezTo>
                  <a:cubicBezTo>
                    <a:pt x="32" y="25"/>
                    <a:pt x="30" y="22"/>
                    <a:pt x="29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22"/>
                    <a:pt x="28" y="25"/>
                    <a:pt x="28" y="28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41"/>
                    <a:pt x="27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4" y="42"/>
                    <a:pt x="23" y="41"/>
                    <a:pt x="23" y="40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1"/>
                    <a:pt x="24" y="10"/>
                    <a:pt x="26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8" y="10"/>
                    <a:pt x="29" y="11"/>
                    <a:pt x="30" y="12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9" y="26"/>
                    <a:pt x="39" y="27"/>
                  </a:cubicBezTo>
                  <a:cubicBezTo>
                    <a:pt x="39" y="27"/>
                    <a:pt x="41" y="30"/>
                    <a:pt x="42" y="32"/>
                  </a:cubicBezTo>
                  <a:cubicBezTo>
                    <a:pt x="42" y="32"/>
                    <a:pt x="43" y="33"/>
                    <a:pt x="43" y="32"/>
                  </a:cubicBezTo>
                  <a:cubicBezTo>
                    <a:pt x="42" y="30"/>
                    <a:pt x="42" y="27"/>
                    <a:pt x="42" y="24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1"/>
                    <a:pt x="43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6" y="10"/>
                    <a:pt x="47" y="11"/>
                    <a:pt x="47" y="12"/>
                  </a:cubicBezTo>
                  <a:cubicBezTo>
                    <a:pt x="47" y="40"/>
                    <a:pt x="47" y="40"/>
                    <a:pt x="47" y="40"/>
                  </a:cubicBezTo>
                  <a:close/>
                  <a:moveTo>
                    <a:pt x="71" y="40"/>
                  </a:moveTo>
                  <a:cubicBezTo>
                    <a:pt x="71" y="41"/>
                    <a:pt x="70" y="42"/>
                    <a:pt x="69" y="42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4" y="42"/>
                    <a:pt x="53" y="41"/>
                    <a:pt x="53" y="40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1"/>
                    <a:pt x="54" y="10"/>
                    <a:pt x="55" y="10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70" y="10"/>
                    <a:pt x="71" y="11"/>
                    <a:pt x="71" y="12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4"/>
                    <a:pt x="70" y="15"/>
                    <a:pt x="68" y="15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9" y="15"/>
                    <a:pt x="58" y="15"/>
                    <a:pt x="58" y="16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3"/>
                    <a:pt x="59" y="23"/>
                    <a:pt x="59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9" y="23"/>
                    <a:pt x="70" y="24"/>
                    <a:pt x="70" y="25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70" y="27"/>
                    <a:pt x="69" y="28"/>
                    <a:pt x="68" y="28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59" y="28"/>
                    <a:pt x="58" y="28"/>
                    <a:pt x="58" y="28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7"/>
                    <a:pt x="59" y="37"/>
                    <a:pt x="59" y="37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70" y="37"/>
                    <a:pt x="71" y="38"/>
                    <a:pt x="71" y="39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1" y="40"/>
                    <a:pt x="71" y="40"/>
                    <a:pt x="71" y="40"/>
                  </a:cubicBezTo>
                  <a:close/>
                  <a:moveTo>
                    <a:pt x="110" y="13"/>
                  </a:moveTo>
                  <a:cubicBezTo>
                    <a:pt x="103" y="40"/>
                    <a:pt x="103" y="40"/>
                    <a:pt x="103" y="40"/>
                  </a:cubicBezTo>
                  <a:cubicBezTo>
                    <a:pt x="102" y="41"/>
                    <a:pt x="101" y="42"/>
                    <a:pt x="100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8" y="42"/>
                    <a:pt x="97" y="41"/>
                    <a:pt x="96" y="40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6"/>
                    <a:pt x="93" y="25"/>
                    <a:pt x="93" y="24"/>
                  </a:cubicBezTo>
                  <a:cubicBezTo>
                    <a:pt x="93" y="24"/>
                    <a:pt x="92" y="22"/>
                    <a:pt x="92" y="19"/>
                  </a:cubicBezTo>
                  <a:cubicBezTo>
                    <a:pt x="91" y="21"/>
                    <a:pt x="91" y="23"/>
                    <a:pt x="90" y="26"/>
                  </a:cubicBezTo>
                  <a:cubicBezTo>
                    <a:pt x="86" y="40"/>
                    <a:pt x="86" y="40"/>
                    <a:pt x="86" y="40"/>
                  </a:cubicBezTo>
                  <a:cubicBezTo>
                    <a:pt x="86" y="41"/>
                    <a:pt x="85" y="42"/>
                    <a:pt x="83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1" y="42"/>
                    <a:pt x="80" y="41"/>
                    <a:pt x="80" y="40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2"/>
                    <a:pt x="73" y="11"/>
                    <a:pt x="73" y="11"/>
                  </a:cubicBezTo>
                  <a:cubicBezTo>
                    <a:pt x="74" y="10"/>
                    <a:pt x="74" y="10"/>
                    <a:pt x="75" y="10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7" y="10"/>
                    <a:pt x="78" y="11"/>
                    <a:pt x="78" y="12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2" y="25"/>
                    <a:pt x="82" y="27"/>
                    <a:pt x="82" y="27"/>
                  </a:cubicBezTo>
                  <a:cubicBezTo>
                    <a:pt x="82" y="28"/>
                    <a:pt x="82" y="29"/>
                    <a:pt x="83" y="32"/>
                  </a:cubicBezTo>
                  <a:cubicBezTo>
                    <a:pt x="83" y="33"/>
                    <a:pt x="83" y="32"/>
                    <a:pt x="84" y="32"/>
                  </a:cubicBezTo>
                  <a:cubicBezTo>
                    <a:pt x="84" y="30"/>
                    <a:pt x="85" y="28"/>
                    <a:pt x="85" y="26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89" y="11"/>
                    <a:pt x="90" y="10"/>
                    <a:pt x="91" y="10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4" y="10"/>
                    <a:pt x="95" y="11"/>
                    <a:pt x="95" y="12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8" y="25"/>
                    <a:pt x="98" y="27"/>
                    <a:pt x="99" y="28"/>
                  </a:cubicBezTo>
                  <a:cubicBezTo>
                    <a:pt x="99" y="28"/>
                    <a:pt x="99" y="30"/>
                    <a:pt x="100" y="32"/>
                  </a:cubicBezTo>
                  <a:cubicBezTo>
                    <a:pt x="100" y="32"/>
                    <a:pt x="100" y="33"/>
                    <a:pt x="100" y="32"/>
                  </a:cubicBezTo>
                  <a:cubicBezTo>
                    <a:pt x="100" y="31"/>
                    <a:pt x="101" y="28"/>
                    <a:pt x="101" y="26"/>
                  </a:cubicBezTo>
                  <a:cubicBezTo>
                    <a:pt x="105" y="12"/>
                    <a:pt x="105" y="12"/>
                    <a:pt x="105" y="12"/>
                  </a:cubicBezTo>
                  <a:cubicBezTo>
                    <a:pt x="105" y="11"/>
                    <a:pt x="106" y="10"/>
                    <a:pt x="108" y="10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09" y="10"/>
                    <a:pt x="110" y="10"/>
                    <a:pt x="110" y="11"/>
                  </a:cubicBezTo>
                  <a:cubicBezTo>
                    <a:pt x="110" y="11"/>
                    <a:pt x="111" y="12"/>
                    <a:pt x="110" y="13"/>
                  </a:cubicBezTo>
                  <a:close/>
                  <a:moveTo>
                    <a:pt x="120" y="42"/>
                  </a:moveTo>
                  <a:cubicBezTo>
                    <a:pt x="117" y="42"/>
                    <a:pt x="114" y="41"/>
                    <a:pt x="113" y="41"/>
                  </a:cubicBezTo>
                  <a:cubicBezTo>
                    <a:pt x="112" y="40"/>
                    <a:pt x="112" y="39"/>
                    <a:pt x="112" y="38"/>
                  </a:cubicBezTo>
                  <a:cubicBezTo>
                    <a:pt x="112" y="38"/>
                    <a:pt x="113" y="36"/>
                    <a:pt x="113" y="36"/>
                  </a:cubicBezTo>
                  <a:cubicBezTo>
                    <a:pt x="113" y="35"/>
                    <a:pt x="113" y="35"/>
                    <a:pt x="113" y="35"/>
                  </a:cubicBezTo>
                  <a:cubicBezTo>
                    <a:pt x="114" y="36"/>
                    <a:pt x="114" y="36"/>
                    <a:pt x="114" y="36"/>
                  </a:cubicBezTo>
                  <a:cubicBezTo>
                    <a:pt x="116" y="37"/>
                    <a:pt x="118" y="38"/>
                    <a:pt x="120" y="38"/>
                  </a:cubicBezTo>
                  <a:cubicBezTo>
                    <a:pt x="124" y="38"/>
                    <a:pt x="126" y="36"/>
                    <a:pt x="126" y="33"/>
                  </a:cubicBezTo>
                  <a:cubicBezTo>
                    <a:pt x="126" y="31"/>
                    <a:pt x="125" y="30"/>
                    <a:pt x="121" y="28"/>
                  </a:cubicBezTo>
                  <a:cubicBezTo>
                    <a:pt x="115" y="26"/>
                    <a:pt x="112" y="23"/>
                    <a:pt x="112" y="19"/>
                  </a:cubicBezTo>
                  <a:cubicBezTo>
                    <a:pt x="112" y="13"/>
                    <a:pt x="117" y="10"/>
                    <a:pt x="123" y="10"/>
                  </a:cubicBezTo>
                  <a:cubicBezTo>
                    <a:pt x="126" y="10"/>
                    <a:pt x="129" y="11"/>
                    <a:pt x="130" y="11"/>
                  </a:cubicBezTo>
                  <a:cubicBezTo>
                    <a:pt x="130" y="11"/>
                    <a:pt x="130" y="11"/>
                    <a:pt x="130" y="11"/>
                  </a:cubicBezTo>
                  <a:cubicBezTo>
                    <a:pt x="130" y="11"/>
                    <a:pt x="130" y="12"/>
                    <a:pt x="130" y="12"/>
                  </a:cubicBezTo>
                  <a:cubicBezTo>
                    <a:pt x="130" y="12"/>
                    <a:pt x="130" y="14"/>
                    <a:pt x="130" y="14"/>
                  </a:cubicBezTo>
                  <a:cubicBezTo>
                    <a:pt x="129" y="15"/>
                    <a:pt x="128" y="15"/>
                    <a:pt x="128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15"/>
                    <a:pt x="125" y="14"/>
                    <a:pt x="123" y="14"/>
                  </a:cubicBezTo>
                  <a:cubicBezTo>
                    <a:pt x="119" y="14"/>
                    <a:pt x="118" y="16"/>
                    <a:pt x="118" y="18"/>
                  </a:cubicBezTo>
                  <a:cubicBezTo>
                    <a:pt x="118" y="20"/>
                    <a:pt x="119" y="22"/>
                    <a:pt x="123" y="23"/>
                  </a:cubicBezTo>
                  <a:cubicBezTo>
                    <a:pt x="129" y="25"/>
                    <a:pt x="131" y="28"/>
                    <a:pt x="131" y="33"/>
                  </a:cubicBezTo>
                  <a:cubicBezTo>
                    <a:pt x="131" y="37"/>
                    <a:pt x="128" y="42"/>
                    <a:pt x="120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</p:grpSp>
      <p:grpSp>
        <p:nvGrpSpPr>
          <p:cNvPr id="59" name="Group 1491">
            <a:extLst>
              <a:ext uri="{FF2B5EF4-FFF2-40B4-BE49-F238E27FC236}">
                <a16:creationId xmlns:a16="http://schemas.microsoft.com/office/drawing/2014/main" id="{3F390BB6-CDB1-B941-835B-E7037B2FF58D}"/>
              </a:ext>
            </a:extLst>
          </p:cNvPr>
          <p:cNvGrpSpPr/>
          <p:nvPr/>
        </p:nvGrpSpPr>
        <p:grpSpPr>
          <a:xfrm>
            <a:off x="6452311" y="4869694"/>
            <a:ext cx="441286" cy="787520"/>
            <a:chOff x="1279526" y="3703638"/>
            <a:chExt cx="398463" cy="465137"/>
          </a:xfrm>
          <a:solidFill>
            <a:schemeClr val="bg1"/>
          </a:solidFill>
        </p:grpSpPr>
        <p:sp>
          <p:nvSpPr>
            <p:cNvPr id="60" name="Freeform 83">
              <a:extLst>
                <a:ext uri="{FF2B5EF4-FFF2-40B4-BE49-F238E27FC236}">
                  <a16:creationId xmlns:a16="http://schemas.microsoft.com/office/drawing/2014/main" id="{50F447C6-959C-0D46-A5E8-14DB605271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0326" y="3703638"/>
              <a:ext cx="296863" cy="244475"/>
            </a:xfrm>
            <a:custGeom>
              <a:avLst/>
              <a:gdLst>
                <a:gd name="T0" fmla="*/ 128 w 140"/>
                <a:gd name="T1" fmla="*/ 43 h 115"/>
                <a:gd name="T2" fmla="*/ 73 w 140"/>
                <a:gd name="T3" fmla="*/ 0 h 115"/>
                <a:gd name="T4" fmla="*/ 67 w 140"/>
                <a:gd name="T5" fmla="*/ 0 h 115"/>
                <a:gd name="T6" fmla="*/ 12 w 140"/>
                <a:gd name="T7" fmla="*/ 43 h 115"/>
                <a:gd name="T8" fmla="*/ 11 w 140"/>
                <a:gd name="T9" fmla="*/ 45 h 115"/>
                <a:gd name="T10" fmla="*/ 0 w 140"/>
                <a:gd name="T11" fmla="*/ 66 h 115"/>
                <a:gd name="T12" fmla="*/ 0 w 140"/>
                <a:gd name="T13" fmla="*/ 75 h 115"/>
                <a:gd name="T14" fmla="*/ 13 w 140"/>
                <a:gd name="T15" fmla="*/ 91 h 115"/>
                <a:gd name="T16" fmla="*/ 24 w 140"/>
                <a:gd name="T17" fmla="*/ 91 h 115"/>
                <a:gd name="T18" fmla="*/ 27 w 140"/>
                <a:gd name="T19" fmla="*/ 91 h 115"/>
                <a:gd name="T20" fmla="*/ 29 w 140"/>
                <a:gd name="T21" fmla="*/ 92 h 115"/>
                <a:gd name="T22" fmla="*/ 70 w 140"/>
                <a:gd name="T23" fmla="*/ 115 h 115"/>
                <a:gd name="T24" fmla="*/ 111 w 140"/>
                <a:gd name="T25" fmla="*/ 92 h 115"/>
                <a:gd name="T26" fmla="*/ 113 w 140"/>
                <a:gd name="T27" fmla="*/ 91 h 115"/>
                <a:gd name="T28" fmla="*/ 116 w 140"/>
                <a:gd name="T29" fmla="*/ 91 h 115"/>
                <a:gd name="T30" fmla="*/ 127 w 140"/>
                <a:gd name="T31" fmla="*/ 91 h 115"/>
                <a:gd name="T32" fmla="*/ 140 w 140"/>
                <a:gd name="T33" fmla="*/ 75 h 115"/>
                <a:gd name="T34" fmla="*/ 140 w 140"/>
                <a:gd name="T35" fmla="*/ 66 h 115"/>
                <a:gd name="T36" fmla="*/ 129 w 140"/>
                <a:gd name="T37" fmla="*/ 45 h 115"/>
                <a:gd name="T38" fmla="*/ 128 w 140"/>
                <a:gd name="T39" fmla="*/ 43 h 115"/>
                <a:gd name="T40" fmla="*/ 70 w 140"/>
                <a:gd name="T41" fmla="*/ 19 h 115"/>
                <a:gd name="T42" fmla="*/ 27 w 140"/>
                <a:gd name="T43" fmla="*/ 43 h 115"/>
                <a:gd name="T44" fmla="*/ 26 w 140"/>
                <a:gd name="T45" fmla="*/ 45 h 115"/>
                <a:gd name="T46" fmla="*/ 24 w 140"/>
                <a:gd name="T47" fmla="*/ 44 h 115"/>
                <a:gd name="T48" fmla="*/ 23 w 140"/>
                <a:gd name="T49" fmla="*/ 42 h 115"/>
                <a:gd name="T50" fmla="*/ 67 w 140"/>
                <a:gd name="T51" fmla="*/ 10 h 115"/>
                <a:gd name="T52" fmla="*/ 73 w 140"/>
                <a:gd name="T53" fmla="*/ 10 h 115"/>
                <a:gd name="T54" fmla="*/ 117 w 140"/>
                <a:gd name="T55" fmla="*/ 43 h 115"/>
                <a:gd name="T56" fmla="*/ 116 w 140"/>
                <a:gd name="T57" fmla="*/ 44 h 115"/>
                <a:gd name="T58" fmla="*/ 114 w 140"/>
                <a:gd name="T59" fmla="*/ 45 h 115"/>
                <a:gd name="T60" fmla="*/ 113 w 140"/>
                <a:gd name="T61" fmla="*/ 43 h 115"/>
                <a:gd name="T62" fmla="*/ 70 w 140"/>
                <a:gd name="T63" fmla="*/ 1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0" h="115">
                  <a:moveTo>
                    <a:pt x="128" y="43"/>
                  </a:moveTo>
                  <a:cubicBezTo>
                    <a:pt x="125" y="18"/>
                    <a:pt x="102" y="0"/>
                    <a:pt x="73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38" y="0"/>
                    <a:pt x="15" y="18"/>
                    <a:pt x="12" y="43"/>
                  </a:cubicBezTo>
                  <a:cubicBezTo>
                    <a:pt x="12" y="44"/>
                    <a:pt x="11" y="44"/>
                    <a:pt x="11" y="45"/>
                  </a:cubicBezTo>
                  <a:cubicBezTo>
                    <a:pt x="6" y="46"/>
                    <a:pt x="0" y="51"/>
                    <a:pt x="0" y="66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88"/>
                    <a:pt x="9" y="91"/>
                    <a:pt x="13" y="91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5" y="91"/>
                    <a:pt x="26" y="91"/>
                    <a:pt x="27" y="91"/>
                  </a:cubicBezTo>
                  <a:cubicBezTo>
                    <a:pt x="28" y="91"/>
                    <a:pt x="28" y="91"/>
                    <a:pt x="29" y="92"/>
                  </a:cubicBezTo>
                  <a:cubicBezTo>
                    <a:pt x="37" y="106"/>
                    <a:pt x="53" y="115"/>
                    <a:pt x="70" y="115"/>
                  </a:cubicBezTo>
                  <a:cubicBezTo>
                    <a:pt x="87" y="115"/>
                    <a:pt x="103" y="106"/>
                    <a:pt x="111" y="92"/>
                  </a:cubicBezTo>
                  <a:cubicBezTo>
                    <a:pt x="112" y="92"/>
                    <a:pt x="112" y="91"/>
                    <a:pt x="113" y="91"/>
                  </a:cubicBezTo>
                  <a:cubicBezTo>
                    <a:pt x="114" y="90"/>
                    <a:pt x="115" y="91"/>
                    <a:pt x="116" y="91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31" y="91"/>
                    <a:pt x="140" y="88"/>
                    <a:pt x="140" y="75"/>
                  </a:cubicBezTo>
                  <a:cubicBezTo>
                    <a:pt x="140" y="66"/>
                    <a:pt x="140" y="66"/>
                    <a:pt x="140" y="66"/>
                  </a:cubicBezTo>
                  <a:cubicBezTo>
                    <a:pt x="140" y="51"/>
                    <a:pt x="134" y="46"/>
                    <a:pt x="129" y="45"/>
                  </a:cubicBezTo>
                  <a:cubicBezTo>
                    <a:pt x="129" y="44"/>
                    <a:pt x="128" y="44"/>
                    <a:pt x="128" y="43"/>
                  </a:cubicBezTo>
                  <a:close/>
                  <a:moveTo>
                    <a:pt x="70" y="19"/>
                  </a:moveTo>
                  <a:cubicBezTo>
                    <a:pt x="52" y="19"/>
                    <a:pt x="36" y="29"/>
                    <a:pt x="27" y="43"/>
                  </a:cubicBezTo>
                  <a:cubicBezTo>
                    <a:pt x="27" y="44"/>
                    <a:pt x="27" y="45"/>
                    <a:pt x="26" y="45"/>
                  </a:cubicBezTo>
                  <a:cubicBezTo>
                    <a:pt x="25" y="44"/>
                    <a:pt x="25" y="44"/>
                    <a:pt x="24" y="44"/>
                  </a:cubicBezTo>
                  <a:cubicBezTo>
                    <a:pt x="24" y="44"/>
                    <a:pt x="23" y="44"/>
                    <a:pt x="23" y="42"/>
                  </a:cubicBezTo>
                  <a:cubicBezTo>
                    <a:pt x="24" y="24"/>
                    <a:pt x="44" y="10"/>
                    <a:pt x="67" y="1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95" y="10"/>
                    <a:pt x="114" y="24"/>
                    <a:pt x="117" y="43"/>
                  </a:cubicBezTo>
                  <a:cubicBezTo>
                    <a:pt x="117" y="43"/>
                    <a:pt x="117" y="44"/>
                    <a:pt x="116" y="44"/>
                  </a:cubicBezTo>
                  <a:cubicBezTo>
                    <a:pt x="115" y="44"/>
                    <a:pt x="115" y="44"/>
                    <a:pt x="114" y="45"/>
                  </a:cubicBezTo>
                  <a:cubicBezTo>
                    <a:pt x="113" y="45"/>
                    <a:pt x="113" y="44"/>
                    <a:pt x="113" y="43"/>
                  </a:cubicBezTo>
                  <a:cubicBezTo>
                    <a:pt x="104" y="29"/>
                    <a:pt x="88" y="19"/>
                    <a:pt x="7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61" name="Freeform 84">
              <a:extLst>
                <a:ext uri="{FF2B5EF4-FFF2-40B4-BE49-F238E27FC236}">
                  <a16:creationId xmlns:a16="http://schemas.microsoft.com/office/drawing/2014/main" id="{0FF4C8EC-A876-B343-8666-97B25B83E2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9526" y="3975100"/>
              <a:ext cx="398463" cy="193675"/>
            </a:xfrm>
            <a:custGeom>
              <a:avLst/>
              <a:gdLst>
                <a:gd name="T0" fmla="*/ 187 w 188"/>
                <a:gd name="T1" fmla="*/ 86 h 91"/>
                <a:gd name="T2" fmla="*/ 155 w 188"/>
                <a:gd name="T3" fmla="*/ 17 h 91"/>
                <a:gd name="T4" fmla="*/ 134 w 188"/>
                <a:gd name="T5" fmla="*/ 0 h 91"/>
                <a:gd name="T6" fmla="*/ 57 w 188"/>
                <a:gd name="T7" fmla="*/ 0 h 91"/>
                <a:gd name="T8" fmla="*/ 54 w 188"/>
                <a:gd name="T9" fmla="*/ 0 h 91"/>
                <a:gd name="T10" fmla="*/ 33 w 188"/>
                <a:gd name="T11" fmla="*/ 17 h 91"/>
                <a:gd name="T12" fmla="*/ 1 w 188"/>
                <a:gd name="T13" fmla="*/ 86 h 91"/>
                <a:gd name="T14" fmla="*/ 5 w 188"/>
                <a:gd name="T15" fmla="*/ 91 h 91"/>
                <a:gd name="T16" fmla="*/ 29 w 188"/>
                <a:gd name="T17" fmla="*/ 91 h 91"/>
                <a:gd name="T18" fmla="*/ 35 w 188"/>
                <a:gd name="T19" fmla="*/ 87 h 91"/>
                <a:gd name="T20" fmla="*/ 48 w 188"/>
                <a:gd name="T21" fmla="*/ 62 h 91"/>
                <a:gd name="T22" fmla="*/ 52 w 188"/>
                <a:gd name="T23" fmla="*/ 63 h 91"/>
                <a:gd name="T24" fmla="*/ 52 w 188"/>
                <a:gd name="T25" fmla="*/ 85 h 91"/>
                <a:gd name="T26" fmla="*/ 57 w 188"/>
                <a:gd name="T27" fmla="*/ 91 h 91"/>
                <a:gd name="T28" fmla="*/ 136 w 188"/>
                <a:gd name="T29" fmla="*/ 91 h 91"/>
                <a:gd name="T30" fmla="*/ 141 w 188"/>
                <a:gd name="T31" fmla="*/ 83 h 91"/>
                <a:gd name="T32" fmla="*/ 141 w 188"/>
                <a:gd name="T33" fmla="*/ 62 h 91"/>
                <a:gd name="T34" fmla="*/ 144 w 188"/>
                <a:gd name="T35" fmla="*/ 61 h 91"/>
                <a:gd name="T36" fmla="*/ 156 w 188"/>
                <a:gd name="T37" fmla="*/ 86 h 91"/>
                <a:gd name="T38" fmla="*/ 163 w 188"/>
                <a:gd name="T39" fmla="*/ 91 h 91"/>
                <a:gd name="T40" fmla="*/ 183 w 188"/>
                <a:gd name="T41" fmla="*/ 91 h 91"/>
                <a:gd name="T42" fmla="*/ 187 w 188"/>
                <a:gd name="T43" fmla="*/ 86 h 91"/>
                <a:gd name="T44" fmla="*/ 133 w 188"/>
                <a:gd name="T45" fmla="*/ 40 h 91"/>
                <a:gd name="T46" fmla="*/ 129 w 188"/>
                <a:gd name="T47" fmla="*/ 44 h 91"/>
                <a:gd name="T48" fmla="*/ 105 w 188"/>
                <a:gd name="T49" fmla="*/ 44 h 91"/>
                <a:gd name="T50" fmla="*/ 101 w 188"/>
                <a:gd name="T51" fmla="*/ 40 h 91"/>
                <a:gd name="T52" fmla="*/ 101 w 188"/>
                <a:gd name="T53" fmla="*/ 35 h 91"/>
                <a:gd name="T54" fmla="*/ 105 w 188"/>
                <a:gd name="T55" fmla="*/ 31 h 91"/>
                <a:gd name="T56" fmla="*/ 129 w 188"/>
                <a:gd name="T57" fmla="*/ 31 h 91"/>
                <a:gd name="T58" fmla="*/ 133 w 188"/>
                <a:gd name="T59" fmla="*/ 35 h 91"/>
                <a:gd name="T60" fmla="*/ 133 w 188"/>
                <a:gd name="T61" fmla="*/ 4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8" h="91">
                  <a:moveTo>
                    <a:pt x="187" y="86"/>
                  </a:moveTo>
                  <a:cubicBezTo>
                    <a:pt x="155" y="17"/>
                    <a:pt x="155" y="17"/>
                    <a:pt x="155" y="17"/>
                  </a:cubicBezTo>
                  <a:cubicBezTo>
                    <a:pt x="154" y="15"/>
                    <a:pt x="147" y="0"/>
                    <a:pt x="134" y="0"/>
                  </a:cubicBezTo>
                  <a:cubicBezTo>
                    <a:pt x="130" y="0"/>
                    <a:pt x="59" y="0"/>
                    <a:pt x="57" y="0"/>
                  </a:cubicBezTo>
                  <a:cubicBezTo>
                    <a:pt x="57" y="0"/>
                    <a:pt x="56" y="0"/>
                    <a:pt x="54" y="0"/>
                  </a:cubicBezTo>
                  <a:cubicBezTo>
                    <a:pt x="39" y="0"/>
                    <a:pt x="34" y="15"/>
                    <a:pt x="33" y="17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0" y="88"/>
                    <a:pt x="0" y="91"/>
                    <a:pt x="5" y="91"/>
                  </a:cubicBezTo>
                  <a:cubicBezTo>
                    <a:pt x="5" y="91"/>
                    <a:pt x="22" y="91"/>
                    <a:pt x="29" y="91"/>
                  </a:cubicBezTo>
                  <a:cubicBezTo>
                    <a:pt x="33" y="91"/>
                    <a:pt x="35" y="87"/>
                    <a:pt x="35" y="87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8" y="62"/>
                    <a:pt x="52" y="53"/>
                    <a:pt x="52" y="63"/>
                  </a:cubicBezTo>
                  <a:cubicBezTo>
                    <a:pt x="52" y="70"/>
                    <a:pt x="52" y="75"/>
                    <a:pt x="52" y="85"/>
                  </a:cubicBezTo>
                  <a:cubicBezTo>
                    <a:pt x="52" y="88"/>
                    <a:pt x="53" y="91"/>
                    <a:pt x="57" y="91"/>
                  </a:cubicBezTo>
                  <a:cubicBezTo>
                    <a:pt x="78" y="91"/>
                    <a:pt x="116" y="91"/>
                    <a:pt x="136" y="91"/>
                  </a:cubicBezTo>
                  <a:cubicBezTo>
                    <a:pt x="141" y="91"/>
                    <a:pt x="141" y="88"/>
                    <a:pt x="141" y="83"/>
                  </a:cubicBezTo>
                  <a:cubicBezTo>
                    <a:pt x="141" y="73"/>
                    <a:pt x="141" y="70"/>
                    <a:pt x="141" y="62"/>
                  </a:cubicBezTo>
                  <a:cubicBezTo>
                    <a:pt x="141" y="56"/>
                    <a:pt x="144" y="61"/>
                    <a:pt x="144" y="61"/>
                  </a:cubicBezTo>
                  <a:cubicBezTo>
                    <a:pt x="156" y="86"/>
                    <a:pt x="156" y="86"/>
                    <a:pt x="156" y="86"/>
                  </a:cubicBezTo>
                  <a:cubicBezTo>
                    <a:pt x="156" y="86"/>
                    <a:pt x="158" y="91"/>
                    <a:pt x="163" y="91"/>
                  </a:cubicBezTo>
                  <a:cubicBezTo>
                    <a:pt x="168" y="91"/>
                    <a:pt x="183" y="91"/>
                    <a:pt x="183" y="91"/>
                  </a:cubicBezTo>
                  <a:cubicBezTo>
                    <a:pt x="187" y="91"/>
                    <a:pt x="188" y="88"/>
                    <a:pt x="187" y="86"/>
                  </a:cubicBezTo>
                  <a:close/>
                  <a:moveTo>
                    <a:pt x="133" y="40"/>
                  </a:moveTo>
                  <a:cubicBezTo>
                    <a:pt x="133" y="43"/>
                    <a:pt x="131" y="44"/>
                    <a:pt x="129" y="44"/>
                  </a:cubicBezTo>
                  <a:cubicBezTo>
                    <a:pt x="105" y="44"/>
                    <a:pt x="105" y="44"/>
                    <a:pt x="105" y="44"/>
                  </a:cubicBezTo>
                  <a:cubicBezTo>
                    <a:pt x="103" y="44"/>
                    <a:pt x="101" y="43"/>
                    <a:pt x="101" y="40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101" y="33"/>
                    <a:pt x="103" y="31"/>
                    <a:pt x="105" y="31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31" y="31"/>
                    <a:pt x="133" y="33"/>
                    <a:pt x="133" y="35"/>
                  </a:cubicBezTo>
                  <a:lnTo>
                    <a:pt x="133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</p:grpSp>
      <p:sp>
        <p:nvSpPr>
          <p:cNvPr id="62" name="CuadroTexto 61">
            <a:extLst>
              <a:ext uri="{FF2B5EF4-FFF2-40B4-BE49-F238E27FC236}">
                <a16:creationId xmlns:a16="http://schemas.microsoft.com/office/drawing/2014/main" id="{7097FCA1-AB3D-7145-BA36-A914870A7288}"/>
              </a:ext>
            </a:extLst>
          </p:cNvPr>
          <p:cNvSpPr txBox="1"/>
          <p:nvPr/>
        </p:nvSpPr>
        <p:spPr>
          <a:xfrm>
            <a:off x="3735062" y="-21184"/>
            <a:ext cx="4914964" cy="156966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3200" b="1" dirty="0">
                <a:solidFill>
                  <a:srgbClr val="F57B34"/>
                </a:solidFill>
                <a:latin typeface="Century Gothic" panose="020B0502020202020204" pitchFamily="34" charset="0"/>
              </a:rPr>
              <a:t>Tendencias de la criminalidad en la era digital</a:t>
            </a:r>
          </a:p>
        </p:txBody>
      </p:sp>
      <p:sp>
        <p:nvSpPr>
          <p:cNvPr id="63" name="TextBox 18">
            <a:extLst>
              <a:ext uri="{FF2B5EF4-FFF2-40B4-BE49-F238E27FC236}">
                <a16:creationId xmlns:a16="http://schemas.microsoft.com/office/drawing/2014/main" id="{BAAC1B78-4FA1-4C45-ACAD-C1B03D935698}"/>
              </a:ext>
            </a:extLst>
          </p:cNvPr>
          <p:cNvSpPr txBox="1"/>
          <p:nvPr/>
        </p:nvSpPr>
        <p:spPr>
          <a:xfrm>
            <a:off x="8530543" y="4734143"/>
            <a:ext cx="3531281" cy="369332"/>
          </a:xfrm>
          <a:prstGeom prst="rect">
            <a:avLst/>
          </a:prstGeom>
          <a:noFill/>
          <a:ln w="28575">
            <a:solidFill>
              <a:srgbClr val="FF068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b="1" dirty="0">
                <a:solidFill>
                  <a:srgbClr val="FF0681"/>
                </a:solidFill>
                <a:latin typeface="Century Gothic" panose="020B0502020202020204" pitchFamily="34" charset="0"/>
              </a:rPr>
              <a:t>Pérdida o Fuga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78AC16F6-17FF-CA4C-A448-0D17EC0DA668}"/>
              </a:ext>
            </a:extLst>
          </p:cNvPr>
          <p:cNvSpPr txBox="1"/>
          <p:nvPr/>
        </p:nvSpPr>
        <p:spPr>
          <a:xfrm>
            <a:off x="8530542" y="5058234"/>
            <a:ext cx="3531282" cy="584775"/>
          </a:xfrm>
          <a:prstGeom prst="rect">
            <a:avLst/>
          </a:prstGeom>
          <a:solidFill>
            <a:srgbClr val="FF0681"/>
          </a:solidFill>
          <a:ln w="38100">
            <a:solidFill>
              <a:srgbClr val="FF068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Pérdidas de sus activos </a:t>
            </a:r>
            <a:r>
              <a:rPr lang="es-ES_tradnl" altLang="es-CO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ﬁnancieros</a:t>
            </a:r>
            <a:r>
              <a:rPr lang="es-ES_tradnl" altLang="es-CO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y fuga de información</a:t>
            </a:r>
            <a:endParaRPr lang="es-ES_tradnl" altLang="es-CO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5" name="Group 1500">
            <a:extLst>
              <a:ext uri="{FF2B5EF4-FFF2-40B4-BE49-F238E27FC236}">
                <a16:creationId xmlns:a16="http://schemas.microsoft.com/office/drawing/2014/main" id="{CBAC1C63-D3C5-2F4D-A5B8-F6ACEEB13200}"/>
              </a:ext>
            </a:extLst>
          </p:cNvPr>
          <p:cNvGrpSpPr/>
          <p:nvPr/>
        </p:nvGrpSpPr>
        <p:grpSpPr>
          <a:xfrm>
            <a:off x="4239220" y="4937379"/>
            <a:ext cx="564276" cy="652149"/>
            <a:chOff x="1277938" y="5121275"/>
            <a:chExt cx="403225" cy="342900"/>
          </a:xfrm>
          <a:solidFill>
            <a:schemeClr val="bg1"/>
          </a:solidFill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7B3BB251-8622-3A49-9B6D-581DC57221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1288" y="5130800"/>
              <a:ext cx="100013" cy="277813"/>
            </a:xfrm>
            <a:custGeom>
              <a:avLst/>
              <a:gdLst>
                <a:gd name="T0" fmla="*/ 41 w 47"/>
                <a:gd name="T1" fmla="*/ 0 h 131"/>
                <a:gd name="T2" fmla="*/ 7 w 47"/>
                <a:gd name="T3" fmla="*/ 0 h 131"/>
                <a:gd name="T4" fmla="*/ 0 w 47"/>
                <a:gd name="T5" fmla="*/ 6 h 131"/>
                <a:gd name="T6" fmla="*/ 0 w 47"/>
                <a:gd name="T7" fmla="*/ 124 h 131"/>
                <a:gd name="T8" fmla="*/ 7 w 47"/>
                <a:gd name="T9" fmla="*/ 131 h 131"/>
                <a:gd name="T10" fmla="*/ 41 w 47"/>
                <a:gd name="T11" fmla="*/ 131 h 131"/>
                <a:gd name="T12" fmla="*/ 47 w 47"/>
                <a:gd name="T13" fmla="*/ 124 h 131"/>
                <a:gd name="T14" fmla="*/ 47 w 47"/>
                <a:gd name="T15" fmla="*/ 6 h 131"/>
                <a:gd name="T16" fmla="*/ 41 w 47"/>
                <a:gd name="T17" fmla="*/ 0 h 131"/>
                <a:gd name="T18" fmla="*/ 24 w 47"/>
                <a:gd name="T19" fmla="*/ 121 h 131"/>
                <a:gd name="T20" fmla="*/ 11 w 47"/>
                <a:gd name="T21" fmla="*/ 107 h 131"/>
                <a:gd name="T22" fmla="*/ 24 w 47"/>
                <a:gd name="T23" fmla="*/ 94 h 131"/>
                <a:gd name="T24" fmla="*/ 37 w 47"/>
                <a:gd name="T25" fmla="*/ 107 h 131"/>
                <a:gd name="T26" fmla="*/ 24 w 47"/>
                <a:gd name="T27" fmla="*/ 121 h 131"/>
                <a:gd name="T28" fmla="*/ 41 w 47"/>
                <a:gd name="T29" fmla="*/ 63 h 131"/>
                <a:gd name="T30" fmla="*/ 37 w 47"/>
                <a:gd name="T31" fmla="*/ 68 h 131"/>
                <a:gd name="T32" fmla="*/ 11 w 47"/>
                <a:gd name="T33" fmla="*/ 68 h 131"/>
                <a:gd name="T34" fmla="*/ 7 w 47"/>
                <a:gd name="T35" fmla="*/ 63 h 131"/>
                <a:gd name="T36" fmla="*/ 7 w 47"/>
                <a:gd name="T37" fmla="*/ 16 h 131"/>
                <a:gd name="T38" fmla="*/ 11 w 47"/>
                <a:gd name="T39" fmla="*/ 11 h 131"/>
                <a:gd name="T40" fmla="*/ 37 w 47"/>
                <a:gd name="T41" fmla="*/ 11 h 131"/>
                <a:gd name="T42" fmla="*/ 41 w 47"/>
                <a:gd name="T43" fmla="*/ 16 h 131"/>
                <a:gd name="T44" fmla="*/ 41 w 47"/>
                <a:gd name="T45" fmla="*/ 6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131">
                  <a:moveTo>
                    <a:pt x="41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8"/>
                    <a:pt x="3" y="131"/>
                    <a:pt x="7" y="131"/>
                  </a:cubicBezTo>
                  <a:cubicBezTo>
                    <a:pt x="41" y="131"/>
                    <a:pt x="41" y="131"/>
                    <a:pt x="41" y="131"/>
                  </a:cubicBezTo>
                  <a:cubicBezTo>
                    <a:pt x="44" y="131"/>
                    <a:pt x="47" y="128"/>
                    <a:pt x="47" y="124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3"/>
                    <a:pt x="44" y="0"/>
                    <a:pt x="41" y="0"/>
                  </a:cubicBezTo>
                  <a:close/>
                  <a:moveTo>
                    <a:pt x="24" y="121"/>
                  </a:moveTo>
                  <a:cubicBezTo>
                    <a:pt x="17" y="121"/>
                    <a:pt x="11" y="115"/>
                    <a:pt x="11" y="107"/>
                  </a:cubicBezTo>
                  <a:cubicBezTo>
                    <a:pt x="11" y="100"/>
                    <a:pt x="17" y="94"/>
                    <a:pt x="24" y="94"/>
                  </a:cubicBezTo>
                  <a:cubicBezTo>
                    <a:pt x="31" y="94"/>
                    <a:pt x="37" y="100"/>
                    <a:pt x="37" y="107"/>
                  </a:cubicBezTo>
                  <a:cubicBezTo>
                    <a:pt x="37" y="115"/>
                    <a:pt x="31" y="121"/>
                    <a:pt x="24" y="121"/>
                  </a:cubicBezTo>
                  <a:close/>
                  <a:moveTo>
                    <a:pt x="41" y="63"/>
                  </a:moveTo>
                  <a:cubicBezTo>
                    <a:pt x="41" y="66"/>
                    <a:pt x="39" y="68"/>
                    <a:pt x="37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9" y="68"/>
                    <a:pt x="7" y="66"/>
                    <a:pt x="7" y="63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3"/>
                    <a:pt x="9" y="11"/>
                    <a:pt x="11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9" y="11"/>
                    <a:pt x="41" y="13"/>
                    <a:pt x="41" y="16"/>
                  </a:cubicBezTo>
                  <a:cubicBezTo>
                    <a:pt x="41" y="63"/>
                    <a:pt x="41" y="63"/>
                    <a:pt x="41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67" name="Freeform 67">
              <a:extLst>
                <a:ext uri="{FF2B5EF4-FFF2-40B4-BE49-F238E27FC236}">
                  <a16:creationId xmlns:a16="http://schemas.microsoft.com/office/drawing/2014/main" id="{A7325591-24D3-F642-A2D5-42F8D6AB1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513" y="5175250"/>
              <a:ext cx="39688" cy="11113"/>
            </a:xfrm>
            <a:custGeom>
              <a:avLst/>
              <a:gdLst>
                <a:gd name="T0" fmla="*/ 17 w 19"/>
                <a:gd name="T1" fmla="*/ 5 h 5"/>
                <a:gd name="T2" fmla="*/ 2 w 19"/>
                <a:gd name="T3" fmla="*/ 5 h 5"/>
                <a:gd name="T4" fmla="*/ 0 w 19"/>
                <a:gd name="T5" fmla="*/ 2 h 5"/>
                <a:gd name="T6" fmla="*/ 2 w 19"/>
                <a:gd name="T7" fmla="*/ 0 h 5"/>
                <a:gd name="T8" fmla="*/ 17 w 19"/>
                <a:gd name="T9" fmla="*/ 0 h 5"/>
                <a:gd name="T10" fmla="*/ 19 w 19"/>
                <a:gd name="T11" fmla="*/ 2 h 5"/>
                <a:gd name="T12" fmla="*/ 17 w 19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5">
                  <a:moveTo>
                    <a:pt x="17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1"/>
                    <a:pt x="19" y="2"/>
                  </a:cubicBezTo>
                  <a:cubicBezTo>
                    <a:pt x="19" y="4"/>
                    <a:pt x="18" y="5"/>
                    <a:pt x="1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68" name="Freeform 68">
              <a:extLst>
                <a:ext uri="{FF2B5EF4-FFF2-40B4-BE49-F238E27FC236}">
                  <a16:creationId xmlns:a16="http://schemas.microsoft.com/office/drawing/2014/main" id="{41D78B50-922D-3E4D-91BC-71893312D3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95401" y="5130800"/>
              <a:ext cx="100013" cy="277813"/>
            </a:xfrm>
            <a:custGeom>
              <a:avLst/>
              <a:gdLst>
                <a:gd name="T0" fmla="*/ 40 w 47"/>
                <a:gd name="T1" fmla="*/ 0 h 131"/>
                <a:gd name="T2" fmla="*/ 7 w 47"/>
                <a:gd name="T3" fmla="*/ 0 h 131"/>
                <a:gd name="T4" fmla="*/ 0 w 47"/>
                <a:gd name="T5" fmla="*/ 6 h 131"/>
                <a:gd name="T6" fmla="*/ 0 w 47"/>
                <a:gd name="T7" fmla="*/ 124 h 131"/>
                <a:gd name="T8" fmla="*/ 7 w 47"/>
                <a:gd name="T9" fmla="*/ 131 h 131"/>
                <a:gd name="T10" fmla="*/ 40 w 47"/>
                <a:gd name="T11" fmla="*/ 131 h 131"/>
                <a:gd name="T12" fmla="*/ 47 w 47"/>
                <a:gd name="T13" fmla="*/ 124 h 131"/>
                <a:gd name="T14" fmla="*/ 47 w 47"/>
                <a:gd name="T15" fmla="*/ 6 h 131"/>
                <a:gd name="T16" fmla="*/ 40 w 47"/>
                <a:gd name="T17" fmla="*/ 0 h 131"/>
                <a:gd name="T18" fmla="*/ 23 w 47"/>
                <a:gd name="T19" fmla="*/ 121 h 131"/>
                <a:gd name="T20" fmla="*/ 10 w 47"/>
                <a:gd name="T21" fmla="*/ 107 h 131"/>
                <a:gd name="T22" fmla="*/ 23 w 47"/>
                <a:gd name="T23" fmla="*/ 94 h 131"/>
                <a:gd name="T24" fmla="*/ 37 w 47"/>
                <a:gd name="T25" fmla="*/ 107 h 131"/>
                <a:gd name="T26" fmla="*/ 23 w 47"/>
                <a:gd name="T27" fmla="*/ 121 h 131"/>
                <a:gd name="T28" fmla="*/ 41 w 47"/>
                <a:gd name="T29" fmla="*/ 63 h 131"/>
                <a:gd name="T30" fmla="*/ 36 w 47"/>
                <a:gd name="T31" fmla="*/ 68 h 131"/>
                <a:gd name="T32" fmla="*/ 11 w 47"/>
                <a:gd name="T33" fmla="*/ 68 h 131"/>
                <a:gd name="T34" fmla="*/ 6 w 47"/>
                <a:gd name="T35" fmla="*/ 63 h 131"/>
                <a:gd name="T36" fmla="*/ 6 w 47"/>
                <a:gd name="T37" fmla="*/ 16 h 131"/>
                <a:gd name="T38" fmla="*/ 11 w 47"/>
                <a:gd name="T39" fmla="*/ 11 h 131"/>
                <a:gd name="T40" fmla="*/ 36 w 47"/>
                <a:gd name="T41" fmla="*/ 11 h 131"/>
                <a:gd name="T42" fmla="*/ 41 w 47"/>
                <a:gd name="T43" fmla="*/ 16 h 131"/>
                <a:gd name="T44" fmla="*/ 41 w 47"/>
                <a:gd name="T45" fmla="*/ 6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131">
                  <a:moveTo>
                    <a:pt x="4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8"/>
                    <a:pt x="3" y="131"/>
                    <a:pt x="7" y="131"/>
                  </a:cubicBezTo>
                  <a:cubicBezTo>
                    <a:pt x="40" y="131"/>
                    <a:pt x="40" y="131"/>
                    <a:pt x="40" y="131"/>
                  </a:cubicBezTo>
                  <a:cubicBezTo>
                    <a:pt x="44" y="131"/>
                    <a:pt x="47" y="128"/>
                    <a:pt x="47" y="124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3"/>
                    <a:pt x="44" y="0"/>
                    <a:pt x="40" y="0"/>
                  </a:cubicBezTo>
                  <a:close/>
                  <a:moveTo>
                    <a:pt x="23" y="121"/>
                  </a:moveTo>
                  <a:cubicBezTo>
                    <a:pt x="16" y="121"/>
                    <a:pt x="10" y="115"/>
                    <a:pt x="10" y="107"/>
                  </a:cubicBezTo>
                  <a:cubicBezTo>
                    <a:pt x="10" y="100"/>
                    <a:pt x="16" y="94"/>
                    <a:pt x="23" y="94"/>
                  </a:cubicBezTo>
                  <a:cubicBezTo>
                    <a:pt x="31" y="94"/>
                    <a:pt x="37" y="100"/>
                    <a:pt x="37" y="107"/>
                  </a:cubicBezTo>
                  <a:cubicBezTo>
                    <a:pt x="37" y="115"/>
                    <a:pt x="31" y="121"/>
                    <a:pt x="23" y="121"/>
                  </a:cubicBezTo>
                  <a:close/>
                  <a:moveTo>
                    <a:pt x="41" y="63"/>
                  </a:moveTo>
                  <a:cubicBezTo>
                    <a:pt x="41" y="66"/>
                    <a:pt x="39" y="68"/>
                    <a:pt x="36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8" y="68"/>
                    <a:pt x="6" y="66"/>
                    <a:pt x="6" y="63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3"/>
                    <a:pt x="8" y="11"/>
                    <a:pt x="11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9" y="11"/>
                    <a:pt x="41" y="13"/>
                    <a:pt x="41" y="16"/>
                  </a:cubicBezTo>
                  <a:lnTo>
                    <a:pt x="41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69" name="Freeform 69">
              <a:extLst>
                <a:ext uri="{FF2B5EF4-FFF2-40B4-BE49-F238E27FC236}">
                  <a16:creationId xmlns:a16="http://schemas.microsoft.com/office/drawing/2014/main" id="{7C42092B-38E9-CE42-9B5F-4122A361D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038" y="5175250"/>
              <a:ext cx="38100" cy="11113"/>
            </a:xfrm>
            <a:custGeom>
              <a:avLst/>
              <a:gdLst>
                <a:gd name="T0" fmla="*/ 16 w 18"/>
                <a:gd name="T1" fmla="*/ 5 h 5"/>
                <a:gd name="T2" fmla="*/ 2 w 18"/>
                <a:gd name="T3" fmla="*/ 5 h 5"/>
                <a:gd name="T4" fmla="*/ 0 w 18"/>
                <a:gd name="T5" fmla="*/ 2 h 5"/>
                <a:gd name="T6" fmla="*/ 2 w 18"/>
                <a:gd name="T7" fmla="*/ 0 h 5"/>
                <a:gd name="T8" fmla="*/ 16 w 18"/>
                <a:gd name="T9" fmla="*/ 0 h 5"/>
                <a:gd name="T10" fmla="*/ 18 w 18"/>
                <a:gd name="T11" fmla="*/ 2 h 5"/>
                <a:gd name="T12" fmla="*/ 16 w 18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5">
                  <a:moveTo>
                    <a:pt x="16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4"/>
                    <a:pt x="17" y="5"/>
                    <a:pt x="1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70" name="Freeform 70">
              <a:extLst>
                <a:ext uri="{FF2B5EF4-FFF2-40B4-BE49-F238E27FC236}">
                  <a16:creationId xmlns:a16="http://schemas.microsoft.com/office/drawing/2014/main" id="{6C72BECC-C5A9-8445-B2AE-73709EC44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038" y="5199063"/>
              <a:ext cx="38100" cy="11113"/>
            </a:xfrm>
            <a:custGeom>
              <a:avLst/>
              <a:gdLst>
                <a:gd name="T0" fmla="*/ 16 w 18"/>
                <a:gd name="T1" fmla="*/ 5 h 5"/>
                <a:gd name="T2" fmla="*/ 2 w 18"/>
                <a:gd name="T3" fmla="*/ 5 h 5"/>
                <a:gd name="T4" fmla="*/ 0 w 18"/>
                <a:gd name="T5" fmla="*/ 2 h 5"/>
                <a:gd name="T6" fmla="*/ 2 w 18"/>
                <a:gd name="T7" fmla="*/ 0 h 5"/>
                <a:gd name="T8" fmla="*/ 16 w 18"/>
                <a:gd name="T9" fmla="*/ 0 h 5"/>
                <a:gd name="T10" fmla="*/ 18 w 18"/>
                <a:gd name="T11" fmla="*/ 2 h 5"/>
                <a:gd name="T12" fmla="*/ 16 w 18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5">
                  <a:moveTo>
                    <a:pt x="16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4"/>
                    <a:pt x="17" y="5"/>
                    <a:pt x="1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71" name="Freeform 71">
              <a:extLst>
                <a:ext uri="{FF2B5EF4-FFF2-40B4-BE49-F238E27FC236}">
                  <a16:creationId xmlns:a16="http://schemas.microsoft.com/office/drawing/2014/main" id="{C4AF997B-F525-0A41-A68D-F603562B0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038" y="5222875"/>
              <a:ext cx="38100" cy="7938"/>
            </a:xfrm>
            <a:custGeom>
              <a:avLst/>
              <a:gdLst>
                <a:gd name="T0" fmla="*/ 16 w 18"/>
                <a:gd name="T1" fmla="*/ 4 h 4"/>
                <a:gd name="T2" fmla="*/ 2 w 18"/>
                <a:gd name="T3" fmla="*/ 4 h 4"/>
                <a:gd name="T4" fmla="*/ 0 w 18"/>
                <a:gd name="T5" fmla="*/ 2 h 4"/>
                <a:gd name="T6" fmla="*/ 2 w 18"/>
                <a:gd name="T7" fmla="*/ 0 h 4"/>
                <a:gd name="T8" fmla="*/ 16 w 18"/>
                <a:gd name="T9" fmla="*/ 0 h 4"/>
                <a:gd name="T10" fmla="*/ 18 w 18"/>
                <a:gd name="T11" fmla="*/ 2 h 4"/>
                <a:gd name="T12" fmla="*/ 16 w 1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1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3"/>
                    <a:pt x="17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72" name="Freeform 72">
              <a:extLst>
                <a:ext uri="{FF2B5EF4-FFF2-40B4-BE49-F238E27FC236}">
                  <a16:creationId xmlns:a16="http://schemas.microsoft.com/office/drawing/2014/main" id="{1104125A-9882-3E4D-B835-4C7DC87D78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5588" y="5121275"/>
              <a:ext cx="139700" cy="290513"/>
            </a:xfrm>
            <a:custGeom>
              <a:avLst/>
              <a:gdLst>
                <a:gd name="T0" fmla="*/ 65 w 66"/>
                <a:gd name="T1" fmla="*/ 123 h 137"/>
                <a:gd name="T2" fmla="*/ 47 w 66"/>
                <a:gd name="T3" fmla="*/ 7 h 137"/>
                <a:gd name="T4" fmla="*/ 40 w 66"/>
                <a:gd name="T5" fmla="*/ 1 h 137"/>
                <a:gd name="T6" fmla="*/ 7 w 66"/>
                <a:gd name="T7" fmla="*/ 6 h 137"/>
                <a:gd name="T8" fmla="*/ 1 w 66"/>
                <a:gd name="T9" fmla="*/ 14 h 137"/>
                <a:gd name="T10" fmla="*/ 18 w 66"/>
                <a:gd name="T11" fmla="*/ 130 h 137"/>
                <a:gd name="T12" fmla="*/ 26 w 66"/>
                <a:gd name="T13" fmla="*/ 136 h 137"/>
                <a:gd name="T14" fmla="*/ 59 w 66"/>
                <a:gd name="T15" fmla="*/ 131 h 137"/>
                <a:gd name="T16" fmla="*/ 65 w 66"/>
                <a:gd name="T17" fmla="*/ 123 h 137"/>
                <a:gd name="T18" fmla="*/ 21 w 66"/>
                <a:gd name="T19" fmla="*/ 73 h 137"/>
                <a:gd name="T20" fmla="*/ 15 w 66"/>
                <a:gd name="T21" fmla="*/ 69 h 137"/>
                <a:gd name="T22" fmla="*/ 8 w 66"/>
                <a:gd name="T23" fmla="*/ 22 h 137"/>
                <a:gd name="T24" fmla="*/ 12 w 66"/>
                <a:gd name="T25" fmla="*/ 17 h 137"/>
                <a:gd name="T26" fmla="*/ 37 w 66"/>
                <a:gd name="T27" fmla="*/ 13 h 137"/>
                <a:gd name="T28" fmla="*/ 43 w 66"/>
                <a:gd name="T29" fmla="*/ 17 h 137"/>
                <a:gd name="T30" fmla="*/ 50 w 66"/>
                <a:gd name="T31" fmla="*/ 64 h 137"/>
                <a:gd name="T32" fmla="*/ 46 w 66"/>
                <a:gd name="T33" fmla="*/ 69 h 137"/>
                <a:gd name="T34" fmla="*/ 21 w 66"/>
                <a:gd name="T35" fmla="*/ 73 h 137"/>
                <a:gd name="T36" fmla="*/ 50 w 66"/>
                <a:gd name="T37" fmla="*/ 118 h 137"/>
                <a:gd name="T38" fmla="*/ 41 w 66"/>
                <a:gd name="T39" fmla="*/ 123 h 137"/>
                <a:gd name="T40" fmla="*/ 39 w 66"/>
                <a:gd name="T41" fmla="*/ 123 h 137"/>
                <a:gd name="T42" fmla="*/ 26 w 66"/>
                <a:gd name="T43" fmla="*/ 112 h 137"/>
                <a:gd name="T44" fmla="*/ 28 w 66"/>
                <a:gd name="T45" fmla="*/ 102 h 137"/>
                <a:gd name="T46" fmla="*/ 37 w 66"/>
                <a:gd name="T47" fmla="*/ 97 h 137"/>
                <a:gd name="T48" fmla="*/ 39 w 66"/>
                <a:gd name="T49" fmla="*/ 97 h 137"/>
                <a:gd name="T50" fmla="*/ 52 w 66"/>
                <a:gd name="T51" fmla="*/ 108 h 137"/>
                <a:gd name="T52" fmla="*/ 50 w 66"/>
                <a:gd name="T53" fmla="*/ 11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6" h="137">
                  <a:moveTo>
                    <a:pt x="65" y="123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47" y="3"/>
                    <a:pt x="43" y="0"/>
                    <a:pt x="40" y="1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3" y="7"/>
                    <a:pt x="0" y="10"/>
                    <a:pt x="1" y="14"/>
                  </a:cubicBezTo>
                  <a:cubicBezTo>
                    <a:pt x="18" y="130"/>
                    <a:pt x="18" y="130"/>
                    <a:pt x="18" y="130"/>
                  </a:cubicBezTo>
                  <a:cubicBezTo>
                    <a:pt x="19" y="134"/>
                    <a:pt x="23" y="137"/>
                    <a:pt x="26" y="136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63" y="131"/>
                    <a:pt x="66" y="127"/>
                    <a:pt x="65" y="123"/>
                  </a:cubicBezTo>
                  <a:close/>
                  <a:moveTo>
                    <a:pt x="21" y="73"/>
                  </a:moveTo>
                  <a:cubicBezTo>
                    <a:pt x="18" y="73"/>
                    <a:pt x="16" y="71"/>
                    <a:pt x="15" y="69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0"/>
                    <a:pt x="10" y="17"/>
                    <a:pt x="12" y="17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40" y="13"/>
                    <a:pt x="42" y="15"/>
                    <a:pt x="43" y="17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6"/>
                    <a:pt x="48" y="69"/>
                    <a:pt x="46" y="69"/>
                  </a:cubicBezTo>
                  <a:lnTo>
                    <a:pt x="21" y="73"/>
                  </a:lnTo>
                  <a:close/>
                  <a:moveTo>
                    <a:pt x="50" y="118"/>
                  </a:moveTo>
                  <a:cubicBezTo>
                    <a:pt x="48" y="121"/>
                    <a:pt x="45" y="123"/>
                    <a:pt x="41" y="123"/>
                  </a:cubicBezTo>
                  <a:cubicBezTo>
                    <a:pt x="40" y="123"/>
                    <a:pt x="40" y="123"/>
                    <a:pt x="39" y="123"/>
                  </a:cubicBezTo>
                  <a:cubicBezTo>
                    <a:pt x="33" y="123"/>
                    <a:pt x="27" y="118"/>
                    <a:pt x="26" y="112"/>
                  </a:cubicBezTo>
                  <a:cubicBezTo>
                    <a:pt x="25" y="109"/>
                    <a:pt x="26" y="105"/>
                    <a:pt x="28" y="102"/>
                  </a:cubicBezTo>
                  <a:cubicBezTo>
                    <a:pt x="31" y="99"/>
                    <a:pt x="34" y="97"/>
                    <a:pt x="37" y="97"/>
                  </a:cubicBezTo>
                  <a:cubicBezTo>
                    <a:pt x="38" y="97"/>
                    <a:pt x="38" y="97"/>
                    <a:pt x="39" y="97"/>
                  </a:cubicBezTo>
                  <a:cubicBezTo>
                    <a:pt x="46" y="97"/>
                    <a:pt x="51" y="102"/>
                    <a:pt x="52" y="108"/>
                  </a:cubicBezTo>
                  <a:cubicBezTo>
                    <a:pt x="53" y="112"/>
                    <a:pt x="52" y="115"/>
                    <a:pt x="50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73" name="Freeform 73">
              <a:extLst>
                <a:ext uri="{FF2B5EF4-FFF2-40B4-BE49-F238E27FC236}">
                  <a16:creationId xmlns:a16="http://schemas.microsoft.com/office/drawing/2014/main" id="{F2904212-67C6-9147-B5D7-D9319A5EC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0988" y="5160963"/>
              <a:ext cx="41275" cy="14288"/>
            </a:xfrm>
            <a:custGeom>
              <a:avLst/>
              <a:gdLst>
                <a:gd name="T0" fmla="*/ 2 w 19"/>
                <a:gd name="T1" fmla="*/ 7 h 7"/>
                <a:gd name="T2" fmla="*/ 0 w 19"/>
                <a:gd name="T3" fmla="*/ 5 h 7"/>
                <a:gd name="T4" fmla="*/ 2 w 19"/>
                <a:gd name="T5" fmla="*/ 2 h 7"/>
                <a:gd name="T6" fmla="*/ 16 w 19"/>
                <a:gd name="T7" fmla="*/ 0 h 7"/>
                <a:gd name="T8" fmla="*/ 19 w 19"/>
                <a:gd name="T9" fmla="*/ 2 h 7"/>
                <a:gd name="T10" fmla="*/ 17 w 19"/>
                <a:gd name="T11" fmla="*/ 5 h 7"/>
                <a:gd name="T12" fmla="*/ 3 w 19"/>
                <a:gd name="T13" fmla="*/ 7 h 7"/>
                <a:gd name="T14" fmla="*/ 2 w 19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7">
                  <a:moveTo>
                    <a:pt x="2" y="7"/>
                  </a:moveTo>
                  <a:cubicBezTo>
                    <a:pt x="1" y="7"/>
                    <a:pt x="0" y="6"/>
                    <a:pt x="0" y="5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9" y="1"/>
                    <a:pt x="19" y="2"/>
                  </a:cubicBezTo>
                  <a:cubicBezTo>
                    <a:pt x="19" y="3"/>
                    <a:pt x="18" y="4"/>
                    <a:pt x="17" y="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74" name="Freeform 74">
              <a:extLst>
                <a:ext uri="{FF2B5EF4-FFF2-40B4-BE49-F238E27FC236}">
                  <a16:creationId xmlns:a16="http://schemas.microsoft.com/office/drawing/2014/main" id="{85F24A7E-CF38-C748-AF97-630D52A7D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751" y="5180013"/>
              <a:ext cx="55563" cy="17463"/>
            </a:xfrm>
            <a:custGeom>
              <a:avLst/>
              <a:gdLst>
                <a:gd name="T0" fmla="*/ 2 w 26"/>
                <a:gd name="T1" fmla="*/ 8 h 8"/>
                <a:gd name="T2" fmla="*/ 0 w 26"/>
                <a:gd name="T3" fmla="*/ 6 h 8"/>
                <a:gd name="T4" fmla="*/ 2 w 26"/>
                <a:gd name="T5" fmla="*/ 4 h 8"/>
                <a:gd name="T6" fmla="*/ 24 w 26"/>
                <a:gd name="T7" fmla="*/ 0 h 8"/>
                <a:gd name="T8" fmla="*/ 26 w 26"/>
                <a:gd name="T9" fmla="*/ 2 h 8"/>
                <a:gd name="T10" fmla="*/ 24 w 26"/>
                <a:gd name="T11" fmla="*/ 5 h 8"/>
                <a:gd name="T12" fmla="*/ 2 w 26"/>
                <a:gd name="T13" fmla="*/ 8 h 8"/>
                <a:gd name="T14" fmla="*/ 2 w 26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8">
                  <a:moveTo>
                    <a:pt x="2" y="8"/>
                  </a:moveTo>
                  <a:cubicBezTo>
                    <a:pt x="1" y="8"/>
                    <a:pt x="0" y="7"/>
                    <a:pt x="0" y="6"/>
                  </a:cubicBezTo>
                  <a:cubicBezTo>
                    <a:pt x="0" y="5"/>
                    <a:pt x="0" y="4"/>
                    <a:pt x="2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4"/>
                    <a:pt x="26" y="5"/>
                    <a:pt x="24" y="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75" name="Freeform 75">
              <a:extLst>
                <a:ext uri="{FF2B5EF4-FFF2-40B4-BE49-F238E27FC236}">
                  <a16:creationId xmlns:a16="http://schemas.microsoft.com/office/drawing/2014/main" id="{2333BF4E-0F0B-554B-A945-F1C7E5BB8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7938" y="5432425"/>
              <a:ext cx="403225" cy="31750"/>
            </a:xfrm>
            <a:custGeom>
              <a:avLst/>
              <a:gdLst>
                <a:gd name="T0" fmla="*/ 190 w 190"/>
                <a:gd name="T1" fmla="*/ 10 h 15"/>
                <a:gd name="T2" fmla="*/ 185 w 190"/>
                <a:gd name="T3" fmla="*/ 15 h 15"/>
                <a:gd name="T4" fmla="*/ 5 w 190"/>
                <a:gd name="T5" fmla="*/ 15 h 15"/>
                <a:gd name="T6" fmla="*/ 0 w 190"/>
                <a:gd name="T7" fmla="*/ 10 h 15"/>
                <a:gd name="T8" fmla="*/ 0 w 190"/>
                <a:gd name="T9" fmla="*/ 6 h 15"/>
                <a:gd name="T10" fmla="*/ 5 w 190"/>
                <a:gd name="T11" fmla="*/ 0 h 15"/>
                <a:gd name="T12" fmla="*/ 185 w 190"/>
                <a:gd name="T13" fmla="*/ 0 h 15"/>
                <a:gd name="T14" fmla="*/ 190 w 190"/>
                <a:gd name="T15" fmla="*/ 6 h 15"/>
                <a:gd name="T16" fmla="*/ 190 w 190"/>
                <a:gd name="T1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5">
                  <a:moveTo>
                    <a:pt x="190" y="10"/>
                  </a:moveTo>
                  <a:cubicBezTo>
                    <a:pt x="190" y="13"/>
                    <a:pt x="187" y="15"/>
                    <a:pt x="18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5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7" y="0"/>
                    <a:pt x="190" y="3"/>
                    <a:pt x="190" y="6"/>
                  </a:cubicBezTo>
                  <a:lnTo>
                    <a:pt x="19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</p:grpSp>
      <p:sp>
        <p:nvSpPr>
          <p:cNvPr id="77" name="TextBox 18">
            <a:extLst>
              <a:ext uri="{FF2B5EF4-FFF2-40B4-BE49-F238E27FC236}">
                <a16:creationId xmlns:a16="http://schemas.microsoft.com/office/drawing/2014/main" id="{3FC15CDB-B30E-1E43-978B-8BF27A50B236}"/>
              </a:ext>
            </a:extLst>
          </p:cNvPr>
          <p:cNvSpPr txBox="1"/>
          <p:nvPr/>
        </p:nvSpPr>
        <p:spPr>
          <a:xfrm>
            <a:off x="3136078" y="5873192"/>
            <a:ext cx="3379561" cy="369332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Acceso a información</a:t>
            </a: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B60EE66A-BA79-CA42-B9A4-8CE351FACBD6}"/>
              </a:ext>
            </a:extLst>
          </p:cNvPr>
          <p:cNvSpPr txBox="1"/>
          <p:nvPr/>
        </p:nvSpPr>
        <p:spPr>
          <a:xfrm>
            <a:off x="3136077" y="6197283"/>
            <a:ext cx="3379562" cy="58477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Fuga de información privilegiada y data sensible.</a:t>
            </a:r>
            <a:endParaRPr lang="es-ES_tradnl" altLang="es-CO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9" name="Freeform 76">
            <a:extLst>
              <a:ext uri="{FF2B5EF4-FFF2-40B4-BE49-F238E27FC236}">
                <a16:creationId xmlns:a16="http://schemas.microsoft.com/office/drawing/2014/main" id="{F0130F45-335F-264E-8283-C67C98824375}"/>
              </a:ext>
            </a:extLst>
          </p:cNvPr>
          <p:cNvSpPr>
            <a:spLocks noEditPoints="1"/>
          </p:cNvSpPr>
          <p:nvPr/>
        </p:nvSpPr>
        <p:spPr bwMode="auto">
          <a:xfrm>
            <a:off x="4315326" y="3838241"/>
            <a:ext cx="515117" cy="424081"/>
          </a:xfrm>
          <a:custGeom>
            <a:avLst/>
            <a:gdLst>
              <a:gd name="T0" fmla="*/ 228 w 237"/>
              <a:gd name="T1" fmla="*/ 42 h 177"/>
              <a:gd name="T2" fmla="*/ 215 w 237"/>
              <a:gd name="T3" fmla="*/ 42 h 177"/>
              <a:gd name="T4" fmla="*/ 214 w 237"/>
              <a:gd name="T5" fmla="*/ 40 h 177"/>
              <a:gd name="T6" fmla="*/ 214 w 237"/>
              <a:gd name="T7" fmla="*/ 33 h 177"/>
              <a:gd name="T8" fmla="*/ 198 w 237"/>
              <a:gd name="T9" fmla="*/ 18 h 177"/>
              <a:gd name="T10" fmla="*/ 93 w 237"/>
              <a:gd name="T11" fmla="*/ 18 h 177"/>
              <a:gd name="T12" fmla="*/ 90 w 237"/>
              <a:gd name="T13" fmla="*/ 13 h 177"/>
              <a:gd name="T14" fmla="*/ 89 w 237"/>
              <a:gd name="T15" fmla="*/ 12 h 177"/>
              <a:gd name="T16" fmla="*/ 72 w 237"/>
              <a:gd name="T17" fmla="*/ 0 h 177"/>
              <a:gd name="T18" fmla="*/ 44 w 237"/>
              <a:gd name="T19" fmla="*/ 0 h 177"/>
              <a:gd name="T20" fmla="*/ 28 w 237"/>
              <a:gd name="T21" fmla="*/ 12 h 177"/>
              <a:gd name="T22" fmla="*/ 27 w 237"/>
              <a:gd name="T23" fmla="*/ 13 h 177"/>
              <a:gd name="T24" fmla="*/ 24 w 237"/>
              <a:gd name="T25" fmla="*/ 18 h 177"/>
              <a:gd name="T26" fmla="*/ 16 w 237"/>
              <a:gd name="T27" fmla="*/ 18 h 177"/>
              <a:gd name="T28" fmla="*/ 0 w 237"/>
              <a:gd name="T29" fmla="*/ 33 h 177"/>
              <a:gd name="T30" fmla="*/ 0 w 237"/>
              <a:gd name="T31" fmla="*/ 162 h 177"/>
              <a:gd name="T32" fmla="*/ 13 w 237"/>
              <a:gd name="T33" fmla="*/ 177 h 177"/>
              <a:gd name="T34" fmla="*/ 16 w 237"/>
              <a:gd name="T35" fmla="*/ 177 h 177"/>
              <a:gd name="T36" fmla="*/ 204 w 237"/>
              <a:gd name="T37" fmla="*/ 177 h 177"/>
              <a:gd name="T38" fmla="*/ 215 w 237"/>
              <a:gd name="T39" fmla="*/ 168 h 177"/>
              <a:gd name="T40" fmla="*/ 236 w 237"/>
              <a:gd name="T41" fmla="*/ 51 h 177"/>
              <a:gd name="T42" fmla="*/ 228 w 237"/>
              <a:gd name="T43" fmla="*/ 42 h 177"/>
              <a:gd name="T44" fmla="*/ 16 w 237"/>
              <a:gd name="T45" fmla="*/ 30 h 177"/>
              <a:gd name="T46" fmla="*/ 24 w 237"/>
              <a:gd name="T47" fmla="*/ 30 h 177"/>
              <a:gd name="T48" fmla="*/ 38 w 237"/>
              <a:gd name="T49" fmla="*/ 19 h 177"/>
              <a:gd name="T50" fmla="*/ 39 w 237"/>
              <a:gd name="T51" fmla="*/ 18 h 177"/>
              <a:gd name="T52" fmla="*/ 46 w 237"/>
              <a:gd name="T53" fmla="*/ 12 h 177"/>
              <a:gd name="T54" fmla="*/ 72 w 237"/>
              <a:gd name="T55" fmla="*/ 12 h 177"/>
              <a:gd name="T56" fmla="*/ 78 w 237"/>
              <a:gd name="T57" fmla="*/ 18 h 177"/>
              <a:gd name="T58" fmla="*/ 79 w 237"/>
              <a:gd name="T59" fmla="*/ 19 h 177"/>
              <a:gd name="T60" fmla="*/ 93 w 237"/>
              <a:gd name="T61" fmla="*/ 30 h 177"/>
              <a:gd name="T62" fmla="*/ 198 w 237"/>
              <a:gd name="T63" fmla="*/ 30 h 177"/>
              <a:gd name="T64" fmla="*/ 202 w 237"/>
              <a:gd name="T65" fmla="*/ 33 h 177"/>
              <a:gd name="T66" fmla="*/ 202 w 237"/>
              <a:gd name="T67" fmla="*/ 39 h 177"/>
              <a:gd name="T68" fmla="*/ 200 w 237"/>
              <a:gd name="T69" fmla="*/ 42 h 177"/>
              <a:gd name="T70" fmla="*/ 40 w 237"/>
              <a:gd name="T71" fmla="*/ 42 h 177"/>
              <a:gd name="T72" fmla="*/ 29 w 237"/>
              <a:gd name="T73" fmla="*/ 51 h 177"/>
              <a:gd name="T74" fmla="*/ 13 w 237"/>
              <a:gd name="T75" fmla="*/ 138 h 177"/>
              <a:gd name="T76" fmla="*/ 13 w 237"/>
              <a:gd name="T77" fmla="*/ 136 h 177"/>
              <a:gd name="T78" fmla="*/ 13 w 237"/>
              <a:gd name="T79" fmla="*/ 33 h 177"/>
              <a:gd name="T80" fmla="*/ 16 w 237"/>
              <a:gd name="T81" fmla="*/ 3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7" h="177">
                <a:moveTo>
                  <a:pt x="228" y="42"/>
                </a:moveTo>
                <a:cubicBezTo>
                  <a:pt x="228" y="42"/>
                  <a:pt x="218" y="42"/>
                  <a:pt x="215" y="42"/>
                </a:cubicBezTo>
                <a:cubicBezTo>
                  <a:pt x="214" y="42"/>
                  <a:pt x="214" y="40"/>
                  <a:pt x="214" y="40"/>
                </a:cubicBezTo>
                <a:cubicBezTo>
                  <a:pt x="214" y="33"/>
                  <a:pt x="214" y="33"/>
                  <a:pt x="214" y="33"/>
                </a:cubicBezTo>
                <a:cubicBezTo>
                  <a:pt x="214" y="25"/>
                  <a:pt x="207" y="18"/>
                  <a:pt x="198" y="18"/>
                </a:cubicBezTo>
                <a:cubicBezTo>
                  <a:pt x="93" y="18"/>
                  <a:pt x="93" y="18"/>
                  <a:pt x="93" y="18"/>
                </a:cubicBezTo>
                <a:cubicBezTo>
                  <a:pt x="92" y="18"/>
                  <a:pt x="91" y="16"/>
                  <a:pt x="90" y="13"/>
                </a:cubicBezTo>
                <a:cubicBezTo>
                  <a:pt x="89" y="13"/>
                  <a:pt x="89" y="12"/>
                  <a:pt x="89" y="12"/>
                </a:cubicBezTo>
                <a:cubicBezTo>
                  <a:pt x="84" y="2"/>
                  <a:pt x="77" y="0"/>
                  <a:pt x="7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37" y="0"/>
                  <a:pt x="33" y="4"/>
                  <a:pt x="28" y="12"/>
                </a:cubicBezTo>
                <a:cubicBezTo>
                  <a:pt x="28" y="12"/>
                  <a:pt x="28" y="13"/>
                  <a:pt x="27" y="13"/>
                </a:cubicBezTo>
                <a:cubicBezTo>
                  <a:pt x="26" y="16"/>
                  <a:pt x="25" y="18"/>
                  <a:pt x="24" y="18"/>
                </a:cubicBezTo>
                <a:cubicBezTo>
                  <a:pt x="16" y="18"/>
                  <a:pt x="16" y="18"/>
                  <a:pt x="16" y="18"/>
                </a:cubicBezTo>
                <a:cubicBezTo>
                  <a:pt x="7" y="18"/>
                  <a:pt x="0" y="25"/>
                  <a:pt x="0" y="33"/>
                </a:cubicBezTo>
                <a:cubicBezTo>
                  <a:pt x="0" y="162"/>
                  <a:pt x="0" y="162"/>
                  <a:pt x="0" y="162"/>
                </a:cubicBezTo>
                <a:cubicBezTo>
                  <a:pt x="0" y="169"/>
                  <a:pt x="6" y="175"/>
                  <a:pt x="13" y="177"/>
                </a:cubicBezTo>
                <a:cubicBezTo>
                  <a:pt x="14" y="177"/>
                  <a:pt x="15" y="177"/>
                  <a:pt x="16" y="177"/>
                </a:cubicBezTo>
                <a:cubicBezTo>
                  <a:pt x="204" y="177"/>
                  <a:pt x="204" y="177"/>
                  <a:pt x="204" y="177"/>
                </a:cubicBezTo>
                <a:cubicBezTo>
                  <a:pt x="209" y="177"/>
                  <a:pt x="214" y="173"/>
                  <a:pt x="215" y="168"/>
                </a:cubicBezTo>
                <a:cubicBezTo>
                  <a:pt x="236" y="51"/>
                  <a:pt x="236" y="51"/>
                  <a:pt x="236" y="51"/>
                </a:cubicBezTo>
                <a:cubicBezTo>
                  <a:pt x="237" y="46"/>
                  <a:pt x="233" y="42"/>
                  <a:pt x="228" y="42"/>
                </a:cubicBezTo>
                <a:close/>
                <a:moveTo>
                  <a:pt x="16" y="30"/>
                </a:moveTo>
                <a:cubicBezTo>
                  <a:pt x="24" y="30"/>
                  <a:pt x="24" y="30"/>
                  <a:pt x="24" y="30"/>
                </a:cubicBezTo>
                <a:cubicBezTo>
                  <a:pt x="32" y="30"/>
                  <a:pt x="35" y="24"/>
                  <a:pt x="38" y="19"/>
                </a:cubicBezTo>
                <a:cubicBezTo>
                  <a:pt x="38" y="19"/>
                  <a:pt x="39" y="19"/>
                  <a:pt x="39" y="18"/>
                </a:cubicBezTo>
                <a:cubicBezTo>
                  <a:pt x="41" y="14"/>
                  <a:pt x="43" y="12"/>
                  <a:pt x="46" y="12"/>
                </a:cubicBezTo>
                <a:cubicBezTo>
                  <a:pt x="72" y="12"/>
                  <a:pt x="72" y="12"/>
                  <a:pt x="72" y="12"/>
                </a:cubicBezTo>
                <a:cubicBezTo>
                  <a:pt x="73" y="12"/>
                  <a:pt x="75" y="12"/>
                  <a:pt x="78" y="18"/>
                </a:cubicBezTo>
                <a:cubicBezTo>
                  <a:pt x="78" y="18"/>
                  <a:pt x="79" y="19"/>
                  <a:pt x="79" y="19"/>
                </a:cubicBezTo>
                <a:cubicBezTo>
                  <a:pt x="81" y="23"/>
                  <a:pt x="84" y="30"/>
                  <a:pt x="93" y="30"/>
                </a:cubicBezTo>
                <a:cubicBezTo>
                  <a:pt x="198" y="30"/>
                  <a:pt x="198" y="30"/>
                  <a:pt x="198" y="30"/>
                </a:cubicBezTo>
                <a:cubicBezTo>
                  <a:pt x="200" y="30"/>
                  <a:pt x="202" y="31"/>
                  <a:pt x="202" y="33"/>
                </a:cubicBezTo>
                <a:cubicBezTo>
                  <a:pt x="202" y="39"/>
                  <a:pt x="202" y="39"/>
                  <a:pt x="202" y="39"/>
                </a:cubicBezTo>
                <a:cubicBezTo>
                  <a:pt x="202" y="39"/>
                  <a:pt x="202" y="42"/>
                  <a:pt x="200" y="42"/>
                </a:cubicBezTo>
                <a:cubicBezTo>
                  <a:pt x="160" y="42"/>
                  <a:pt x="40" y="42"/>
                  <a:pt x="40" y="42"/>
                </a:cubicBezTo>
                <a:cubicBezTo>
                  <a:pt x="35" y="42"/>
                  <a:pt x="30" y="46"/>
                  <a:pt x="29" y="51"/>
                </a:cubicBezTo>
                <a:cubicBezTo>
                  <a:pt x="13" y="138"/>
                  <a:pt x="13" y="138"/>
                  <a:pt x="13" y="138"/>
                </a:cubicBezTo>
                <a:cubicBezTo>
                  <a:pt x="13" y="138"/>
                  <a:pt x="13" y="141"/>
                  <a:pt x="13" y="136"/>
                </a:cubicBezTo>
                <a:cubicBezTo>
                  <a:pt x="13" y="110"/>
                  <a:pt x="13" y="33"/>
                  <a:pt x="13" y="33"/>
                </a:cubicBezTo>
                <a:cubicBezTo>
                  <a:pt x="13" y="31"/>
                  <a:pt x="14" y="30"/>
                  <a:pt x="16" y="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endParaRPr lang="en-AU" sz="3599"/>
          </a:p>
        </p:txBody>
      </p:sp>
      <p:sp>
        <p:nvSpPr>
          <p:cNvPr id="80" name="Freeform 9">
            <a:extLst>
              <a:ext uri="{FF2B5EF4-FFF2-40B4-BE49-F238E27FC236}">
                <a16:creationId xmlns:a16="http://schemas.microsoft.com/office/drawing/2014/main" id="{97124F25-6A76-9346-A774-804DFF0EBF59}"/>
              </a:ext>
            </a:extLst>
          </p:cNvPr>
          <p:cNvSpPr>
            <a:spLocks/>
          </p:cNvSpPr>
          <p:nvPr/>
        </p:nvSpPr>
        <p:spPr bwMode="auto">
          <a:xfrm>
            <a:off x="4058778" y="2249656"/>
            <a:ext cx="1073150" cy="1389063"/>
          </a:xfrm>
          <a:custGeom>
            <a:avLst/>
            <a:gdLst>
              <a:gd name="T0" fmla="*/ 315 w 315"/>
              <a:gd name="T1" fmla="*/ 94 h 408"/>
              <a:gd name="T2" fmla="*/ 315 w 315"/>
              <a:gd name="T3" fmla="*/ 408 h 408"/>
              <a:gd name="T4" fmla="*/ 213 w 315"/>
              <a:gd name="T5" fmla="*/ 408 h 408"/>
              <a:gd name="T6" fmla="*/ 221 w 315"/>
              <a:gd name="T7" fmla="*/ 377 h 408"/>
              <a:gd name="T8" fmla="*/ 158 w 315"/>
              <a:gd name="T9" fmla="*/ 314 h 408"/>
              <a:gd name="T10" fmla="*/ 95 w 315"/>
              <a:gd name="T11" fmla="*/ 377 h 408"/>
              <a:gd name="T12" fmla="*/ 103 w 315"/>
              <a:gd name="T13" fmla="*/ 408 h 408"/>
              <a:gd name="T14" fmla="*/ 0 w 315"/>
              <a:gd name="T15" fmla="*/ 408 h 408"/>
              <a:gd name="T16" fmla="*/ 0 w 315"/>
              <a:gd name="T17" fmla="*/ 94 h 408"/>
              <a:gd name="T18" fmla="*/ 103 w 315"/>
              <a:gd name="T19" fmla="*/ 94 h 408"/>
              <a:gd name="T20" fmla="*/ 95 w 315"/>
              <a:gd name="T21" fmla="*/ 63 h 408"/>
              <a:gd name="T22" fmla="*/ 158 w 315"/>
              <a:gd name="T23" fmla="*/ 0 h 408"/>
              <a:gd name="T24" fmla="*/ 221 w 315"/>
              <a:gd name="T25" fmla="*/ 63 h 408"/>
              <a:gd name="T26" fmla="*/ 213 w 315"/>
              <a:gd name="T27" fmla="*/ 94 h 408"/>
              <a:gd name="T28" fmla="*/ 315 w 315"/>
              <a:gd name="T29" fmla="*/ 94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15" h="408">
                <a:moveTo>
                  <a:pt x="315" y="94"/>
                </a:moveTo>
                <a:cubicBezTo>
                  <a:pt x="315" y="408"/>
                  <a:pt x="315" y="408"/>
                  <a:pt x="315" y="408"/>
                </a:cubicBezTo>
                <a:cubicBezTo>
                  <a:pt x="213" y="408"/>
                  <a:pt x="213" y="408"/>
                  <a:pt x="213" y="408"/>
                </a:cubicBezTo>
                <a:cubicBezTo>
                  <a:pt x="218" y="399"/>
                  <a:pt x="221" y="388"/>
                  <a:pt x="221" y="377"/>
                </a:cubicBezTo>
                <a:cubicBezTo>
                  <a:pt x="221" y="342"/>
                  <a:pt x="193" y="314"/>
                  <a:pt x="158" y="314"/>
                </a:cubicBezTo>
                <a:cubicBezTo>
                  <a:pt x="124" y="314"/>
                  <a:pt x="95" y="342"/>
                  <a:pt x="95" y="377"/>
                </a:cubicBezTo>
                <a:cubicBezTo>
                  <a:pt x="95" y="388"/>
                  <a:pt x="98" y="399"/>
                  <a:pt x="103" y="408"/>
                </a:cubicBezTo>
                <a:cubicBezTo>
                  <a:pt x="0" y="408"/>
                  <a:pt x="0" y="408"/>
                  <a:pt x="0" y="408"/>
                </a:cubicBezTo>
                <a:cubicBezTo>
                  <a:pt x="0" y="94"/>
                  <a:pt x="0" y="94"/>
                  <a:pt x="0" y="9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98" y="85"/>
                  <a:pt x="95" y="74"/>
                  <a:pt x="95" y="63"/>
                </a:cubicBezTo>
                <a:cubicBezTo>
                  <a:pt x="95" y="28"/>
                  <a:pt x="124" y="0"/>
                  <a:pt x="158" y="0"/>
                </a:cubicBezTo>
                <a:cubicBezTo>
                  <a:pt x="193" y="0"/>
                  <a:pt x="221" y="28"/>
                  <a:pt x="221" y="63"/>
                </a:cubicBezTo>
                <a:cubicBezTo>
                  <a:pt x="221" y="74"/>
                  <a:pt x="219" y="85"/>
                  <a:pt x="213" y="94"/>
                </a:cubicBezTo>
                <a:lnTo>
                  <a:pt x="315" y="9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latin typeface="+mn-lt"/>
            </a:endParaRPr>
          </a:p>
        </p:txBody>
      </p:sp>
      <p:sp>
        <p:nvSpPr>
          <p:cNvPr id="92" name="Freeform 117">
            <a:extLst>
              <a:ext uri="{FF2B5EF4-FFF2-40B4-BE49-F238E27FC236}">
                <a16:creationId xmlns:a16="http://schemas.microsoft.com/office/drawing/2014/main" id="{C0EFEE17-A6C7-594A-A2CD-6FE2C668063C}"/>
              </a:ext>
            </a:extLst>
          </p:cNvPr>
          <p:cNvSpPr>
            <a:spLocks noEditPoints="1"/>
          </p:cNvSpPr>
          <p:nvPr/>
        </p:nvSpPr>
        <p:spPr bwMode="auto">
          <a:xfrm>
            <a:off x="4297033" y="2688107"/>
            <a:ext cx="578311" cy="585537"/>
          </a:xfrm>
          <a:custGeom>
            <a:avLst/>
            <a:gdLst>
              <a:gd name="T0" fmla="*/ 196 w 198"/>
              <a:gd name="T1" fmla="*/ 79 h 168"/>
              <a:gd name="T2" fmla="*/ 185 w 198"/>
              <a:gd name="T3" fmla="*/ 76 h 168"/>
              <a:gd name="T4" fmla="*/ 122 w 198"/>
              <a:gd name="T5" fmla="*/ 112 h 168"/>
              <a:gd name="T6" fmla="*/ 114 w 198"/>
              <a:gd name="T7" fmla="*/ 106 h 168"/>
              <a:gd name="T8" fmla="*/ 169 w 198"/>
              <a:gd name="T9" fmla="*/ 75 h 168"/>
              <a:gd name="T10" fmla="*/ 173 w 198"/>
              <a:gd name="T11" fmla="*/ 64 h 168"/>
              <a:gd name="T12" fmla="*/ 140 w 198"/>
              <a:gd name="T13" fmla="*/ 5 h 168"/>
              <a:gd name="T14" fmla="*/ 129 w 198"/>
              <a:gd name="T15" fmla="*/ 2 h 168"/>
              <a:gd name="T16" fmla="*/ 70 w 198"/>
              <a:gd name="T17" fmla="*/ 35 h 168"/>
              <a:gd name="T18" fmla="*/ 67 w 198"/>
              <a:gd name="T19" fmla="*/ 46 h 168"/>
              <a:gd name="T20" fmla="*/ 98 w 198"/>
              <a:gd name="T21" fmla="*/ 101 h 168"/>
              <a:gd name="T22" fmla="*/ 97 w 198"/>
              <a:gd name="T23" fmla="*/ 101 h 168"/>
              <a:gd name="T24" fmla="*/ 88 w 198"/>
              <a:gd name="T25" fmla="*/ 102 h 168"/>
              <a:gd name="T26" fmla="*/ 47 w 198"/>
              <a:gd name="T27" fmla="*/ 28 h 168"/>
              <a:gd name="T28" fmla="*/ 40 w 198"/>
              <a:gd name="T29" fmla="*/ 24 h 168"/>
              <a:gd name="T30" fmla="*/ 8 w 198"/>
              <a:gd name="T31" fmla="*/ 22 h 168"/>
              <a:gd name="T32" fmla="*/ 0 w 198"/>
              <a:gd name="T33" fmla="*/ 30 h 168"/>
              <a:gd name="T34" fmla="*/ 7 w 198"/>
              <a:gd name="T35" fmla="*/ 38 h 168"/>
              <a:gd name="T36" fmla="*/ 35 w 198"/>
              <a:gd name="T37" fmla="*/ 40 h 168"/>
              <a:gd name="T38" fmla="*/ 74 w 198"/>
              <a:gd name="T39" fmla="*/ 110 h 168"/>
              <a:gd name="T40" fmla="*/ 64 w 198"/>
              <a:gd name="T41" fmla="*/ 125 h 168"/>
              <a:gd name="T42" fmla="*/ 67 w 198"/>
              <a:gd name="T43" fmla="*/ 151 h 168"/>
              <a:gd name="T44" fmla="*/ 97 w 198"/>
              <a:gd name="T45" fmla="*/ 168 h 168"/>
              <a:gd name="T46" fmla="*/ 113 w 198"/>
              <a:gd name="T47" fmla="*/ 164 h 168"/>
              <a:gd name="T48" fmla="*/ 129 w 198"/>
              <a:gd name="T49" fmla="*/ 144 h 168"/>
              <a:gd name="T50" fmla="*/ 129 w 198"/>
              <a:gd name="T51" fmla="*/ 126 h 168"/>
              <a:gd name="T52" fmla="*/ 193 w 198"/>
              <a:gd name="T53" fmla="*/ 90 h 168"/>
              <a:gd name="T54" fmla="*/ 196 w 198"/>
              <a:gd name="T55" fmla="*/ 79 h 168"/>
              <a:gd name="T56" fmla="*/ 97 w 198"/>
              <a:gd name="T57" fmla="*/ 153 h 168"/>
              <a:gd name="T58" fmla="*/ 79 w 198"/>
              <a:gd name="T59" fmla="*/ 135 h 168"/>
              <a:gd name="T60" fmla="*/ 97 w 198"/>
              <a:gd name="T61" fmla="*/ 117 h 168"/>
              <a:gd name="T62" fmla="*/ 115 w 198"/>
              <a:gd name="T63" fmla="*/ 135 h 168"/>
              <a:gd name="T64" fmla="*/ 97 w 198"/>
              <a:gd name="T65" fmla="*/ 15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8" h="168">
                <a:moveTo>
                  <a:pt x="196" y="79"/>
                </a:moveTo>
                <a:cubicBezTo>
                  <a:pt x="194" y="76"/>
                  <a:pt x="189" y="74"/>
                  <a:pt x="185" y="76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19" y="109"/>
                  <a:pt x="117" y="107"/>
                  <a:pt x="114" y="106"/>
                </a:cubicBezTo>
                <a:cubicBezTo>
                  <a:pt x="169" y="75"/>
                  <a:pt x="169" y="75"/>
                  <a:pt x="169" y="75"/>
                </a:cubicBezTo>
                <a:cubicBezTo>
                  <a:pt x="173" y="73"/>
                  <a:pt x="175" y="68"/>
                  <a:pt x="173" y="64"/>
                </a:cubicBezTo>
                <a:cubicBezTo>
                  <a:pt x="140" y="5"/>
                  <a:pt x="140" y="5"/>
                  <a:pt x="140" y="5"/>
                </a:cubicBezTo>
                <a:cubicBezTo>
                  <a:pt x="138" y="1"/>
                  <a:pt x="133" y="0"/>
                  <a:pt x="129" y="2"/>
                </a:cubicBezTo>
                <a:cubicBezTo>
                  <a:pt x="70" y="35"/>
                  <a:pt x="70" y="35"/>
                  <a:pt x="70" y="35"/>
                </a:cubicBezTo>
                <a:cubicBezTo>
                  <a:pt x="66" y="37"/>
                  <a:pt x="65" y="42"/>
                  <a:pt x="67" y="46"/>
                </a:cubicBezTo>
                <a:cubicBezTo>
                  <a:pt x="98" y="101"/>
                  <a:pt x="98" y="101"/>
                  <a:pt x="98" y="101"/>
                </a:cubicBezTo>
                <a:cubicBezTo>
                  <a:pt x="97" y="101"/>
                  <a:pt x="97" y="101"/>
                  <a:pt x="97" y="101"/>
                </a:cubicBezTo>
                <a:cubicBezTo>
                  <a:pt x="94" y="101"/>
                  <a:pt x="91" y="101"/>
                  <a:pt x="88" y="102"/>
                </a:cubicBezTo>
                <a:cubicBezTo>
                  <a:pt x="47" y="28"/>
                  <a:pt x="47" y="28"/>
                  <a:pt x="47" y="28"/>
                </a:cubicBezTo>
                <a:cubicBezTo>
                  <a:pt x="45" y="26"/>
                  <a:pt x="43" y="24"/>
                  <a:pt x="40" y="24"/>
                </a:cubicBezTo>
                <a:cubicBezTo>
                  <a:pt x="8" y="22"/>
                  <a:pt x="8" y="22"/>
                  <a:pt x="8" y="22"/>
                </a:cubicBezTo>
                <a:cubicBezTo>
                  <a:pt x="4" y="22"/>
                  <a:pt x="0" y="26"/>
                  <a:pt x="0" y="30"/>
                </a:cubicBezTo>
                <a:cubicBezTo>
                  <a:pt x="0" y="34"/>
                  <a:pt x="3" y="38"/>
                  <a:pt x="7" y="38"/>
                </a:cubicBezTo>
                <a:cubicBezTo>
                  <a:pt x="35" y="40"/>
                  <a:pt x="35" y="40"/>
                  <a:pt x="35" y="40"/>
                </a:cubicBezTo>
                <a:cubicBezTo>
                  <a:pt x="74" y="110"/>
                  <a:pt x="74" y="110"/>
                  <a:pt x="74" y="110"/>
                </a:cubicBezTo>
                <a:cubicBezTo>
                  <a:pt x="69" y="114"/>
                  <a:pt x="66" y="119"/>
                  <a:pt x="64" y="125"/>
                </a:cubicBezTo>
                <a:cubicBezTo>
                  <a:pt x="62" y="134"/>
                  <a:pt x="63" y="143"/>
                  <a:pt x="67" y="151"/>
                </a:cubicBezTo>
                <a:cubicBezTo>
                  <a:pt x="73" y="162"/>
                  <a:pt x="85" y="168"/>
                  <a:pt x="97" y="168"/>
                </a:cubicBezTo>
                <a:cubicBezTo>
                  <a:pt x="103" y="168"/>
                  <a:pt x="108" y="167"/>
                  <a:pt x="113" y="164"/>
                </a:cubicBezTo>
                <a:cubicBezTo>
                  <a:pt x="121" y="160"/>
                  <a:pt x="127" y="153"/>
                  <a:pt x="129" y="144"/>
                </a:cubicBezTo>
                <a:cubicBezTo>
                  <a:pt x="131" y="138"/>
                  <a:pt x="131" y="132"/>
                  <a:pt x="129" y="126"/>
                </a:cubicBezTo>
                <a:cubicBezTo>
                  <a:pt x="193" y="90"/>
                  <a:pt x="193" y="90"/>
                  <a:pt x="193" y="90"/>
                </a:cubicBezTo>
                <a:cubicBezTo>
                  <a:pt x="197" y="88"/>
                  <a:pt x="198" y="83"/>
                  <a:pt x="196" y="79"/>
                </a:cubicBezTo>
                <a:close/>
                <a:moveTo>
                  <a:pt x="97" y="153"/>
                </a:moveTo>
                <a:cubicBezTo>
                  <a:pt x="87" y="153"/>
                  <a:pt x="79" y="145"/>
                  <a:pt x="79" y="135"/>
                </a:cubicBezTo>
                <a:cubicBezTo>
                  <a:pt x="79" y="125"/>
                  <a:pt x="87" y="117"/>
                  <a:pt x="97" y="117"/>
                </a:cubicBezTo>
                <a:cubicBezTo>
                  <a:pt x="107" y="117"/>
                  <a:pt x="115" y="125"/>
                  <a:pt x="115" y="135"/>
                </a:cubicBezTo>
                <a:cubicBezTo>
                  <a:pt x="115" y="145"/>
                  <a:pt x="107" y="153"/>
                  <a:pt x="97" y="1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endParaRPr lang="en-AU" sz="3599"/>
          </a:p>
        </p:txBody>
      </p:sp>
      <p:sp>
        <p:nvSpPr>
          <p:cNvPr id="109" name="TextBox 18">
            <a:extLst>
              <a:ext uri="{FF2B5EF4-FFF2-40B4-BE49-F238E27FC236}">
                <a16:creationId xmlns:a16="http://schemas.microsoft.com/office/drawing/2014/main" id="{BD13D776-B0CC-DF40-ADBC-9EE42D0AF462}"/>
              </a:ext>
            </a:extLst>
          </p:cNvPr>
          <p:cNvSpPr txBox="1"/>
          <p:nvPr/>
        </p:nvSpPr>
        <p:spPr>
          <a:xfrm>
            <a:off x="6622393" y="5841236"/>
            <a:ext cx="3379561" cy="369332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b="1" dirty="0">
                <a:latin typeface="Century Gothic" panose="020B0502020202020204" pitchFamily="34" charset="0"/>
              </a:rPr>
              <a:t>Money </a:t>
            </a:r>
            <a:r>
              <a:rPr lang="es-ES_tradnl" b="1" dirty="0" err="1">
                <a:latin typeface="Century Gothic" panose="020B0502020202020204" pitchFamily="34" charset="0"/>
              </a:rPr>
              <a:t>Mules</a:t>
            </a:r>
            <a:endParaRPr lang="es-ES_tradnl" b="1" dirty="0">
              <a:latin typeface="Century Gothic" panose="020B0502020202020204" pitchFamily="34" charset="0"/>
            </a:endParaRPr>
          </a:p>
        </p:txBody>
      </p:sp>
      <p:sp>
        <p:nvSpPr>
          <p:cNvPr id="110" name="CuadroTexto 109">
            <a:extLst>
              <a:ext uri="{FF2B5EF4-FFF2-40B4-BE49-F238E27FC236}">
                <a16:creationId xmlns:a16="http://schemas.microsoft.com/office/drawing/2014/main" id="{250B86B2-CAF9-F748-91F5-8707ED6AF3F0}"/>
              </a:ext>
            </a:extLst>
          </p:cNvPr>
          <p:cNvSpPr txBox="1"/>
          <p:nvPr/>
        </p:nvSpPr>
        <p:spPr>
          <a:xfrm>
            <a:off x="6622392" y="6165327"/>
            <a:ext cx="3379562" cy="584775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Prestan su nombre o su cuenta bancaria (eslabón primario)</a:t>
            </a:r>
            <a:endParaRPr lang="es-ES_tradnl" altLang="es-CO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35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5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75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25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75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3" grpId="0" animBg="1"/>
      <p:bldP spid="85" grpId="0" animBg="1"/>
      <p:bldP spid="87" grpId="0" animBg="1"/>
      <p:bldP spid="95" grpId="0" animBg="1"/>
      <p:bldP spid="97" grpId="0" animBg="1"/>
      <p:bldP spid="99" grpId="0" animBg="1"/>
      <p:bldP spid="101" grpId="0" animBg="1"/>
      <p:bldP spid="48" grpId="0" animBg="1"/>
      <p:bldP spid="63" grpId="0" animBg="1"/>
      <p:bldP spid="77" grpId="0" animBg="1"/>
      <p:bldP spid="10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C9587C4-317D-5243-814E-B94E269C49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C020953-8E34-E64B-9888-DC2374A930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71247"/>
            <a:ext cx="3029324" cy="108675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F1CB8C2-1700-C149-A5F4-87AD84109D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1791" y="5906535"/>
            <a:ext cx="1649805" cy="88072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75318C3-8576-A343-811A-12410E3ED2C6}"/>
              </a:ext>
            </a:extLst>
          </p:cNvPr>
          <p:cNvSpPr txBox="1"/>
          <p:nvPr/>
        </p:nvSpPr>
        <p:spPr>
          <a:xfrm>
            <a:off x="5078112" y="160290"/>
            <a:ext cx="6985116" cy="147732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rgbClr val="002060"/>
                </a:solidFill>
                <a:latin typeface="Century Gothic" panose="020B0502020202020204" pitchFamily="34" charset="0"/>
              </a:rPr>
              <a:t>Colombia recibió el 30% de los ataques de Ransomware en Latinoamérica en el último año, seguido de Perú (16%), México (14%), Brasil (11%) y Argentina (9%). </a:t>
            </a:r>
          </a:p>
          <a:p>
            <a:pPr algn="ctr"/>
            <a:endParaRPr lang="es-CO" dirty="0">
              <a:latin typeface="Century Gothic" panose="020B0502020202020204" pitchFamily="34" charset="0"/>
            </a:endParaRPr>
          </a:p>
          <a:p>
            <a:pPr algn="ctr"/>
            <a:r>
              <a:rPr lang="es-CO" dirty="0">
                <a:latin typeface="Century Gothic" panose="020B0502020202020204" pitchFamily="34" charset="0"/>
              </a:rPr>
              <a:t>Las PYMES fueron el blanco preferido por los ciberatacantes, </a:t>
            </a:r>
          </a:p>
        </p:txBody>
      </p:sp>
      <p:sp>
        <p:nvSpPr>
          <p:cNvPr id="114" name="Rectángulo redondeado 113">
            <a:extLst>
              <a:ext uri="{FF2B5EF4-FFF2-40B4-BE49-F238E27FC236}">
                <a16:creationId xmlns:a16="http://schemas.microsoft.com/office/drawing/2014/main" id="{6316E721-9347-8048-AB35-5D0DA73B7FC0}"/>
              </a:ext>
            </a:extLst>
          </p:cNvPr>
          <p:cNvSpPr/>
          <p:nvPr/>
        </p:nvSpPr>
        <p:spPr>
          <a:xfrm>
            <a:off x="318937" y="1637618"/>
            <a:ext cx="3125165" cy="4189939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5" name="Rectángulo redondeado 114">
            <a:extLst>
              <a:ext uri="{FF2B5EF4-FFF2-40B4-BE49-F238E27FC236}">
                <a16:creationId xmlns:a16="http://schemas.microsoft.com/office/drawing/2014/main" id="{C448F073-FC90-3942-9E66-9FC747082C6D}"/>
              </a:ext>
            </a:extLst>
          </p:cNvPr>
          <p:cNvSpPr/>
          <p:nvPr/>
        </p:nvSpPr>
        <p:spPr>
          <a:xfrm>
            <a:off x="8864327" y="1716596"/>
            <a:ext cx="3125165" cy="4189939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7" name="CuadroTexto 116">
            <a:extLst>
              <a:ext uri="{FF2B5EF4-FFF2-40B4-BE49-F238E27FC236}">
                <a16:creationId xmlns:a16="http://schemas.microsoft.com/office/drawing/2014/main" id="{E293F600-4735-A044-946A-58F71E84F38C}"/>
              </a:ext>
            </a:extLst>
          </p:cNvPr>
          <p:cNvSpPr txBox="1"/>
          <p:nvPr/>
        </p:nvSpPr>
        <p:spPr>
          <a:xfrm>
            <a:off x="3735690" y="5968387"/>
            <a:ext cx="4728142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1200" dirty="0">
                <a:latin typeface="Century Gothic" panose="020B0502020202020204" pitchFamily="34" charset="0"/>
              </a:rPr>
              <a:t>“Tendencias del </a:t>
            </a:r>
            <a:r>
              <a:rPr lang="es-ES_tradnl" altLang="es-CO" sz="1200" dirty="0" err="1">
                <a:latin typeface="Century Gothic" panose="020B0502020202020204" pitchFamily="34" charset="0"/>
              </a:rPr>
              <a:t>Cibercrimen</a:t>
            </a:r>
            <a:r>
              <a:rPr lang="es-ES_tradnl" altLang="es-CO" sz="1200" dirty="0">
                <a:latin typeface="Century Gothic" panose="020B0502020202020204" pitchFamily="34" charset="0"/>
              </a:rPr>
              <a:t> 2019-2020” presentado por el Tanque de Análisis y Creatividad de las TIC - </a:t>
            </a:r>
            <a:r>
              <a:rPr lang="es-ES_tradnl" altLang="es-CO" sz="1200" dirty="0" err="1">
                <a:latin typeface="Century Gothic" panose="020B0502020202020204" pitchFamily="34" charset="0"/>
              </a:rPr>
              <a:t>TicTac</a:t>
            </a:r>
            <a:r>
              <a:rPr lang="es-ES_tradnl" altLang="es-CO" sz="1200" dirty="0">
                <a:latin typeface="Century Gothic" panose="020B0502020202020204" pitchFamily="34" charset="0"/>
              </a:rPr>
              <a:t> de la CCIT y su programa SAFE en asocio con la Policía Nacional - Centro Cibernético Policial</a:t>
            </a:r>
          </a:p>
        </p:txBody>
      </p:sp>
      <p:sp>
        <p:nvSpPr>
          <p:cNvPr id="15" name="TextBox 18">
            <a:extLst>
              <a:ext uri="{FF2B5EF4-FFF2-40B4-BE49-F238E27FC236}">
                <a16:creationId xmlns:a16="http://schemas.microsoft.com/office/drawing/2014/main" id="{C5596565-D1A7-D545-B6B0-042DBA5F19C4}"/>
              </a:ext>
            </a:extLst>
          </p:cNvPr>
          <p:cNvSpPr txBox="1"/>
          <p:nvPr/>
        </p:nvSpPr>
        <p:spPr>
          <a:xfrm>
            <a:off x="1555695" y="160721"/>
            <a:ext cx="3379561" cy="36933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Ransomware</a:t>
            </a:r>
            <a:endParaRPr lang="es-ES_tradnl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D3EAA93-30AA-AD4D-9AE8-356643083F91}"/>
              </a:ext>
            </a:extLst>
          </p:cNvPr>
          <p:cNvSpPr txBox="1"/>
          <p:nvPr/>
        </p:nvSpPr>
        <p:spPr>
          <a:xfrm>
            <a:off x="1555694" y="484812"/>
            <a:ext cx="3379562" cy="830997"/>
          </a:xfrm>
          <a:prstGeom prst="rect">
            <a:avLst/>
          </a:prstGeom>
          <a:solidFill>
            <a:srgbClr val="002060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”Secuestro de datos”. Restringe el acceso y pide un rescate a cambio.</a:t>
            </a:r>
            <a:endParaRPr lang="es-ES_tradnl" altLang="es-CO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75849D50-5B84-DB49-9C9E-51C7B20B190D}"/>
              </a:ext>
            </a:extLst>
          </p:cNvPr>
          <p:cNvSpPr>
            <a:spLocks/>
          </p:cNvSpPr>
          <p:nvPr/>
        </p:nvSpPr>
        <p:spPr bwMode="auto">
          <a:xfrm>
            <a:off x="128772" y="226451"/>
            <a:ext cx="1385890" cy="1062151"/>
          </a:xfrm>
          <a:custGeom>
            <a:avLst/>
            <a:gdLst>
              <a:gd name="T0" fmla="*/ 1174778 w 407"/>
              <a:gd name="T1" fmla="*/ 316660 h 312"/>
              <a:gd name="T2" fmla="*/ 1069219 w 407"/>
              <a:gd name="T3" fmla="*/ 343899 h 312"/>
              <a:gd name="T4" fmla="*/ 1069219 w 407"/>
              <a:gd name="T5" fmla="*/ 0 h 312"/>
              <a:gd name="T6" fmla="*/ 0 w 407"/>
              <a:gd name="T7" fmla="*/ 0 h 312"/>
              <a:gd name="T8" fmla="*/ 0 w 407"/>
              <a:gd name="T9" fmla="*/ 343899 h 312"/>
              <a:gd name="T10" fmla="*/ 102155 w 407"/>
              <a:gd name="T11" fmla="*/ 316660 h 312"/>
              <a:gd name="T12" fmla="*/ 316679 w 407"/>
              <a:gd name="T13" fmla="*/ 531172 h 312"/>
              <a:gd name="T14" fmla="*/ 102155 w 407"/>
              <a:gd name="T15" fmla="*/ 745683 h 312"/>
              <a:gd name="T16" fmla="*/ 0 w 407"/>
              <a:gd name="T17" fmla="*/ 718444 h 312"/>
              <a:gd name="T18" fmla="*/ 0 w 407"/>
              <a:gd name="T19" fmla="*/ 1062343 h 312"/>
              <a:gd name="T20" fmla="*/ 1069219 w 407"/>
              <a:gd name="T21" fmla="*/ 1062343 h 312"/>
              <a:gd name="T22" fmla="*/ 1069219 w 407"/>
              <a:gd name="T23" fmla="*/ 718444 h 312"/>
              <a:gd name="T24" fmla="*/ 1174778 w 407"/>
              <a:gd name="T25" fmla="*/ 745683 h 312"/>
              <a:gd name="T26" fmla="*/ 1385898 w 407"/>
              <a:gd name="T27" fmla="*/ 531172 h 312"/>
              <a:gd name="T28" fmla="*/ 1174778 w 407"/>
              <a:gd name="T29" fmla="*/ 316660 h 31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07" h="312">
                <a:moveTo>
                  <a:pt x="345" y="93"/>
                </a:moveTo>
                <a:cubicBezTo>
                  <a:pt x="333" y="93"/>
                  <a:pt x="323" y="96"/>
                  <a:pt x="314" y="101"/>
                </a:cubicBezTo>
                <a:cubicBezTo>
                  <a:pt x="314" y="0"/>
                  <a:pt x="314" y="0"/>
                  <a:pt x="3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1"/>
                  <a:pt x="0" y="101"/>
                  <a:pt x="0" y="101"/>
                </a:cubicBezTo>
                <a:cubicBezTo>
                  <a:pt x="9" y="96"/>
                  <a:pt x="19" y="93"/>
                  <a:pt x="30" y="93"/>
                </a:cubicBezTo>
                <a:cubicBezTo>
                  <a:pt x="65" y="93"/>
                  <a:pt x="93" y="121"/>
                  <a:pt x="93" y="156"/>
                </a:cubicBezTo>
                <a:cubicBezTo>
                  <a:pt x="93" y="191"/>
                  <a:pt x="65" y="219"/>
                  <a:pt x="30" y="219"/>
                </a:cubicBezTo>
                <a:cubicBezTo>
                  <a:pt x="19" y="219"/>
                  <a:pt x="9" y="216"/>
                  <a:pt x="0" y="211"/>
                </a:cubicBezTo>
                <a:cubicBezTo>
                  <a:pt x="0" y="312"/>
                  <a:pt x="0" y="312"/>
                  <a:pt x="0" y="312"/>
                </a:cubicBezTo>
                <a:cubicBezTo>
                  <a:pt x="314" y="312"/>
                  <a:pt x="314" y="312"/>
                  <a:pt x="314" y="312"/>
                </a:cubicBezTo>
                <a:cubicBezTo>
                  <a:pt x="314" y="211"/>
                  <a:pt x="314" y="211"/>
                  <a:pt x="314" y="211"/>
                </a:cubicBezTo>
                <a:cubicBezTo>
                  <a:pt x="323" y="216"/>
                  <a:pt x="333" y="219"/>
                  <a:pt x="345" y="219"/>
                </a:cubicBezTo>
                <a:cubicBezTo>
                  <a:pt x="379" y="219"/>
                  <a:pt x="407" y="191"/>
                  <a:pt x="407" y="156"/>
                </a:cubicBezTo>
                <a:cubicBezTo>
                  <a:pt x="407" y="121"/>
                  <a:pt x="379" y="93"/>
                  <a:pt x="345" y="93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dirty="0"/>
          </a:p>
        </p:txBody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18744CBC-BBE1-4B46-957B-BDA88E75C747}"/>
              </a:ext>
            </a:extLst>
          </p:cNvPr>
          <p:cNvSpPr>
            <a:spLocks noEditPoints="1"/>
          </p:cNvSpPr>
          <p:nvPr/>
        </p:nvSpPr>
        <p:spPr bwMode="auto">
          <a:xfrm>
            <a:off x="602097" y="484812"/>
            <a:ext cx="439239" cy="441395"/>
          </a:xfrm>
          <a:custGeom>
            <a:avLst/>
            <a:gdLst>
              <a:gd name="T0" fmla="*/ 300 w 400"/>
              <a:gd name="T1" fmla="*/ 272 h 312"/>
              <a:gd name="T2" fmla="*/ 40 w 400"/>
              <a:gd name="T3" fmla="*/ 272 h 312"/>
              <a:gd name="T4" fmla="*/ 40 w 400"/>
              <a:gd name="T5" fmla="*/ 92 h 312"/>
              <a:gd name="T6" fmla="*/ 92 w 400"/>
              <a:gd name="T7" fmla="*/ 92 h 312"/>
              <a:gd name="T8" fmla="*/ 135 w 400"/>
              <a:gd name="T9" fmla="*/ 52 h 312"/>
              <a:gd name="T10" fmla="*/ 20 w 400"/>
              <a:gd name="T11" fmla="*/ 52 h 312"/>
              <a:gd name="T12" fmla="*/ 0 w 400"/>
              <a:gd name="T13" fmla="*/ 72 h 312"/>
              <a:gd name="T14" fmla="*/ 0 w 400"/>
              <a:gd name="T15" fmla="*/ 292 h 312"/>
              <a:gd name="T16" fmla="*/ 20 w 400"/>
              <a:gd name="T17" fmla="*/ 312 h 312"/>
              <a:gd name="T18" fmla="*/ 320 w 400"/>
              <a:gd name="T19" fmla="*/ 312 h 312"/>
              <a:gd name="T20" fmla="*/ 340 w 400"/>
              <a:gd name="T21" fmla="*/ 292 h 312"/>
              <a:gd name="T22" fmla="*/ 340 w 400"/>
              <a:gd name="T23" fmla="*/ 217 h 312"/>
              <a:gd name="T24" fmla="*/ 300 w 400"/>
              <a:gd name="T25" fmla="*/ 250 h 312"/>
              <a:gd name="T26" fmla="*/ 300 w 400"/>
              <a:gd name="T27" fmla="*/ 272 h 312"/>
              <a:gd name="T28" fmla="*/ 267 w 400"/>
              <a:gd name="T29" fmla="*/ 133 h 312"/>
              <a:gd name="T30" fmla="*/ 267 w 400"/>
              <a:gd name="T31" fmla="*/ 204 h 312"/>
              <a:gd name="T32" fmla="*/ 400 w 400"/>
              <a:gd name="T33" fmla="*/ 100 h 312"/>
              <a:gd name="T34" fmla="*/ 267 w 400"/>
              <a:gd name="T35" fmla="*/ 0 h 312"/>
              <a:gd name="T36" fmla="*/ 267 w 400"/>
              <a:gd name="T37" fmla="*/ 63 h 312"/>
              <a:gd name="T38" fmla="*/ 106 w 400"/>
              <a:gd name="T39" fmla="*/ 222 h 312"/>
              <a:gd name="T40" fmla="*/ 267 w 400"/>
              <a:gd name="T41" fmla="*/ 133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00" h="312">
                <a:moveTo>
                  <a:pt x="300" y="272"/>
                </a:moveTo>
                <a:cubicBezTo>
                  <a:pt x="40" y="272"/>
                  <a:pt x="40" y="272"/>
                  <a:pt x="40" y="272"/>
                </a:cubicBezTo>
                <a:cubicBezTo>
                  <a:pt x="40" y="92"/>
                  <a:pt x="40" y="92"/>
                  <a:pt x="40" y="92"/>
                </a:cubicBezTo>
                <a:cubicBezTo>
                  <a:pt x="92" y="92"/>
                  <a:pt x="92" y="92"/>
                  <a:pt x="92" y="92"/>
                </a:cubicBezTo>
                <a:cubicBezTo>
                  <a:pt x="92" y="92"/>
                  <a:pt x="105" y="74"/>
                  <a:pt x="135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9" y="52"/>
                  <a:pt x="0" y="61"/>
                  <a:pt x="0" y="72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303"/>
                  <a:pt x="9" y="312"/>
                  <a:pt x="20" y="312"/>
                </a:cubicBezTo>
                <a:cubicBezTo>
                  <a:pt x="320" y="312"/>
                  <a:pt x="320" y="312"/>
                  <a:pt x="320" y="312"/>
                </a:cubicBezTo>
                <a:cubicBezTo>
                  <a:pt x="331" y="312"/>
                  <a:pt x="340" y="303"/>
                  <a:pt x="340" y="292"/>
                </a:cubicBezTo>
                <a:cubicBezTo>
                  <a:pt x="340" y="217"/>
                  <a:pt x="340" y="217"/>
                  <a:pt x="340" y="217"/>
                </a:cubicBezTo>
                <a:cubicBezTo>
                  <a:pt x="300" y="250"/>
                  <a:pt x="300" y="250"/>
                  <a:pt x="300" y="250"/>
                </a:cubicBezTo>
                <a:lnTo>
                  <a:pt x="300" y="272"/>
                </a:lnTo>
                <a:close/>
                <a:moveTo>
                  <a:pt x="267" y="133"/>
                </a:moveTo>
                <a:cubicBezTo>
                  <a:pt x="267" y="204"/>
                  <a:pt x="267" y="204"/>
                  <a:pt x="267" y="204"/>
                </a:cubicBezTo>
                <a:cubicBezTo>
                  <a:pt x="400" y="100"/>
                  <a:pt x="400" y="100"/>
                  <a:pt x="400" y="100"/>
                </a:cubicBezTo>
                <a:cubicBezTo>
                  <a:pt x="267" y="0"/>
                  <a:pt x="267" y="0"/>
                  <a:pt x="267" y="0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106" y="63"/>
                  <a:pt x="106" y="222"/>
                  <a:pt x="106" y="222"/>
                </a:cubicBezTo>
                <a:cubicBezTo>
                  <a:pt x="151" y="147"/>
                  <a:pt x="179" y="133"/>
                  <a:pt x="267" y="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endParaRPr lang="en-AU" sz="3599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CDCED64-9216-CC43-8B49-AAE3BEA3FCB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466" y="1951909"/>
            <a:ext cx="5186447" cy="349752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4839442-ADCB-9F4F-A9B0-9734A682456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913" y="2110270"/>
            <a:ext cx="4607943" cy="348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C9587C4-317D-5243-814E-B94E269C49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C020953-8E34-E64B-9888-DC2374A930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71247"/>
            <a:ext cx="3029324" cy="108675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F1CB8C2-1700-C149-A5F4-87AD84109D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1791" y="5906535"/>
            <a:ext cx="1649805" cy="880723"/>
          </a:xfrm>
          <a:prstGeom prst="rect">
            <a:avLst/>
          </a:prstGeom>
        </p:spPr>
      </p:pic>
      <p:sp>
        <p:nvSpPr>
          <p:cNvPr id="114" name="Rectángulo redondeado 113">
            <a:extLst>
              <a:ext uri="{FF2B5EF4-FFF2-40B4-BE49-F238E27FC236}">
                <a16:creationId xmlns:a16="http://schemas.microsoft.com/office/drawing/2014/main" id="{6316E721-9347-8048-AB35-5D0DA73B7FC0}"/>
              </a:ext>
            </a:extLst>
          </p:cNvPr>
          <p:cNvSpPr/>
          <p:nvPr/>
        </p:nvSpPr>
        <p:spPr>
          <a:xfrm>
            <a:off x="7022325" y="122044"/>
            <a:ext cx="3613980" cy="4241612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5" name="Rectángulo redondeado 114">
            <a:extLst>
              <a:ext uri="{FF2B5EF4-FFF2-40B4-BE49-F238E27FC236}">
                <a16:creationId xmlns:a16="http://schemas.microsoft.com/office/drawing/2014/main" id="{C448F073-FC90-3942-9E66-9FC747082C6D}"/>
              </a:ext>
            </a:extLst>
          </p:cNvPr>
          <p:cNvSpPr/>
          <p:nvPr/>
        </p:nvSpPr>
        <p:spPr>
          <a:xfrm>
            <a:off x="8826847" y="1610540"/>
            <a:ext cx="3264749" cy="4357847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7" name="CuadroTexto 116">
            <a:extLst>
              <a:ext uri="{FF2B5EF4-FFF2-40B4-BE49-F238E27FC236}">
                <a16:creationId xmlns:a16="http://schemas.microsoft.com/office/drawing/2014/main" id="{E293F600-4735-A044-946A-58F71E84F38C}"/>
              </a:ext>
            </a:extLst>
          </p:cNvPr>
          <p:cNvSpPr txBox="1"/>
          <p:nvPr/>
        </p:nvSpPr>
        <p:spPr>
          <a:xfrm>
            <a:off x="3735690" y="5968387"/>
            <a:ext cx="4728142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1200" dirty="0">
                <a:latin typeface="Century Gothic" panose="020B0502020202020204" pitchFamily="34" charset="0"/>
              </a:rPr>
              <a:t>“Tendencias del </a:t>
            </a:r>
            <a:r>
              <a:rPr lang="es-ES_tradnl" altLang="es-CO" sz="1200" dirty="0" err="1">
                <a:latin typeface="Century Gothic" panose="020B0502020202020204" pitchFamily="34" charset="0"/>
              </a:rPr>
              <a:t>Cibercrimen</a:t>
            </a:r>
            <a:r>
              <a:rPr lang="es-ES_tradnl" altLang="es-CO" sz="1200" dirty="0">
                <a:latin typeface="Century Gothic" panose="020B0502020202020204" pitchFamily="34" charset="0"/>
              </a:rPr>
              <a:t> 2019-2020” presentado por el Tanque de Análisis y Creatividad de las TIC - </a:t>
            </a:r>
            <a:r>
              <a:rPr lang="es-ES_tradnl" altLang="es-CO" sz="1200" dirty="0" err="1">
                <a:latin typeface="Century Gothic" panose="020B0502020202020204" pitchFamily="34" charset="0"/>
              </a:rPr>
              <a:t>TicTac</a:t>
            </a:r>
            <a:r>
              <a:rPr lang="es-ES_tradnl" altLang="es-CO" sz="1200" dirty="0">
                <a:latin typeface="Century Gothic" panose="020B0502020202020204" pitchFamily="34" charset="0"/>
              </a:rPr>
              <a:t> de la CCIT y su programa SAFE en asocio con la Policía Nacional - Centro Cibernético Policial</a:t>
            </a:r>
          </a:p>
        </p:txBody>
      </p:sp>
      <p:sp>
        <p:nvSpPr>
          <p:cNvPr id="15" name="TextBox 18">
            <a:extLst>
              <a:ext uri="{FF2B5EF4-FFF2-40B4-BE49-F238E27FC236}">
                <a16:creationId xmlns:a16="http://schemas.microsoft.com/office/drawing/2014/main" id="{C5596565-D1A7-D545-B6B0-042DBA5F19C4}"/>
              </a:ext>
            </a:extLst>
          </p:cNvPr>
          <p:cNvSpPr txBox="1"/>
          <p:nvPr/>
        </p:nvSpPr>
        <p:spPr>
          <a:xfrm>
            <a:off x="1555695" y="160721"/>
            <a:ext cx="5007151" cy="36933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Ransomware</a:t>
            </a:r>
            <a:r>
              <a:rPr lang="es-ES_tradnl" b="1" dirty="0">
                <a:solidFill>
                  <a:srgbClr val="002060"/>
                </a:solidFill>
                <a:latin typeface="Century Gothic" panose="020B0502020202020204" pitchFamily="34" charset="0"/>
              </a:rPr>
              <a:t> - DDOS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D3EAA93-30AA-AD4D-9AE8-356643083F91}"/>
              </a:ext>
            </a:extLst>
          </p:cNvPr>
          <p:cNvSpPr txBox="1"/>
          <p:nvPr/>
        </p:nvSpPr>
        <p:spPr>
          <a:xfrm>
            <a:off x="1555694" y="484812"/>
            <a:ext cx="5007152" cy="1077218"/>
          </a:xfrm>
          <a:prstGeom prst="rect">
            <a:avLst/>
          </a:prstGeom>
          <a:solidFill>
            <a:srgbClr val="002060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Los Ataques de Denegación de Servicio son utilizados para inhabilitar un servicio ofrecido por un servidor, haciendo colapsar el sistema aprovechando sus vulnerabilidades.</a:t>
            </a:r>
            <a:endParaRPr lang="es-ES_tradnl" altLang="es-CO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75849D50-5B84-DB49-9C9E-51C7B20B190D}"/>
              </a:ext>
            </a:extLst>
          </p:cNvPr>
          <p:cNvSpPr>
            <a:spLocks/>
          </p:cNvSpPr>
          <p:nvPr/>
        </p:nvSpPr>
        <p:spPr bwMode="auto">
          <a:xfrm>
            <a:off x="128772" y="226451"/>
            <a:ext cx="1385890" cy="1062151"/>
          </a:xfrm>
          <a:custGeom>
            <a:avLst/>
            <a:gdLst>
              <a:gd name="T0" fmla="*/ 1174778 w 407"/>
              <a:gd name="T1" fmla="*/ 316660 h 312"/>
              <a:gd name="T2" fmla="*/ 1069219 w 407"/>
              <a:gd name="T3" fmla="*/ 343899 h 312"/>
              <a:gd name="T4" fmla="*/ 1069219 w 407"/>
              <a:gd name="T5" fmla="*/ 0 h 312"/>
              <a:gd name="T6" fmla="*/ 0 w 407"/>
              <a:gd name="T7" fmla="*/ 0 h 312"/>
              <a:gd name="T8" fmla="*/ 0 w 407"/>
              <a:gd name="T9" fmla="*/ 343899 h 312"/>
              <a:gd name="T10" fmla="*/ 102155 w 407"/>
              <a:gd name="T11" fmla="*/ 316660 h 312"/>
              <a:gd name="T12" fmla="*/ 316679 w 407"/>
              <a:gd name="T13" fmla="*/ 531172 h 312"/>
              <a:gd name="T14" fmla="*/ 102155 w 407"/>
              <a:gd name="T15" fmla="*/ 745683 h 312"/>
              <a:gd name="T16" fmla="*/ 0 w 407"/>
              <a:gd name="T17" fmla="*/ 718444 h 312"/>
              <a:gd name="T18" fmla="*/ 0 w 407"/>
              <a:gd name="T19" fmla="*/ 1062343 h 312"/>
              <a:gd name="T20" fmla="*/ 1069219 w 407"/>
              <a:gd name="T21" fmla="*/ 1062343 h 312"/>
              <a:gd name="T22" fmla="*/ 1069219 w 407"/>
              <a:gd name="T23" fmla="*/ 718444 h 312"/>
              <a:gd name="T24" fmla="*/ 1174778 w 407"/>
              <a:gd name="T25" fmla="*/ 745683 h 312"/>
              <a:gd name="T26" fmla="*/ 1385898 w 407"/>
              <a:gd name="T27" fmla="*/ 531172 h 312"/>
              <a:gd name="T28" fmla="*/ 1174778 w 407"/>
              <a:gd name="T29" fmla="*/ 316660 h 31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07" h="312">
                <a:moveTo>
                  <a:pt x="345" y="93"/>
                </a:moveTo>
                <a:cubicBezTo>
                  <a:pt x="333" y="93"/>
                  <a:pt x="323" y="96"/>
                  <a:pt x="314" y="101"/>
                </a:cubicBezTo>
                <a:cubicBezTo>
                  <a:pt x="314" y="0"/>
                  <a:pt x="314" y="0"/>
                  <a:pt x="3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1"/>
                  <a:pt x="0" y="101"/>
                  <a:pt x="0" y="101"/>
                </a:cubicBezTo>
                <a:cubicBezTo>
                  <a:pt x="9" y="96"/>
                  <a:pt x="19" y="93"/>
                  <a:pt x="30" y="93"/>
                </a:cubicBezTo>
                <a:cubicBezTo>
                  <a:pt x="65" y="93"/>
                  <a:pt x="93" y="121"/>
                  <a:pt x="93" y="156"/>
                </a:cubicBezTo>
                <a:cubicBezTo>
                  <a:pt x="93" y="191"/>
                  <a:pt x="65" y="219"/>
                  <a:pt x="30" y="219"/>
                </a:cubicBezTo>
                <a:cubicBezTo>
                  <a:pt x="19" y="219"/>
                  <a:pt x="9" y="216"/>
                  <a:pt x="0" y="211"/>
                </a:cubicBezTo>
                <a:cubicBezTo>
                  <a:pt x="0" y="312"/>
                  <a:pt x="0" y="312"/>
                  <a:pt x="0" y="312"/>
                </a:cubicBezTo>
                <a:cubicBezTo>
                  <a:pt x="314" y="312"/>
                  <a:pt x="314" y="312"/>
                  <a:pt x="314" y="312"/>
                </a:cubicBezTo>
                <a:cubicBezTo>
                  <a:pt x="314" y="211"/>
                  <a:pt x="314" y="211"/>
                  <a:pt x="314" y="211"/>
                </a:cubicBezTo>
                <a:cubicBezTo>
                  <a:pt x="323" y="216"/>
                  <a:pt x="333" y="219"/>
                  <a:pt x="345" y="219"/>
                </a:cubicBezTo>
                <a:cubicBezTo>
                  <a:pt x="379" y="219"/>
                  <a:pt x="407" y="191"/>
                  <a:pt x="407" y="156"/>
                </a:cubicBezTo>
                <a:cubicBezTo>
                  <a:pt x="407" y="121"/>
                  <a:pt x="379" y="93"/>
                  <a:pt x="345" y="93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dirty="0"/>
          </a:p>
        </p:txBody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18744CBC-BBE1-4B46-957B-BDA88E75C747}"/>
              </a:ext>
            </a:extLst>
          </p:cNvPr>
          <p:cNvSpPr>
            <a:spLocks noEditPoints="1"/>
          </p:cNvSpPr>
          <p:nvPr/>
        </p:nvSpPr>
        <p:spPr bwMode="auto">
          <a:xfrm>
            <a:off x="602097" y="484812"/>
            <a:ext cx="439239" cy="441395"/>
          </a:xfrm>
          <a:custGeom>
            <a:avLst/>
            <a:gdLst>
              <a:gd name="T0" fmla="*/ 300 w 400"/>
              <a:gd name="T1" fmla="*/ 272 h 312"/>
              <a:gd name="T2" fmla="*/ 40 w 400"/>
              <a:gd name="T3" fmla="*/ 272 h 312"/>
              <a:gd name="T4" fmla="*/ 40 w 400"/>
              <a:gd name="T5" fmla="*/ 92 h 312"/>
              <a:gd name="T6" fmla="*/ 92 w 400"/>
              <a:gd name="T7" fmla="*/ 92 h 312"/>
              <a:gd name="T8" fmla="*/ 135 w 400"/>
              <a:gd name="T9" fmla="*/ 52 h 312"/>
              <a:gd name="T10" fmla="*/ 20 w 400"/>
              <a:gd name="T11" fmla="*/ 52 h 312"/>
              <a:gd name="T12" fmla="*/ 0 w 400"/>
              <a:gd name="T13" fmla="*/ 72 h 312"/>
              <a:gd name="T14" fmla="*/ 0 w 400"/>
              <a:gd name="T15" fmla="*/ 292 h 312"/>
              <a:gd name="T16" fmla="*/ 20 w 400"/>
              <a:gd name="T17" fmla="*/ 312 h 312"/>
              <a:gd name="T18" fmla="*/ 320 w 400"/>
              <a:gd name="T19" fmla="*/ 312 h 312"/>
              <a:gd name="T20" fmla="*/ 340 w 400"/>
              <a:gd name="T21" fmla="*/ 292 h 312"/>
              <a:gd name="T22" fmla="*/ 340 w 400"/>
              <a:gd name="T23" fmla="*/ 217 h 312"/>
              <a:gd name="T24" fmla="*/ 300 w 400"/>
              <a:gd name="T25" fmla="*/ 250 h 312"/>
              <a:gd name="T26" fmla="*/ 300 w 400"/>
              <a:gd name="T27" fmla="*/ 272 h 312"/>
              <a:gd name="T28" fmla="*/ 267 w 400"/>
              <a:gd name="T29" fmla="*/ 133 h 312"/>
              <a:gd name="T30" fmla="*/ 267 w 400"/>
              <a:gd name="T31" fmla="*/ 204 h 312"/>
              <a:gd name="T32" fmla="*/ 400 w 400"/>
              <a:gd name="T33" fmla="*/ 100 h 312"/>
              <a:gd name="T34" fmla="*/ 267 w 400"/>
              <a:gd name="T35" fmla="*/ 0 h 312"/>
              <a:gd name="T36" fmla="*/ 267 w 400"/>
              <a:gd name="T37" fmla="*/ 63 h 312"/>
              <a:gd name="T38" fmla="*/ 106 w 400"/>
              <a:gd name="T39" fmla="*/ 222 h 312"/>
              <a:gd name="T40" fmla="*/ 267 w 400"/>
              <a:gd name="T41" fmla="*/ 133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00" h="312">
                <a:moveTo>
                  <a:pt x="300" y="272"/>
                </a:moveTo>
                <a:cubicBezTo>
                  <a:pt x="40" y="272"/>
                  <a:pt x="40" y="272"/>
                  <a:pt x="40" y="272"/>
                </a:cubicBezTo>
                <a:cubicBezTo>
                  <a:pt x="40" y="92"/>
                  <a:pt x="40" y="92"/>
                  <a:pt x="40" y="92"/>
                </a:cubicBezTo>
                <a:cubicBezTo>
                  <a:pt x="92" y="92"/>
                  <a:pt x="92" y="92"/>
                  <a:pt x="92" y="92"/>
                </a:cubicBezTo>
                <a:cubicBezTo>
                  <a:pt x="92" y="92"/>
                  <a:pt x="105" y="74"/>
                  <a:pt x="135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9" y="52"/>
                  <a:pt x="0" y="61"/>
                  <a:pt x="0" y="72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303"/>
                  <a:pt x="9" y="312"/>
                  <a:pt x="20" y="312"/>
                </a:cubicBezTo>
                <a:cubicBezTo>
                  <a:pt x="320" y="312"/>
                  <a:pt x="320" y="312"/>
                  <a:pt x="320" y="312"/>
                </a:cubicBezTo>
                <a:cubicBezTo>
                  <a:pt x="331" y="312"/>
                  <a:pt x="340" y="303"/>
                  <a:pt x="340" y="292"/>
                </a:cubicBezTo>
                <a:cubicBezTo>
                  <a:pt x="340" y="217"/>
                  <a:pt x="340" y="217"/>
                  <a:pt x="340" y="217"/>
                </a:cubicBezTo>
                <a:cubicBezTo>
                  <a:pt x="300" y="250"/>
                  <a:pt x="300" y="250"/>
                  <a:pt x="300" y="250"/>
                </a:cubicBezTo>
                <a:lnTo>
                  <a:pt x="300" y="272"/>
                </a:lnTo>
                <a:close/>
                <a:moveTo>
                  <a:pt x="267" y="133"/>
                </a:moveTo>
                <a:cubicBezTo>
                  <a:pt x="267" y="204"/>
                  <a:pt x="267" y="204"/>
                  <a:pt x="267" y="204"/>
                </a:cubicBezTo>
                <a:cubicBezTo>
                  <a:pt x="400" y="100"/>
                  <a:pt x="400" y="100"/>
                  <a:pt x="400" y="100"/>
                </a:cubicBezTo>
                <a:cubicBezTo>
                  <a:pt x="267" y="0"/>
                  <a:pt x="267" y="0"/>
                  <a:pt x="267" y="0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106" y="63"/>
                  <a:pt x="106" y="222"/>
                  <a:pt x="106" y="222"/>
                </a:cubicBezTo>
                <a:cubicBezTo>
                  <a:pt x="151" y="147"/>
                  <a:pt x="179" y="133"/>
                  <a:pt x="267" y="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endParaRPr lang="en-AU" sz="3599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AAD8A47-2A22-F048-951C-A116EF87C84F}"/>
              </a:ext>
            </a:extLst>
          </p:cNvPr>
          <p:cNvSpPr txBox="1"/>
          <p:nvPr/>
        </p:nvSpPr>
        <p:spPr>
          <a:xfrm>
            <a:off x="299306" y="1780049"/>
            <a:ext cx="6626555" cy="397031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Century Gothic" panose="020B0502020202020204" pitchFamily="34" charset="0"/>
              </a:rPr>
              <a:t>Un ataque de denegación de servicios distribuído DDoS, inhabilita el uso de un sistema, ataque de denegación de servicios DoS, inha una aplicación o un servidor, con el ﬁn de bilita el bloquear uso de el un servicio sistema, para una aplicación el que está o un ser vidor, con el ﬁn de bloquear el servicio para el que destinado. Estos ataques pueden tener su está destinado. Estos ataques pueden tener su origen en fallas de conﬁguración o - emorigen en fallas de conﬁguración o empleados pleados inconformes. Han evolucionado sus técnicas hasta el punto de utilizar complejas redes maliciosas o BOTNETS con las que consiguen elevar de manera considerable el número de peticiones al servicio online que se quiere afectar.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DE8C4B6-E9BF-584C-8BC7-8201E6CE79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9438" y="1001678"/>
            <a:ext cx="3909471" cy="408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2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C9587C4-317D-5243-814E-B94E269C49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C020953-8E34-E64B-9888-DC2374A930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71247"/>
            <a:ext cx="3029324" cy="108675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F1CB8C2-1700-C149-A5F4-87AD84109D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1791" y="5906535"/>
            <a:ext cx="1649805" cy="880723"/>
          </a:xfrm>
          <a:prstGeom prst="rect">
            <a:avLst/>
          </a:prstGeom>
        </p:spPr>
      </p:pic>
      <p:sp>
        <p:nvSpPr>
          <p:cNvPr id="114" name="Rectángulo redondeado 113">
            <a:extLst>
              <a:ext uri="{FF2B5EF4-FFF2-40B4-BE49-F238E27FC236}">
                <a16:creationId xmlns:a16="http://schemas.microsoft.com/office/drawing/2014/main" id="{6316E721-9347-8048-AB35-5D0DA73B7FC0}"/>
              </a:ext>
            </a:extLst>
          </p:cNvPr>
          <p:cNvSpPr/>
          <p:nvPr/>
        </p:nvSpPr>
        <p:spPr>
          <a:xfrm>
            <a:off x="5505195" y="130680"/>
            <a:ext cx="3613980" cy="4241612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5" name="Rectángulo redondeado 114">
            <a:extLst>
              <a:ext uri="{FF2B5EF4-FFF2-40B4-BE49-F238E27FC236}">
                <a16:creationId xmlns:a16="http://schemas.microsoft.com/office/drawing/2014/main" id="{C448F073-FC90-3942-9E66-9FC747082C6D}"/>
              </a:ext>
            </a:extLst>
          </p:cNvPr>
          <p:cNvSpPr/>
          <p:nvPr/>
        </p:nvSpPr>
        <p:spPr>
          <a:xfrm>
            <a:off x="8826847" y="1610540"/>
            <a:ext cx="3264749" cy="4357847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7" name="CuadroTexto 116">
            <a:extLst>
              <a:ext uri="{FF2B5EF4-FFF2-40B4-BE49-F238E27FC236}">
                <a16:creationId xmlns:a16="http://schemas.microsoft.com/office/drawing/2014/main" id="{E293F600-4735-A044-946A-58F71E84F38C}"/>
              </a:ext>
            </a:extLst>
          </p:cNvPr>
          <p:cNvSpPr txBox="1"/>
          <p:nvPr/>
        </p:nvSpPr>
        <p:spPr>
          <a:xfrm>
            <a:off x="3735690" y="5968387"/>
            <a:ext cx="4728142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1200" dirty="0">
                <a:latin typeface="Century Gothic" panose="020B0502020202020204" pitchFamily="34" charset="0"/>
              </a:rPr>
              <a:t>“Tendencias del </a:t>
            </a:r>
            <a:r>
              <a:rPr lang="es-ES_tradnl" altLang="es-CO" sz="1200" dirty="0" err="1">
                <a:latin typeface="Century Gothic" panose="020B0502020202020204" pitchFamily="34" charset="0"/>
              </a:rPr>
              <a:t>Cibercrimen</a:t>
            </a:r>
            <a:r>
              <a:rPr lang="es-ES_tradnl" altLang="es-CO" sz="1200" dirty="0">
                <a:latin typeface="Century Gothic" panose="020B0502020202020204" pitchFamily="34" charset="0"/>
              </a:rPr>
              <a:t> 2019-2020” presentado por el Tanque de Análisis y Creatividad de las TIC - </a:t>
            </a:r>
            <a:r>
              <a:rPr lang="es-ES_tradnl" altLang="es-CO" sz="1200" dirty="0" err="1">
                <a:latin typeface="Century Gothic" panose="020B0502020202020204" pitchFamily="34" charset="0"/>
              </a:rPr>
              <a:t>TicTac</a:t>
            </a:r>
            <a:r>
              <a:rPr lang="es-ES_tradnl" altLang="es-CO" sz="1200" dirty="0">
                <a:latin typeface="Century Gothic" panose="020B0502020202020204" pitchFamily="34" charset="0"/>
              </a:rPr>
              <a:t> de la CCIT y su programa SAFE en asocio con la Policía Nacional - Centro Cibernético Policial</a:t>
            </a:r>
          </a:p>
        </p:txBody>
      </p:sp>
      <p:sp>
        <p:nvSpPr>
          <p:cNvPr id="15" name="TextBox 18">
            <a:extLst>
              <a:ext uri="{FF2B5EF4-FFF2-40B4-BE49-F238E27FC236}">
                <a16:creationId xmlns:a16="http://schemas.microsoft.com/office/drawing/2014/main" id="{C5596565-D1A7-D545-B6B0-042DBA5F19C4}"/>
              </a:ext>
            </a:extLst>
          </p:cNvPr>
          <p:cNvSpPr txBox="1"/>
          <p:nvPr/>
        </p:nvSpPr>
        <p:spPr>
          <a:xfrm>
            <a:off x="1555695" y="160721"/>
            <a:ext cx="3728685" cy="36933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b="1" dirty="0">
                <a:solidFill>
                  <a:srgbClr val="002060"/>
                </a:solidFill>
                <a:latin typeface="Century Gothic" panose="020B0502020202020204" pitchFamily="34" charset="0"/>
              </a:rPr>
              <a:t>Malware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D3EAA93-30AA-AD4D-9AE8-356643083F91}"/>
              </a:ext>
            </a:extLst>
          </p:cNvPr>
          <p:cNvSpPr txBox="1"/>
          <p:nvPr/>
        </p:nvSpPr>
        <p:spPr>
          <a:xfrm>
            <a:off x="1555694" y="484812"/>
            <a:ext cx="3728686" cy="1077218"/>
          </a:xfrm>
          <a:prstGeom prst="rect">
            <a:avLst/>
          </a:prstGeom>
          <a:solidFill>
            <a:srgbClr val="002060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Para extraer información personal o contraseñas, robar dinero o evitar que los propietarios accedan a su dispositivo.</a:t>
            </a:r>
            <a:endParaRPr lang="es-ES_tradnl" altLang="es-CO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75849D50-5B84-DB49-9C9E-51C7B20B190D}"/>
              </a:ext>
            </a:extLst>
          </p:cNvPr>
          <p:cNvSpPr>
            <a:spLocks/>
          </p:cNvSpPr>
          <p:nvPr/>
        </p:nvSpPr>
        <p:spPr bwMode="auto">
          <a:xfrm>
            <a:off x="128772" y="226451"/>
            <a:ext cx="1385890" cy="1062151"/>
          </a:xfrm>
          <a:custGeom>
            <a:avLst/>
            <a:gdLst>
              <a:gd name="T0" fmla="*/ 1174778 w 407"/>
              <a:gd name="T1" fmla="*/ 316660 h 312"/>
              <a:gd name="T2" fmla="*/ 1069219 w 407"/>
              <a:gd name="T3" fmla="*/ 343899 h 312"/>
              <a:gd name="T4" fmla="*/ 1069219 w 407"/>
              <a:gd name="T5" fmla="*/ 0 h 312"/>
              <a:gd name="T6" fmla="*/ 0 w 407"/>
              <a:gd name="T7" fmla="*/ 0 h 312"/>
              <a:gd name="T8" fmla="*/ 0 w 407"/>
              <a:gd name="T9" fmla="*/ 343899 h 312"/>
              <a:gd name="T10" fmla="*/ 102155 w 407"/>
              <a:gd name="T11" fmla="*/ 316660 h 312"/>
              <a:gd name="T12" fmla="*/ 316679 w 407"/>
              <a:gd name="T13" fmla="*/ 531172 h 312"/>
              <a:gd name="T14" fmla="*/ 102155 w 407"/>
              <a:gd name="T15" fmla="*/ 745683 h 312"/>
              <a:gd name="T16" fmla="*/ 0 w 407"/>
              <a:gd name="T17" fmla="*/ 718444 h 312"/>
              <a:gd name="T18" fmla="*/ 0 w 407"/>
              <a:gd name="T19" fmla="*/ 1062343 h 312"/>
              <a:gd name="T20" fmla="*/ 1069219 w 407"/>
              <a:gd name="T21" fmla="*/ 1062343 h 312"/>
              <a:gd name="T22" fmla="*/ 1069219 w 407"/>
              <a:gd name="T23" fmla="*/ 718444 h 312"/>
              <a:gd name="T24" fmla="*/ 1174778 w 407"/>
              <a:gd name="T25" fmla="*/ 745683 h 312"/>
              <a:gd name="T26" fmla="*/ 1385898 w 407"/>
              <a:gd name="T27" fmla="*/ 531172 h 312"/>
              <a:gd name="T28" fmla="*/ 1174778 w 407"/>
              <a:gd name="T29" fmla="*/ 316660 h 31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07" h="312">
                <a:moveTo>
                  <a:pt x="345" y="93"/>
                </a:moveTo>
                <a:cubicBezTo>
                  <a:pt x="333" y="93"/>
                  <a:pt x="323" y="96"/>
                  <a:pt x="314" y="101"/>
                </a:cubicBezTo>
                <a:cubicBezTo>
                  <a:pt x="314" y="0"/>
                  <a:pt x="314" y="0"/>
                  <a:pt x="3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1"/>
                  <a:pt x="0" y="101"/>
                  <a:pt x="0" y="101"/>
                </a:cubicBezTo>
                <a:cubicBezTo>
                  <a:pt x="9" y="96"/>
                  <a:pt x="19" y="93"/>
                  <a:pt x="30" y="93"/>
                </a:cubicBezTo>
                <a:cubicBezTo>
                  <a:pt x="65" y="93"/>
                  <a:pt x="93" y="121"/>
                  <a:pt x="93" y="156"/>
                </a:cubicBezTo>
                <a:cubicBezTo>
                  <a:pt x="93" y="191"/>
                  <a:pt x="65" y="219"/>
                  <a:pt x="30" y="219"/>
                </a:cubicBezTo>
                <a:cubicBezTo>
                  <a:pt x="19" y="219"/>
                  <a:pt x="9" y="216"/>
                  <a:pt x="0" y="211"/>
                </a:cubicBezTo>
                <a:cubicBezTo>
                  <a:pt x="0" y="312"/>
                  <a:pt x="0" y="312"/>
                  <a:pt x="0" y="312"/>
                </a:cubicBezTo>
                <a:cubicBezTo>
                  <a:pt x="314" y="312"/>
                  <a:pt x="314" y="312"/>
                  <a:pt x="314" y="312"/>
                </a:cubicBezTo>
                <a:cubicBezTo>
                  <a:pt x="314" y="211"/>
                  <a:pt x="314" y="211"/>
                  <a:pt x="314" y="211"/>
                </a:cubicBezTo>
                <a:cubicBezTo>
                  <a:pt x="323" y="216"/>
                  <a:pt x="333" y="219"/>
                  <a:pt x="345" y="219"/>
                </a:cubicBezTo>
                <a:cubicBezTo>
                  <a:pt x="379" y="219"/>
                  <a:pt x="407" y="191"/>
                  <a:pt x="407" y="156"/>
                </a:cubicBezTo>
                <a:cubicBezTo>
                  <a:pt x="407" y="121"/>
                  <a:pt x="379" y="93"/>
                  <a:pt x="345" y="93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dirty="0"/>
          </a:p>
        </p:txBody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18744CBC-BBE1-4B46-957B-BDA88E75C747}"/>
              </a:ext>
            </a:extLst>
          </p:cNvPr>
          <p:cNvSpPr>
            <a:spLocks noEditPoints="1"/>
          </p:cNvSpPr>
          <p:nvPr/>
        </p:nvSpPr>
        <p:spPr bwMode="auto">
          <a:xfrm>
            <a:off x="602097" y="484812"/>
            <a:ext cx="439239" cy="441395"/>
          </a:xfrm>
          <a:custGeom>
            <a:avLst/>
            <a:gdLst>
              <a:gd name="T0" fmla="*/ 300 w 400"/>
              <a:gd name="T1" fmla="*/ 272 h 312"/>
              <a:gd name="T2" fmla="*/ 40 w 400"/>
              <a:gd name="T3" fmla="*/ 272 h 312"/>
              <a:gd name="T4" fmla="*/ 40 w 400"/>
              <a:gd name="T5" fmla="*/ 92 h 312"/>
              <a:gd name="T6" fmla="*/ 92 w 400"/>
              <a:gd name="T7" fmla="*/ 92 h 312"/>
              <a:gd name="T8" fmla="*/ 135 w 400"/>
              <a:gd name="T9" fmla="*/ 52 h 312"/>
              <a:gd name="T10" fmla="*/ 20 w 400"/>
              <a:gd name="T11" fmla="*/ 52 h 312"/>
              <a:gd name="T12" fmla="*/ 0 w 400"/>
              <a:gd name="T13" fmla="*/ 72 h 312"/>
              <a:gd name="T14" fmla="*/ 0 w 400"/>
              <a:gd name="T15" fmla="*/ 292 h 312"/>
              <a:gd name="T16" fmla="*/ 20 w 400"/>
              <a:gd name="T17" fmla="*/ 312 h 312"/>
              <a:gd name="T18" fmla="*/ 320 w 400"/>
              <a:gd name="T19" fmla="*/ 312 h 312"/>
              <a:gd name="T20" fmla="*/ 340 w 400"/>
              <a:gd name="T21" fmla="*/ 292 h 312"/>
              <a:gd name="T22" fmla="*/ 340 w 400"/>
              <a:gd name="T23" fmla="*/ 217 h 312"/>
              <a:gd name="T24" fmla="*/ 300 w 400"/>
              <a:gd name="T25" fmla="*/ 250 h 312"/>
              <a:gd name="T26" fmla="*/ 300 w 400"/>
              <a:gd name="T27" fmla="*/ 272 h 312"/>
              <a:gd name="T28" fmla="*/ 267 w 400"/>
              <a:gd name="T29" fmla="*/ 133 h 312"/>
              <a:gd name="T30" fmla="*/ 267 w 400"/>
              <a:gd name="T31" fmla="*/ 204 h 312"/>
              <a:gd name="T32" fmla="*/ 400 w 400"/>
              <a:gd name="T33" fmla="*/ 100 h 312"/>
              <a:gd name="T34" fmla="*/ 267 w 400"/>
              <a:gd name="T35" fmla="*/ 0 h 312"/>
              <a:gd name="T36" fmla="*/ 267 w 400"/>
              <a:gd name="T37" fmla="*/ 63 h 312"/>
              <a:gd name="T38" fmla="*/ 106 w 400"/>
              <a:gd name="T39" fmla="*/ 222 h 312"/>
              <a:gd name="T40" fmla="*/ 267 w 400"/>
              <a:gd name="T41" fmla="*/ 133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00" h="312">
                <a:moveTo>
                  <a:pt x="300" y="272"/>
                </a:moveTo>
                <a:cubicBezTo>
                  <a:pt x="40" y="272"/>
                  <a:pt x="40" y="272"/>
                  <a:pt x="40" y="272"/>
                </a:cubicBezTo>
                <a:cubicBezTo>
                  <a:pt x="40" y="92"/>
                  <a:pt x="40" y="92"/>
                  <a:pt x="40" y="92"/>
                </a:cubicBezTo>
                <a:cubicBezTo>
                  <a:pt x="92" y="92"/>
                  <a:pt x="92" y="92"/>
                  <a:pt x="92" y="92"/>
                </a:cubicBezTo>
                <a:cubicBezTo>
                  <a:pt x="92" y="92"/>
                  <a:pt x="105" y="74"/>
                  <a:pt x="135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9" y="52"/>
                  <a:pt x="0" y="61"/>
                  <a:pt x="0" y="72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303"/>
                  <a:pt x="9" y="312"/>
                  <a:pt x="20" y="312"/>
                </a:cubicBezTo>
                <a:cubicBezTo>
                  <a:pt x="320" y="312"/>
                  <a:pt x="320" y="312"/>
                  <a:pt x="320" y="312"/>
                </a:cubicBezTo>
                <a:cubicBezTo>
                  <a:pt x="331" y="312"/>
                  <a:pt x="340" y="303"/>
                  <a:pt x="340" y="292"/>
                </a:cubicBezTo>
                <a:cubicBezTo>
                  <a:pt x="340" y="217"/>
                  <a:pt x="340" y="217"/>
                  <a:pt x="340" y="217"/>
                </a:cubicBezTo>
                <a:cubicBezTo>
                  <a:pt x="300" y="250"/>
                  <a:pt x="300" y="250"/>
                  <a:pt x="300" y="250"/>
                </a:cubicBezTo>
                <a:lnTo>
                  <a:pt x="300" y="272"/>
                </a:lnTo>
                <a:close/>
                <a:moveTo>
                  <a:pt x="267" y="133"/>
                </a:moveTo>
                <a:cubicBezTo>
                  <a:pt x="267" y="204"/>
                  <a:pt x="267" y="204"/>
                  <a:pt x="267" y="204"/>
                </a:cubicBezTo>
                <a:cubicBezTo>
                  <a:pt x="400" y="100"/>
                  <a:pt x="400" y="100"/>
                  <a:pt x="400" y="100"/>
                </a:cubicBezTo>
                <a:cubicBezTo>
                  <a:pt x="267" y="0"/>
                  <a:pt x="267" y="0"/>
                  <a:pt x="267" y="0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106" y="63"/>
                  <a:pt x="106" y="222"/>
                  <a:pt x="106" y="222"/>
                </a:cubicBezTo>
                <a:cubicBezTo>
                  <a:pt x="151" y="147"/>
                  <a:pt x="179" y="133"/>
                  <a:pt x="267" y="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endParaRPr lang="en-AU" sz="3599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AAD8A47-2A22-F048-951C-A116EF87C84F}"/>
              </a:ext>
            </a:extLst>
          </p:cNvPr>
          <p:cNvSpPr txBox="1"/>
          <p:nvPr/>
        </p:nvSpPr>
        <p:spPr>
          <a:xfrm>
            <a:off x="299306" y="1780049"/>
            <a:ext cx="4985073" cy="147732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latin typeface="Century Gothic" panose="020B0502020202020204" pitchFamily="34" charset="0"/>
              </a:rPr>
              <a:t>El malware o software malicioso hace referencia a cualquier tipo de software maligno que trata de afectar a un ordenador, a un teléfono celular u otro dispositivo.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FEAA32C-9669-9547-AC3A-B0B8548BAB4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2616" y="926207"/>
            <a:ext cx="5532619" cy="435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2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C9587C4-317D-5243-814E-B94E269C49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C020953-8E34-E64B-9888-DC2374A930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71247"/>
            <a:ext cx="3029324" cy="108675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F1CB8C2-1700-C149-A5F4-87AD84109D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1791" y="5906535"/>
            <a:ext cx="1649805" cy="880723"/>
          </a:xfrm>
          <a:prstGeom prst="rect">
            <a:avLst/>
          </a:prstGeom>
        </p:spPr>
      </p:pic>
      <p:grpSp>
        <p:nvGrpSpPr>
          <p:cNvPr id="6" name="Group 8">
            <a:extLst>
              <a:ext uri="{FF2B5EF4-FFF2-40B4-BE49-F238E27FC236}">
                <a16:creationId xmlns:a16="http://schemas.microsoft.com/office/drawing/2014/main" id="{36ACFB68-A37E-144F-83FE-C4F33B07E1F1}"/>
              </a:ext>
            </a:extLst>
          </p:cNvPr>
          <p:cNvGrpSpPr>
            <a:grpSpLocks/>
          </p:cNvGrpSpPr>
          <p:nvPr/>
        </p:nvGrpSpPr>
        <p:grpSpPr bwMode="auto">
          <a:xfrm>
            <a:off x="4056629" y="1499283"/>
            <a:ext cx="4279901" cy="4271964"/>
            <a:chOff x="342900" y="1927171"/>
            <a:chExt cx="4279927" cy="427273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2B6BF64-1B03-974A-9A36-6E737A18E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756" y="5129740"/>
              <a:ext cx="1389070" cy="1070169"/>
            </a:xfrm>
            <a:custGeom>
              <a:avLst/>
              <a:gdLst>
                <a:gd name="T0" fmla="*/ 408 w 408"/>
                <a:gd name="T1" fmla="*/ 0 h 314"/>
                <a:gd name="T2" fmla="*/ 306 w 408"/>
                <a:gd name="T3" fmla="*/ 0 h 314"/>
                <a:gd name="T4" fmla="*/ 315 w 408"/>
                <a:gd name="T5" fmla="*/ 32 h 314"/>
                <a:gd name="T6" fmla="*/ 252 w 408"/>
                <a:gd name="T7" fmla="*/ 94 h 314"/>
                <a:gd name="T8" fmla="*/ 189 w 408"/>
                <a:gd name="T9" fmla="*/ 32 h 314"/>
                <a:gd name="T10" fmla="*/ 197 w 408"/>
                <a:gd name="T11" fmla="*/ 1 h 314"/>
                <a:gd name="T12" fmla="*/ 94 w 408"/>
                <a:gd name="T13" fmla="*/ 1 h 314"/>
                <a:gd name="T14" fmla="*/ 94 w 408"/>
                <a:gd name="T15" fmla="*/ 102 h 314"/>
                <a:gd name="T16" fmla="*/ 63 w 408"/>
                <a:gd name="T17" fmla="*/ 94 h 314"/>
                <a:gd name="T18" fmla="*/ 0 w 408"/>
                <a:gd name="T19" fmla="*/ 157 h 314"/>
                <a:gd name="T20" fmla="*/ 63 w 408"/>
                <a:gd name="T21" fmla="*/ 220 h 314"/>
                <a:gd name="T22" fmla="*/ 94 w 408"/>
                <a:gd name="T23" fmla="*/ 212 h 314"/>
                <a:gd name="T24" fmla="*/ 94 w 408"/>
                <a:gd name="T25" fmla="*/ 314 h 314"/>
                <a:gd name="T26" fmla="*/ 364 w 408"/>
                <a:gd name="T27" fmla="*/ 314 h 314"/>
                <a:gd name="T28" fmla="*/ 408 w 408"/>
                <a:gd name="T29" fmla="*/ 270 h 314"/>
                <a:gd name="T30" fmla="*/ 408 w 408"/>
                <a:gd name="T31" fmla="*/ 45 h 314"/>
                <a:gd name="T32" fmla="*/ 408 w 408"/>
                <a:gd name="T33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8" h="314">
                  <a:moveTo>
                    <a:pt x="408" y="0"/>
                  </a:moveTo>
                  <a:cubicBezTo>
                    <a:pt x="306" y="0"/>
                    <a:pt x="306" y="0"/>
                    <a:pt x="306" y="0"/>
                  </a:cubicBezTo>
                  <a:cubicBezTo>
                    <a:pt x="312" y="10"/>
                    <a:pt x="315" y="20"/>
                    <a:pt x="315" y="32"/>
                  </a:cubicBezTo>
                  <a:cubicBezTo>
                    <a:pt x="315" y="66"/>
                    <a:pt x="287" y="94"/>
                    <a:pt x="252" y="94"/>
                  </a:cubicBezTo>
                  <a:cubicBezTo>
                    <a:pt x="217" y="94"/>
                    <a:pt x="189" y="66"/>
                    <a:pt x="189" y="32"/>
                  </a:cubicBezTo>
                  <a:cubicBezTo>
                    <a:pt x="189" y="21"/>
                    <a:pt x="192" y="10"/>
                    <a:pt x="197" y="1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102"/>
                    <a:pt x="94" y="102"/>
                    <a:pt x="94" y="102"/>
                  </a:cubicBezTo>
                  <a:cubicBezTo>
                    <a:pt x="85" y="97"/>
                    <a:pt x="74" y="94"/>
                    <a:pt x="63" y="94"/>
                  </a:cubicBezTo>
                  <a:cubicBezTo>
                    <a:pt x="28" y="94"/>
                    <a:pt x="0" y="122"/>
                    <a:pt x="0" y="157"/>
                  </a:cubicBezTo>
                  <a:cubicBezTo>
                    <a:pt x="0" y="192"/>
                    <a:pt x="28" y="220"/>
                    <a:pt x="63" y="220"/>
                  </a:cubicBezTo>
                  <a:cubicBezTo>
                    <a:pt x="74" y="220"/>
                    <a:pt x="85" y="217"/>
                    <a:pt x="94" y="212"/>
                  </a:cubicBezTo>
                  <a:cubicBezTo>
                    <a:pt x="94" y="314"/>
                    <a:pt x="94" y="314"/>
                    <a:pt x="94" y="314"/>
                  </a:cubicBezTo>
                  <a:cubicBezTo>
                    <a:pt x="364" y="314"/>
                    <a:pt x="364" y="314"/>
                    <a:pt x="364" y="314"/>
                  </a:cubicBezTo>
                  <a:cubicBezTo>
                    <a:pt x="388" y="314"/>
                    <a:pt x="408" y="294"/>
                    <a:pt x="408" y="270"/>
                  </a:cubicBezTo>
                  <a:cubicBezTo>
                    <a:pt x="408" y="45"/>
                    <a:pt x="408" y="45"/>
                    <a:pt x="408" y="45"/>
                  </a:cubicBezTo>
                  <a:lnTo>
                    <a:pt x="408" y="0"/>
                  </a:lnTo>
                  <a:close/>
                </a:path>
              </a:pathLst>
            </a:custGeom>
            <a:solidFill>
              <a:srgbClr val="FE6B03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>
                <a:latin typeface="+mn-lt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ED5D3AB1-66B8-C741-AD58-CF2DA76E7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" y="4810594"/>
              <a:ext cx="1073157" cy="1389315"/>
            </a:xfrm>
            <a:custGeom>
              <a:avLst/>
              <a:gdLst>
                <a:gd name="T0" fmla="*/ 0 w 315"/>
                <a:gd name="T1" fmla="*/ 94 h 408"/>
                <a:gd name="T2" fmla="*/ 2 w 315"/>
                <a:gd name="T3" fmla="*/ 94 h 408"/>
                <a:gd name="T4" fmla="*/ 2 w 315"/>
                <a:gd name="T5" fmla="*/ 94 h 408"/>
                <a:gd name="T6" fmla="*/ 103 w 315"/>
                <a:gd name="T7" fmla="*/ 94 h 408"/>
                <a:gd name="T8" fmla="*/ 95 w 315"/>
                <a:gd name="T9" fmla="*/ 63 h 408"/>
                <a:gd name="T10" fmla="*/ 158 w 315"/>
                <a:gd name="T11" fmla="*/ 0 h 408"/>
                <a:gd name="T12" fmla="*/ 221 w 315"/>
                <a:gd name="T13" fmla="*/ 63 h 408"/>
                <a:gd name="T14" fmla="*/ 213 w 315"/>
                <a:gd name="T15" fmla="*/ 94 h 408"/>
                <a:gd name="T16" fmla="*/ 315 w 315"/>
                <a:gd name="T17" fmla="*/ 94 h 408"/>
                <a:gd name="T18" fmla="*/ 315 w 315"/>
                <a:gd name="T19" fmla="*/ 125 h 408"/>
                <a:gd name="T20" fmla="*/ 315 w 315"/>
                <a:gd name="T21" fmla="*/ 196 h 408"/>
                <a:gd name="T22" fmla="*/ 284 w 315"/>
                <a:gd name="T23" fmla="*/ 188 h 408"/>
                <a:gd name="T24" fmla="*/ 221 w 315"/>
                <a:gd name="T25" fmla="*/ 251 h 408"/>
                <a:gd name="T26" fmla="*/ 284 w 315"/>
                <a:gd name="T27" fmla="*/ 314 h 408"/>
                <a:gd name="T28" fmla="*/ 315 w 315"/>
                <a:gd name="T29" fmla="*/ 306 h 408"/>
                <a:gd name="T30" fmla="*/ 315 w 315"/>
                <a:gd name="T31" fmla="*/ 408 h 408"/>
                <a:gd name="T32" fmla="*/ 44 w 315"/>
                <a:gd name="T33" fmla="*/ 408 h 408"/>
                <a:gd name="T34" fmla="*/ 0 w 315"/>
                <a:gd name="T35" fmla="*/ 364 h 408"/>
                <a:gd name="T36" fmla="*/ 0 w 315"/>
                <a:gd name="T37" fmla="*/ 139 h 408"/>
                <a:gd name="T38" fmla="*/ 0 w 315"/>
                <a:gd name="T39" fmla="*/ 94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5" h="408">
                  <a:moveTo>
                    <a:pt x="0" y="94"/>
                  </a:move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98" y="85"/>
                    <a:pt x="95" y="74"/>
                    <a:pt x="95" y="63"/>
                  </a:cubicBezTo>
                  <a:cubicBezTo>
                    <a:pt x="95" y="28"/>
                    <a:pt x="124" y="0"/>
                    <a:pt x="158" y="0"/>
                  </a:cubicBezTo>
                  <a:cubicBezTo>
                    <a:pt x="193" y="0"/>
                    <a:pt x="221" y="28"/>
                    <a:pt x="221" y="63"/>
                  </a:cubicBezTo>
                  <a:cubicBezTo>
                    <a:pt x="221" y="74"/>
                    <a:pt x="218" y="85"/>
                    <a:pt x="213" y="94"/>
                  </a:cubicBezTo>
                  <a:cubicBezTo>
                    <a:pt x="315" y="94"/>
                    <a:pt x="315" y="94"/>
                    <a:pt x="315" y="94"/>
                  </a:cubicBezTo>
                  <a:cubicBezTo>
                    <a:pt x="315" y="125"/>
                    <a:pt x="315" y="125"/>
                    <a:pt x="315" y="125"/>
                  </a:cubicBezTo>
                  <a:cubicBezTo>
                    <a:pt x="315" y="196"/>
                    <a:pt x="315" y="196"/>
                    <a:pt x="315" y="196"/>
                  </a:cubicBezTo>
                  <a:cubicBezTo>
                    <a:pt x="305" y="191"/>
                    <a:pt x="295" y="188"/>
                    <a:pt x="284" y="188"/>
                  </a:cubicBezTo>
                  <a:cubicBezTo>
                    <a:pt x="249" y="188"/>
                    <a:pt x="221" y="216"/>
                    <a:pt x="221" y="251"/>
                  </a:cubicBezTo>
                  <a:cubicBezTo>
                    <a:pt x="221" y="286"/>
                    <a:pt x="249" y="314"/>
                    <a:pt x="284" y="314"/>
                  </a:cubicBezTo>
                  <a:cubicBezTo>
                    <a:pt x="295" y="314"/>
                    <a:pt x="305" y="311"/>
                    <a:pt x="315" y="306"/>
                  </a:cubicBezTo>
                  <a:cubicBezTo>
                    <a:pt x="315" y="408"/>
                    <a:pt x="315" y="408"/>
                    <a:pt x="315" y="408"/>
                  </a:cubicBezTo>
                  <a:cubicBezTo>
                    <a:pt x="44" y="408"/>
                    <a:pt x="44" y="408"/>
                    <a:pt x="44" y="408"/>
                  </a:cubicBezTo>
                  <a:cubicBezTo>
                    <a:pt x="20" y="408"/>
                    <a:pt x="0" y="388"/>
                    <a:pt x="0" y="364"/>
                  </a:cubicBezTo>
                  <a:cubicBezTo>
                    <a:pt x="0" y="139"/>
                    <a:pt x="0" y="139"/>
                    <a:pt x="0" y="139"/>
                  </a:cubicBezTo>
                  <a:lnTo>
                    <a:pt x="0" y="94"/>
                  </a:lnTo>
                  <a:close/>
                </a:path>
              </a:pathLst>
            </a:custGeom>
            <a:solidFill>
              <a:srgbClr val="FF068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>
                <a:latin typeface="+mn-lt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3789CE14-EC26-7946-83EA-B3F2D6CA9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380" y="5129740"/>
              <a:ext cx="1389071" cy="1062229"/>
            </a:xfrm>
            <a:custGeom>
              <a:avLst/>
              <a:gdLst>
                <a:gd name="T0" fmla="*/ 408 w 408"/>
                <a:gd name="T1" fmla="*/ 312 h 312"/>
                <a:gd name="T2" fmla="*/ 94 w 408"/>
                <a:gd name="T3" fmla="*/ 312 h 312"/>
                <a:gd name="T4" fmla="*/ 94 w 408"/>
                <a:gd name="T5" fmla="*/ 212 h 312"/>
                <a:gd name="T6" fmla="*/ 63 w 408"/>
                <a:gd name="T7" fmla="*/ 220 h 312"/>
                <a:gd name="T8" fmla="*/ 0 w 408"/>
                <a:gd name="T9" fmla="*/ 157 h 312"/>
                <a:gd name="T10" fmla="*/ 63 w 408"/>
                <a:gd name="T11" fmla="*/ 94 h 312"/>
                <a:gd name="T12" fmla="*/ 94 w 408"/>
                <a:gd name="T13" fmla="*/ 102 h 312"/>
                <a:gd name="T14" fmla="*/ 94 w 408"/>
                <a:gd name="T15" fmla="*/ 0 h 312"/>
                <a:gd name="T16" fmla="*/ 408 w 408"/>
                <a:gd name="T17" fmla="*/ 0 h 312"/>
                <a:gd name="T18" fmla="*/ 408 w 408"/>
                <a:gd name="T19" fmla="*/ 102 h 312"/>
                <a:gd name="T20" fmla="*/ 377 w 408"/>
                <a:gd name="T21" fmla="*/ 94 h 312"/>
                <a:gd name="T22" fmla="*/ 314 w 408"/>
                <a:gd name="T23" fmla="*/ 157 h 312"/>
                <a:gd name="T24" fmla="*/ 377 w 408"/>
                <a:gd name="T25" fmla="*/ 220 h 312"/>
                <a:gd name="T26" fmla="*/ 408 w 408"/>
                <a:gd name="T27" fmla="*/ 212 h 312"/>
                <a:gd name="T28" fmla="*/ 408 w 408"/>
                <a:gd name="T29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8" h="312">
                  <a:moveTo>
                    <a:pt x="408" y="312"/>
                  </a:moveTo>
                  <a:cubicBezTo>
                    <a:pt x="94" y="312"/>
                    <a:pt x="94" y="312"/>
                    <a:pt x="94" y="312"/>
                  </a:cubicBezTo>
                  <a:cubicBezTo>
                    <a:pt x="94" y="212"/>
                    <a:pt x="94" y="212"/>
                    <a:pt x="94" y="212"/>
                  </a:cubicBezTo>
                  <a:cubicBezTo>
                    <a:pt x="84" y="217"/>
                    <a:pt x="74" y="220"/>
                    <a:pt x="63" y="220"/>
                  </a:cubicBezTo>
                  <a:cubicBezTo>
                    <a:pt x="28" y="220"/>
                    <a:pt x="0" y="192"/>
                    <a:pt x="0" y="157"/>
                  </a:cubicBezTo>
                  <a:cubicBezTo>
                    <a:pt x="0" y="122"/>
                    <a:pt x="28" y="94"/>
                    <a:pt x="63" y="94"/>
                  </a:cubicBezTo>
                  <a:cubicBezTo>
                    <a:pt x="74" y="94"/>
                    <a:pt x="84" y="97"/>
                    <a:pt x="94" y="10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408" y="0"/>
                    <a:pt x="408" y="0"/>
                    <a:pt x="408" y="0"/>
                  </a:cubicBezTo>
                  <a:cubicBezTo>
                    <a:pt x="408" y="102"/>
                    <a:pt x="408" y="102"/>
                    <a:pt x="408" y="102"/>
                  </a:cubicBezTo>
                  <a:cubicBezTo>
                    <a:pt x="399" y="97"/>
                    <a:pt x="388" y="94"/>
                    <a:pt x="377" y="94"/>
                  </a:cubicBezTo>
                  <a:cubicBezTo>
                    <a:pt x="342" y="94"/>
                    <a:pt x="314" y="122"/>
                    <a:pt x="314" y="157"/>
                  </a:cubicBezTo>
                  <a:cubicBezTo>
                    <a:pt x="314" y="192"/>
                    <a:pt x="342" y="220"/>
                    <a:pt x="377" y="220"/>
                  </a:cubicBezTo>
                  <a:cubicBezTo>
                    <a:pt x="388" y="220"/>
                    <a:pt x="399" y="217"/>
                    <a:pt x="408" y="212"/>
                  </a:cubicBezTo>
                  <a:lnTo>
                    <a:pt x="408" y="31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>
                <a:latin typeface="+mn-lt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463BD0D7-A84D-5941-B686-2C37E0F9B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845" y="4061159"/>
              <a:ext cx="1069982" cy="1389315"/>
            </a:xfrm>
            <a:custGeom>
              <a:avLst/>
              <a:gdLst>
                <a:gd name="T0" fmla="*/ 0 w 314"/>
                <a:gd name="T1" fmla="*/ 0 h 408"/>
                <a:gd name="T2" fmla="*/ 0 w 314"/>
                <a:gd name="T3" fmla="*/ 314 h 408"/>
                <a:gd name="T4" fmla="*/ 104 w 314"/>
                <a:gd name="T5" fmla="*/ 314 h 408"/>
                <a:gd name="T6" fmla="*/ 95 w 314"/>
                <a:gd name="T7" fmla="*/ 346 h 408"/>
                <a:gd name="T8" fmla="*/ 158 w 314"/>
                <a:gd name="T9" fmla="*/ 408 h 408"/>
                <a:gd name="T10" fmla="*/ 221 w 314"/>
                <a:gd name="T11" fmla="*/ 346 h 408"/>
                <a:gd name="T12" fmla="*/ 212 w 314"/>
                <a:gd name="T13" fmla="*/ 314 h 408"/>
                <a:gd name="T14" fmla="*/ 314 w 314"/>
                <a:gd name="T15" fmla="*/ 314 h 408"/>
                <a:gd name="T16" fmla="*/ 314 w 314"/>
                <a:gd name="T17" fmla="*/ 0 h 408"/>
                <a:gd name="T18" fmla="*/ 212 w 314"/>
                <a:gd name="T19" fmla="*/ 0 h 408"/>
                <a:gd name="T20" fmla="*/ 221 w 314"/>
                <a:gd name="T21" fmla="*/ 32 h 408"/>
                <a:gd name="T22" fmla="*/ 158 w 314"/>
                <a:gd name="T23" fmla="*/ 94 h 408"/>
                <a:gd name="T24" fmla="*/ 95 w 314"/>
                <a:gd name="T25" fmla="*/ 32 h 408"/>
                <a:gd name="T26" fmla="*/ 104 w 314"/>
                <a:gd name="T27" fmla="*/ 0 h 408"/>
                <a:gd name="T28" fmla="*/ 0 w 314"/>
                <a:gd name="T29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4" h="408">
                  <a:moveTo>
                    <a:pt x="0" y="0"/>
                  </a:moveTo>
                  <a:cubicBezTo>
                    <a:pt x="0" y="314"/>
                    <a:pt x="0" y="314"/>
                    <a:pt x="0" y="314"/>
                  </a:cubicBezTo>
                  <a:cubicBezTo>
                    <a:pt x="104" y="314"/>
                    <a:pt x="104" y="314"/>
                    <a:pt x="104" y="314"/>
                  </a:cubicBezTo>
                  <a:cubicBezTo>
                    <a:pt x="98" y="323"/>
                    <a:pt x="95" y="334"/>
                    <a:pt x="95" y="346"/>
                  </a:cubicBezTo>
                  <a:cubicBezTo>
                    <a:pt x="95" y="380"/>
                    <a:pt x="123" y="408"/>
                    <a:pt x="158" y="408"/>
                  </a:cubicBezTo>
                  <a:cubicBezTo>
                    <a:pt x="193" y="408"/>
                    <a:pt x="221" y="380"/>
                    <a:pt x="221" y="346"/>
                  </a:cubicBezTo>
                  <a:cubicBezTo>
                    <a:pt x="221" y="334"/>
                    <a:pt x="218" y="323"/>
                    <a:pt x="212" y="314"/>
                  </a:cubicBezTo>
                  <a:cubicBezTo>
                    <a:pt x="314" y="314"/>
                    <a:pt x="314" y="314"/>
                    <a:pt x="314" y="314"/>
                  </a:cubicBezTo>
                  <a:cubicBezTo>
                    <a:pt x="314" y="0"/>
                    <a:pt x="314" y="0"/>
                    <a:pt x="314" y="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18" y="9"/>
                    <a:pt x="221" y="20"/>
                    <a:pt x="221" y="32"/>
                  </a:cubicBezTo>
                  <a:cubicBezTo>
                    <a:pt x="221" y="66"/>
                    <a:pt x="193" y="94"/>
                    <a:pt x="158" y="94"/>
                  </a:cubicBezTo>
                  <a:cubicBezTo>
                    <a:pt x="123" y="94"/>
                    <a:pt x="95" y="66"/>
                    <a:pt x="95" y="32"/>
                  </a:cubicBezTo>
                  <a:cubicBezTo>
                    <a:pt x="95" y="20"/>
                    <a:pt x="98" y="9"/>
                    <a:pt x="10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>
                <a:latin typeface="+mn-lt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E6EBF251-16E0-F34D-AD07-BBBA4EE8A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" y="3740425"/>
              <a:ext cx="1073157" cy="1389315"/>
            </a:xfrm>
            <a:custGeom>
              <a:avLst/>
              <a:gdLst>
                <a:gd name="T0" fmla="*/ 315 w 315"/>
                <a:gd name="T1" fmla="*/ 94 h 408"/>
                <a:gd name="T2" fmla="*/ 315 w 315"/>
                <a:gd name="T3" fmla="*/ 408 h 408"/>
                <a:gd name="T4" fmla="*/ 213 w 315"/>
                <a:gd name="T5" fmla="*/ 408 h 408"/>
                <a:gd name="T6" fmla="*/ 221 w 315"/>
                <a:gd name="T7" fmla="*/ 377 h 408"/>
                <a:gd name="T8" fmla="*/ 158 w 315"/>
                <a:gd name="T9" fmla="*/ 314 h 408"/>
                <a:gd name="T10" fmla="*/ 95 w 315"/>
                <a:gd name="T11" fmla="*/ 377 h 408"/>
                <a:gd name="T12" fmla="*/ 103 w 315"/>
                <a:gd name="T13" fmla="*/ 408 h 408"/>
                <a:gd name="T14" fmla="*/ 0 w 315"/>
                <a:gd name="T15" fmla="*/ 408 h 408"/>
                <a:gd name="T16" fmla="*/ 0 w 315"/>
                <a:gd name="T17" fmla="*/ 94 h 408"/>
                <a:gd name="T18" fmla="*/ 103 w 315"/>
                <a:gd name="T19" fmla="*/ 94 h 408"/>
                <a:gd name="T20" fmla="*/ 95 w 315"/>
                <a:gd name="T21" fmla="*/ 63 h 408"/>
                <a:gd name="T22" fmla="*/ 158 w 315"/>
                <a:gd name="T23" fmla="*/ 0 h 408"/>
                <a:gd name="T24" fmla="*/ 221 w 315"/>
                <a:gd name="T25" fmla="*/ 63 h 408"/>
                <a:gd name="T26" fmla="*/ 213 w 315"/>
                <a:gd name="T27" fmla="*/ 94 h 408"/>
                <a:gd name="T28" fmla="*/ 315 w 315"/>
                <a:gd name="T29" fmla="*/ 94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5" h="408">
                  <a:moveTo>
                    <a:pt x="315" y="94"/>
                  </a:moveTo>
                  <a:cubicBezTo>
                    <a:pt x="315" y="408"/>
                    <a:pt x="315" y="408"/>
                    <a:pt x="315" y="408"/>
                  </a:cubicBezTo>
                  <a:cubicBezTo>
                    <a:pt x="213" y="408"/>
                    <a:pt x="213" y="408"/>
                    <a:pt x="213" y="408"/>
                  </a:cubicBezTo>
                  <a:cubicBezTo>
                    <a:pt x="218" y="399"/>
                    <a:pt x="221" y="388"/>
                    <a:pt x="221" y="377"/>
                  </a:cubicBezTo>
                  <a:cubicBezTo>
                    <a:pt x="221" y="342"/>
                    <a:pt x="193" y="314"/>
                    <a:pt x="158" y="314"/>
                  </a:cubicBezTo>
                  <a:cubicBezTo>
                    <a:pt x="124" y="314"/>
                    <a:pt x="95" y="342"/>
                    <a:pt x="95" y="377"/>
                  </a:cubicBezTo>
                  <a:cubicBezTo>
                    <a:pt x="95" y="388"/>
                    <a:pt x="98" y="399"/>
                    <a:pt x="103" y="408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98" y="85"/>
                    <a:pt x="95" y="74"/>
                    <a:pt x="95" y="63"/>
                  </a:cubicBezTo>
                  <a:cubicBezTo>
                    <a:pt x="95" y="28"/>
                    <a:pt x="124" y="0"/>
                    <a:pt x="158" y="0"/>
                  </a:cubicBezTo>
                  <a:cubicBezTo>
                    <a:pt x="193" y="0"/>
                    <a:pt x="221" y="28"/>
                    <a:pt x="221" y="63"/>
                  </a:cubicBezTo>
                  <a:cubicBezTo>
                    <a:pt x="221" y="74"/>
                    <a:pt x="219" y="85"/>
                    <a:pt x="213" y="94"/>
                  </a:cubicBezTo>
                  <a:lnTo>
                    <a:pt x="315" y="9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>
                <a:latin typeface="+mn-lt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D8C59BC9-5493-7240-8DDC-510238C47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774" y="5129740"/>
              <a:ext cx="1389070" cy="1062229"/>
            </a:xfrm>
            <a:custGeom>
              <a:avLst/>
              <a:gdLst>
                <a:gd name="T0" fmla="*/ 408 w 408"/>
                <a:gd name="T1" fmla="*/ 312 h 312"/>
                <a:gd name="T2" fmla="*/ 94 w 408"/>
                <a:gd name="T3" fmla="*/ 312 h 312"/>
                <a:gd name="T4" fmla="*/ 94 w 408"/>
                <a:gd name="T5" fmla="*/ 212 h 312"/>
                <a:gd name="T6" fmla="*/ 63 w 408"/>
                <a:gd name="T7" fmla="*/ 220 h 312"/>
                <a:gd name="T8" fmla="*/ 0 w 408"/>
                <a:gd name="T9" fmla="*/ 157 h 312"/>
                <a:gd name="T10" fmla="*/ 63 w 408"/>
                <a:gd name="T11" fmla="*/ 94 h 312"/>
                <a:gd name="T12" fmla="*/ 94 w 408"/>
                <a:gd name="T13" fmla="*/ 102 h 312"/>
                <a:gd name="T14" fmla="*/ 94 w 408"/>
                <a:gd name="T15" fmla="*/ 0 h 312"/>
                <a:gd name="T16" fmla="*/ 408 w 408"/>
                <a:gd name="T17" fmla="*/ 0 h 312"/>
                <a:gd name="T18" fmla="*/ 408 w 408"/>
                <a:gd name="T19" fmla="*/ 102 h 312"/>
                <a:gd name="T20" fmla="*/ 377 w 408"/>
                <a:gd name="T21" fmla="*/ 94 h 312"/>
                <a:gd name="T22" fmla="*/ 314 w 408"/>
                <a:gd name="T23" fmla="*/ 157 h 312"/>
                <a:gd name="T24" fmla="*/ 377 w 408"/>
                <a:gd name="T25" fmla="*/ 220 h 312"/>
                <a:gd name="T26" fmla="*/ 408 w 408"/>
                <a:gd name="T27" fmla="*/ 212 h 312"/>
                <a:gd name="T28" fmla="*/ 408 w 408"/>
                <a:gd name="T29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8" h="312">
                  <a:moveTo>
                    <a:pt x="408" y="312"/>
                  </a:moveTo>
                  <a:cubicBezTo>
                    <a:pt x="94" y="312"/>
                    <a:pt x="94" y="312"/>
                    <a:pt x="94" y="312"/>
                  </a:cubicBezTo>
                  <a:cubicBezTo>
                    <a:pt x="94" y="212"/>
                    <a:pt x="94" y="212"/>
                    <a:pt x="94" y="212"/>
                  </a:cubicBezTo>
                  <a:cubicBezTo>
                    <a:pt x="85" y="217"/>
                    <a:pt x="74" y="220"/>
                    <a:pt x="63" y="220"/>
                  </a:cubicBezTo>
                  <a:cubicBezTo>
                    <a:pt x="28" y="220"/>
                    <a:pt x="0" y="192"/>
                    <a:pt x="0" y="157"/>
                  </a:cubicBezTo>
                  <a:cubicBezTo>
                    <a:pt x="0" y="122"/>
                    <a:pt x="28" y="94"/>
                    <a:pt x="63" y="94"/>
                  </a:cubicBezTo>
                  <a:cubicBezTo>
                    <a:pt x="74" y="94"/>
                    <a:pt x="85" y="97"/>
                    <a:pt x="94" y="10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408" y="0"/>
                    <a:pt x="408" y="0"/>
                    <a:pt x="408" y="0"/>
                  </a:cubicBezTo>
                  <a:cubicBezTo>
                    <a:pt x="408" y="102"/>
                    <a:pt x="408" y="102"/>
                    <a:pt x="408" y="102"/>
                  </a:cubicBezTo>
                  <a:cubicBezTo>
                    <a:pt x="399" y="97"/>
                    <a:pt x="388" y="94"/>
                    <a:pt x="377" y="94"/>
                  </a:cubicBezTo>
                  <a:cubicBezTo>
                    <a:pt x="342" y="94"/>
                    <a:pt x="314" y="122"/>
                    <a:pt x="314" y="157"/>
                  </a:cubicBezTo>
                  <a:cubicBezTo>
                    <a:pt x="314" y="192"/>
                    <a:pt x="342" y="220"/>
                    <a:pt x="377" y="220"/>
                  </a:cubicBezTo>
                  <a:cubicBezTo>
                    <a:pt x="388" y="220"/>
                    <a:pt x="399" y="217"/>
                    <a:pt x="408" y="212"/>
                  </a:cubicBezTo>
                  <a:lnTo>
                    <a:pt x="408" y="31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>
                <a:latin typeface="+mn-lt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9DBDC64E-FC81-0042-AFB0-EF33616CA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845" y="2989402"/>
              <a:ext cx="1069982" cy="1390902"/>
            </a:xfrm>
            <a:custGeom>
              <a:avLst/>
              <a:gdLst>
                <a:gd name="T0" fmla="*/ 0 w 314"/>
                <a:gd name="T1" fmla="*/ 0 h 409"/>
                <a:gd name="T2" fmla="*/ 0 w 314"/>
                <a:gd name="T3" fmla="*/ 315 h 409"/>
                <a:gd name="T4" fmla="*/ 104 w 314"/>
                <a:gd name="T5" fmla="*/ 315 h 409"/>
                <a:gd name="T6" fmla="*/ 95 w 314"/>
                <a:gd name="T7" fmla="*/ 347 h 409"/>
                <a:gd name="T8" fmla="*/ 158 w 314"/>
                <a:gd name="T9" fmla="*/ 409 h 409"/>
                <a:gd name="T10" fmla="*/ 221 w 314"/>
                <a:gd name="T11" fmla="*/ 347 h 409"/>
                <a:gd name="T12" fmla="*/ 212 w 314"/>
                <a:gd name="T13" fmla="*/ 315 h 409"/>
                <a:gd name="T14" fmla="*/ 314 w 314"/>
                <a:gd name="T15" fmla="*/ 315 h 409"/>
                <a:gd name="T16" fmla="*/ 314 w 314"/>
                <a:gd name="T17" fmla="*/ 0 h 409"/>
                <a:gd name="T18" fmla="*/ 212 w 314"/>
                <a:gd name="T19" fmla="*/ 0 h 409"/>
                <a:gd name="T20" fmla="*/ 221 w 314"/>
                <a:gd name="T21" fmla="*/ 33 h 409"/>
                <a:gd name="T22" fmla="*/ 158 w 314"/>
                <a:gd name="T23" fmla="*/ 96 h 409"/>
                <a:gd name="T24" fmla="*/ 95 w 314"/>
                <a:gd name="T25" fmla="*/ 33 h 409"/>
                <a:gd name="T26" fmla="*/ 104 w 314"/>
                <a:gd name="T27" fmla="*/ 0 h 409"/>
                <a:gd name="T28" fmla="*/ 0 w 314"/>
                <a:gd name="T29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4" h="409">
                  <a:moveTo>
                    <a:pt x="0" y="0"/>
                  </a:moveTo>
                  <a:cubicBezTo>
                    <a:pt x="0" y="315"/>
                    <a:pt x="0" y="315"/>
                    <a:pt x="0" y="315"/>
                  </a:cubicBezTo>
                  <a:cubicBezTo>
                    <a:pt x="104" y="315"/>
                    <a:pt x="104" y="315"/>
                    <a:pt x="104" y="315"/>
                  </a:cubicBezTo>
                  <a:cubicBezTo>
                    <a:pt x="98" y="324"/>
                    <a:pt x="95" y="335"/>
                    <a:pt x="95" y="347"/>
                  </a:cubicBezTo>
                  <a:cubicBezTo>
                    <a:pt x="95" y="381"/>
                    <a:pt x="123" y="409"/>
                    <a:pt x="158" y="409"/>
                  </a:cubicBezTo>
                  <a:cubicBezTo>
                    <a:pt x="193" y="409"/>
                    <a:pt x="221" y="381"/>
                    <a:pt x="221" y="347"/>
                  </a:cubicBezTo>
                  <a:cubicBezTo>
                    <a:pt x="221" y="335"/>
                    <a:pt x="218" y="324"/>
                    <a:pt x="212" y="315"/>
                  </a:cubicBezTo>
                  <a:cubicBezTo>
                    <a:pt x="314" y="315"/>
                    <a:pt x="314" y="315"/>
                    <a:pt x="314" y="315"/>
                  </a:cubicBezTo>
                  <a:cubicBezTo>
                    <a:pt x="314" y="0"/>
                    <a:pt x="314" y="0"/>
                    <a:pt x="314" y="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17" y="10"/>
                    <a:pt x="221" y="21"/>
                    <a:pt x="221" y="33"/>
                  </a:cubicBezTo>
                  <a:cubicBezTo>
                    <a:pt x="221" y="68"/>
                    <a:pt x="193" y="96"/>
                    <a:pt x="158" y="96"/>
                  </a:cubicBezTo>
                  <a:cubicBezTo>
                    <a:pt x="123" y="96"/>
                    <a:pt x="95" y="68"/>
                    <a:pt x="95" y="33"/>
                  </a:cubicBezTo>
                  <a:cubicBezTo>
                    <a:pt x="95" y="21"/>
                    <a:pt x="98" y="10"/>
                    <a:pt x="10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A0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>
                <a:latin typeface="+mn-lt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00CBC67E-5872-C042-B6BF-FBD7500C5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845" y="1927172"/>
              <a:ext cx="1069982" cy="1389315"/>
            </a:xfrm>
            <a:custGeom>
              <a:avLst/>
              <a:gdLst>
                <a:gd name="T0" fmla="*/ 314 w 314"/>
                <a:gd name="T1" fmla="*/ 314 h 408"/>
                <a:gd name="T2" fmla="*/ 212 w 314"/>
                <a:gd name="T3" fmla="*/ 314 h 408"/>
                <a:gd name="T4" fmla="*/ 221 w 314"/>
                <a:gd name="T5" fmla="*/ 345 h 408"/>
                <a:gd name="T6" fmla="*/ 158 w 314"/>
                <a:gd name="T7" fmla="*/ 408 h 408"/>
                <a:gd name="T8" fmla="*/ 95 w 314"/>
                <a:gd name="T9" fmla="*/ 345 h 408"/>
                <a:gd name="T10" fmla="*/ 104 w 314"/>
                <a:gd name="T11" fmla="*/ 313 h 408"/>
                <a:gd name="T12" fmla="*/ 0 w 314"/>
                <a:gd name="T13" fmla="*/ 312 h 408"/>
                <a:gd name="T14" fmla="*/ 0 w 314"/>
                <a:gd name="T15" fmla="*/ 211 h 408"/>
                <a:gd name="T16" fmla="*/ 31 w 314"/>
                <a:gd name="T17" fmla="*/ 219 h 408"/>
                <a:gd name="T18" fmla="*/ 93 w 314"/>
                <a:gd name="T19" fmla="*/ 156 h 408"/>
                <a:gd name="T20" fmla="*/ 31 w 314"/>
                <a:gd name="T21" fmla="*/ 93 h 408"/>
                <a:gd name="T22" fmla="*/ 0 w 314"/>
                <a:gd name="T23" fmla="*/ 101 h 408"/>
                <a:gd name="T24" fmla="*/ 0 w 314"/>
                <a:gd name="T25" fmla="*/ 0 h 408"/>
                <a:gd name="T26" fmla="*/ 270 w 314"/>
                <a:gd name="T27" fmla="*/ 0 h 408"/>
                <a:gd name="T28" fmla="*/ 314 w 314"/>
                <a:gd name="T29" fmla="*/ 44 h 408"/>
                <a:gd name="T30" fmla="*/ 314 w 314"/>
                <a:gd name="T31" fmla="*/ 268 h 408"/>
                <a:gd name="T32" fmla="*/ 314 w 314"/>
                <a:gd name="T33" fmla="*/ 314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4" h="408">
                  <a:moveTo>
                    <a:pt x="314" y="314"/>
                  </a:moveTo>
                  <a:cubicBezTo>
                    <a:pt x="212" y="314"/>
                    <a:pt x="212" y="314"/>
                    <a:pt x="212" y="314"/>
                  </a:cubicBezTo>
                  <a:cubicBezTo>
                    <a:pt x="218" y="323"/>
                    <a:pt x="221" y="334"/>
                    <a:pt x="221" y="345"/>
                  </a:cubicBezTo>
                  <a:cubicBezTo>
                    <a:pt x="221" y="380"/>
                    <a:pt x="193" y="408"/>
                    <a:pt x="158" y="408"/>
                  </a:cubicBezTo>
                  <a:cubicBezTo>
                    <a:pt x="123" y="408"/>
                    <a:pt x="95" y="380"/>
                    <a:pt x="95" y="345"/>
                  </a:cubicBezTo>
                  <a:cubicBezTo>
                    <a:pt x="95" y="333"/>
                    <a:pt x="98" y="322"/>
                    <a:pt x="104" y="313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9" y="216"/>
                    <a:pt x="19" y="219"/>
                    <a:pt x="31" y="219"/>
                  </a:cubicBezTo>
                  <a:cubicBezTo>
                    <a:pt x="65" y="219"/>
                    <a:pt x="93" y="191"/>
                    <a:pt x="93" y="156"/>
                  </a:cubicBezTo>
                  <a:cubicBezTo>
                    <a:pt x="93" y="121"/>
                    <a:pt x="65" y="93"/>
                    <a:pt x="31" y="93"/>
                  </a:cubicBezTo>
                  <a:cubicBezTo>
                    <a:pt x="19" y="93"/>
                    <a:pt x="9" y="96"/>
                    <a:pt x="0" y="10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294" y="0"/>
                    <a:pt x="314" y="20"/>
                    <a:pt x="314" y="44"/>
                  </a:cubicBezTo>
                  <a:cubicBezTo>
                    <a:pt x="314" y="268"/>
                    <a:pt x="314" y="268"/>
                    <a:pt x="314" y="268"/>
                  </a:cubicBezTo>
                  <a:lnTo>
                    <a:pt x="314" y="314"/>
                  </a:lnTo>
                  <a:close/>
                </a:path>
              </a:pathLst>
            </a:custGeom>
            <a:solidFill>
              <a:srgbClr val="00960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>
                <a:latin typeface="+mn-lt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EA3A7B99-9FF1-F848-838A-9540B5350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" y="1927172"/>
              <a:ext cx="1389493" cy="1069533"/>
            </a:xfrm>
            <a:custGeom>
              <a:avLst/>
              <a:gdLst>
                <a:gd name="T0" fmla="*/ 0 w 408"/>
                <a:gd name="T1" fmla="*/ 1069533 h 314"/>
                <a:gd name="T2" fmla="*/ 354184 w 408"/>
                <a:gd name="T3" fmla="*/ 1069533 h 314"/>
                <a:gd name="T4" fmla="*/ 323534 w 408"/>
                <a:gd name="T5" fmla="*/ 960536 h 314"/>
                <a:gd name="T6" fmla="*/ 538088 w 408"/>
                <a:gd name="T7" fmla="*/ 745948 h 314"/>
                <a:gd name="T8" fmla="*/ 752642 w 408"/>
                <a:gd name="T9" fmla="*/ 960536 h 314"/>
                <a:gd name="T10" fmla="*/ 725397 w 408"/>
                <a:gd name="T11" fmla="*/ 1066127 h 314"/>
                <a:gd name="T12" fmla="*/ 1072770 w 408"/>
                <a:gd name="T13" fmla="*/ 1062721 h 314"/>
                <a:gd name="T14" fmla="*/ 1072770 w 408"/>
                <a:gd name="T15" fmla="*/ 718699 h 314"/>
                <a:gd name="T16" fmla="*/ 1174939 w 408"/>
                <a:gd name="T17" fmla="*/ 745948 h 314"/>
                <a:gd name="T18" fmla="*/ 1389493 w 408"/>
                <a:gd name="T19" fmla="*/ 531360 h 314"/>
                <a:gd name="T20" fmla="*/ 1174939 w 408"/>
                <a:gd name="T21" fmla="*/ 316773 h 314"/>
                <a:gd name="T22" fmla="*/ 1072770 w 408"/>
                <a:gd name="T23" fmla="*/ 344022 h 314"/>
                <a:gd name="T24" fmla="*/ 1072770 w 408"/>
                <a:gd name="T25" fmla="*/ 0 h 314"/>
                <a:gd name="T26" fmla="*/ 149847 w 408"/>
                <a:gd name="T27" fmla="*/ 0 h 314"/>
                <a:gd name="T28" fmla="*/ 0 w 408"/>
                <a:gd name="T29" fmla="*/ 149871 h 314"/>
                <a:gd name="T30" fmla="*/ 0 w 408"/>
                <a:gd name="T31" fmla="*/ 912850 h 314"/>
                <a:gd name="T32" fmla="*/ 0 w 408"/>
                <a:gd name="T33" fmla="*/ 1069533 h 3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8" h="314">
                  <a:moveTo>
                    <a:pt x="0" y="314"/>
                  </a:moveTo>
                  <a:cubicBezTo>
                    <a:pt x="104" y="314"/>
                    <a:pt x="104" y="314"/>
                    <a:pt x="104" y="314"/>
                  </a:cubicBezTo>
                  <a:cubicBezTo>
                    <a:pt x="98" y="304"/>
                    <a:pt x="95" y="293"/>
                    <a:pt x="95" y="282"/>
                  </a:cubicBezTo>
                  <a:cubicBezTo>
                    <a:pt x="95" y="247"/>
                    <a:pt x="124" y="219"/>
                    <a:pt x="158" y="219"/>
                  </a:cubicBezTo>
                  <a:cubicBezTo>
                    <a:pt x="193" y="219"/>
                    <a:pt x="221" y="247"/>
                    <a:pt x="221" y="282"/>
                  </a:cubicBezTo>
                  <a:cubicBezTo>
                    <a:pt x="221" y="293"/>
                    <a:pt x="218" y="304"/>
                    <a:pt x="213" y="313"/>
                  </a:cubicBezTo>
                  <a:cubicBezTo>
                    <a:pt x="315" y="312"/>
                    <a:pt x="315" y="312"/>
                    <a:pt x="315" y="312"/>
                  </a:cubicBezTo>
                  <a:cubicBezTo>
                    <a:pt x="315" y="211"/>
                    <a:pt x="315" y="211"/>
                    <a:pt x="315" y="211"/>
                  </a:cubicBezTo>
                  <a:cubicBezTo>
                    <a:pt x="324" y="216"/>
                    <a:pt x="334" y="219"/>
                    <a:pt x="345" y="219"/>
                  </a:cubicBezTo>
                  <a:cubicBezTo>
                    <a:pt x="380" y="219"/>
                    <a:pt x="408" y="191"/>
                    <a:pt x="408" y="156"/>
                  </a:cubicBezTo>
                  <a:cubicBezTo>
                    <a:pt x="408" y="121"/>
                    <a:pt x="380" y="93"/>
                    <a:pt x="345" y="93"/>
                  </a:cubicBezTo>
                  <a:cubicBezTo>
                    <a:pt x="334" y="93"/>
                    <a:pt x="324" y="96"/>
                    <a:pt x="315" y="101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268"/>
                    <a:pt x="0" y="268"/>
                    <a:pt x="0" y="268"/>
                  </a:cubicBezTo>
                  <a:lnTo>
                    <a:pt x="0" y="314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 dirty="0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374C0BAD-38C1-B942-857A-514AF40CF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6027" y="1927172"/>
              <a:ext cx="1385898" cy="1062343"/>
            </a:xfrm>
            <a:custGeom>
              <a:avLst/>
              <a:gdLst>
                <a:gd name="T0" fmla="*/ 1174778 w 407"/>
                <a:gd name="T1" fmla="*/ 316660 h 312"/>
                <a:gd name="T2" fmla="*/ 1069219 w 407"/>
                <a:gd name="T3" fmla="*/ 343899 h 312"/>
                <a:gd name="T4" fmla="*/ 1069219 w 407"/>
                <a:gd name="T5" fmla="*/ 0 h 312"/>
                <a:gd name="T6" fmla="*/ 0 w 407"/>
                <a:gd name="T7" fmla="*/ 0 h 312"/>
                <a:gd name="T8" fmla="*/ 0 w 407"/>
                <a:gd name="T9" fmla="*/ 343899 h 312"/>
                <a:gd name="T10" fmla="*/ 102155 w 407"/>
                <a:gd name="T11" fmla="*/ 316660 h 312"/>
                <a:gd name="T12" fmla="*/ 316679 w 407"/>
                <a:gd name="T13" fmla="*/ 531172 h 312"/>
                <a:gd name="T14" fmla="*/ 102155 w 407"/>
                <a:gd name="T15" fmla="*/ 745683 h 312"/>
                <a:gd name="T16" fmla="*/ 0 w 407"/>
                <a:gd name="T17" fmla="*/ 718444 h 312"/>
                <a:gd name="T18" fmla="*/ 0 w 407"/>
                <a:gd name="T19" fmla="*/ 1062343 h 312"/>
                <a:gd name="T20" fmla="*/ 1069219 w 407"/>
                <a:gd name="T21" fmla="*/ 1062343 h 312"/>
                <a:gd name="T22" fmla="*/ 1069219 w 407"/>
                <a:gd name="T23" fmla="*/ 718444 h 312"/>
                <a:gd name="T24" fmla="*/ 1174778 w 407"/>
                <a:gd name="T25" fmla="*/ 745683 h 312"/>
                <a:gd name="T26" fmla="*/ 1385898 w 407"/>
                <a:gd name="T27" fmla="*/ 531172 h 312"/>
                <a:gd name="T28" fmla="*/ 1174778 w 407"/>
                <a:gd name="T29" fmla="*/ 316660 h 3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07" h="312">
                  <a:moveTo>
                    <a:pt x="345" y="93"/>
                  </a:moveTo>
                  <a:cubicBezTo>
                    <a:pt x="333" y="93"/>
                    <a:pt x="323" y="96"/>
                    <a:pt x="314" y="101"/>
                  </a:cubicBezTo>
                  <a:cubicBezTo>
                    <a:pt x="314" y="0"/>
                    <a:pt x="314" y="0"/>
                    <a:pt x="3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9" y="96"/>
                    <a:pt x="19" y="93"/>
                    <a:pt x="30" y="93"/>
                  </a:cubicBezTo>
                  <a:cubicBezTo>
                    <a:pt x="65" y="93"/>
                    <a:pt x="93" y="121"/>
                    <a:pt x="93" y="156"/>
                  </a:cubicBezTo>
                  <a:cubicBezTo>
                    <a:pt x="93" y="191"/>
                    <a:pt x="65" y="219"/>
                    <a:pt x="30" y="219"/>
                  </a:cubicBezTo>
                  <a:cubicBezTo>
                    <a:pt x="19" y="219"/>
                    <a:pt x="9" y="216"/>
                    <a:pt x="0" y="211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314" y="312"/>
                    <a:pt x="314" y="312"/>
                    <a:pt x="314" y="312"/>
                  </a:cubicBezTo>
                  <a:cubicBezTo>
                    <a:pt x="314" y="211"/>
                    <a:pt x="314" y="211"/>
                    <a:pt x="314" y="211"/>
                  </a:cubicBezTo>
                  <a:cubicBezTo>
                    <a:pt x="323" y="216"/>
                    <a:pt x="333" y="219"/>
                    <a:pt x="345" y="219"/>
                  </a:cubicBezTo>
                  <a:cubicBezTo>
                    <a:pt x="379" y="219"/>
                    <a:pt x="407" y="191"/>
                    <a:pt x="407" y="156"/>
                  </a:cubicBezTo>
                  <a:cubicBezTo>
                    <a:pt x="407" y="121"/>
                    <a:pt x="379" y="93"/>
                    <a:pt x="345" y="93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ES_tradnl" dirty="0"/>
            </a:p>
          </p:txBody>
        </p:sp>
        <p:sp>
          <p:nvSpPr>
            <p:cNvPr id="20" name="Freeform: Shape 108">
              <a:extLst>
                <a:ext uri="{FF2B5EF4-FFF2-40B4-BE49-F238E27FC236}">
                  <a16:creationId xmlns:a16="http://schemas.microsoft.com/office/drawing/2014/main" id="{773FA4E0-CC50-DB40-8F7B-22CFADC295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4451" y="1927171"/>
              <a:ext cx="1385895" cy="1062230"/>
            </a:xfrm>
            <a:custGeom>
              <a:avLst/>
              <a:gdLst>
                <a:gd name="connsiteX0" fmla="*/ 0 w 1385899"/>
                <a:gd name="connsiteY0" fmla="*/ 0 h 1062343"/>
                <a:gd name="connsiteX1" fmla="*/ 1069532 w 1385899"/>
                <a:gd name="connsiteY1" fmla="*/ 0 h 1062343"/>
                <a:gd name="connsiteX2" fmla="*/ 1069532 w 1385899"/>
                <a:gd name="connsiteY2" fmla="*/ 347149 h 1062343"/>
                <a:gd name="connsiteX3" fmla="*/ 1089979 w 1385899"/>
                <a:gd name="connsiteY3" fmla="*/ 333247 h 1062343"/>
                <a:gd name="connsiteX4" fmla="*/ 1172891 w 1385899"/>
                <a:gd name="connsiteY4" fmla="*/ 316366 h 1062343"/>
                <a:gd name="connsiteX5" fmla="*/ 1385899 w 1385899"/>
                <a:gd name="connsiteY5" fmla="*/ 531172 h 1062343"/>
                <a:gd name="connsiteX6" fmla="*/ 1172891 w 1385899"/>
                <a:gd name="connsiteY6" fmla="*/ 745978 h 1062343"/>
                <a:gd name="connsiteX7" fmla="*/ 1089979 w 1385899"/>
                <a:gd name="connsiteY7" fmla="*/ 729098 h 1062343"/>
                <a:gd name="connsiteX8" fmla="*/ 1069532 w 1385899"/>
                <a:gd name="connsiteY8" fmla="*/ 715196 h 1062343"/>
                <a:gd name="connsiteX9" fmla="*/ 1069532 w 1385899"/>
                <a:gd name="connsiteY9" fmla="*/ 1062343 h 1062343"/>
                <a:gd name="connsiteX10" fmla="*/ 0 w 1385899"/>
                <a:gd name="connsiteY10" fmla="*/ 1062343 h 1062343"/>
                <a:gd name="connsiteX11" fmla="*/ 0 w 1385899"/>
                <a:gd name="connsiteY11" fmla="*/ 718444 h 1062343"/>
                <a:gd name="connsiteX12" fmla="*/ 105591 w 1385899"/>
                <a:gd name="connsiteY12" fmla="*/ 745683 h 1062343"/>
                <a:gd name="connsiteX13" fmla="*/ 316772 w 1385899"/>
                <a:gd name="connsiteY13" fmla="*/ 531172 h 1062343"/>
                <a:gd name="connsiteX14" fmla="*/ 105591 w 1385899"/>
                <a:gd name="connsiteY14" fmla="*/ 316660 h 1062343"/>
                <a:gd name="connsiteX15" fmla="*/ 0 w 1385899"/>
                <a:gd name="connsiteY15" fmla="*/ 343900 h 1062343"/>
                <a:gd name="connsiteX16" fmla="*/ 0 w 1385899"/>
                <a:gd name="connsiteY16" fmla="*/ 0 h 106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85899" h="1062343">
                  <a:moveTo>
                    <a:pt x="0" y="0"/>
                  </a:moveTo>
                  <a:cubicBezTo>
                    <a:pt x="1069532" y="0"/>
                    <a:pt x="1069532" y="0"/>
                    <a:pt x="1069532" y="0"/>
                  </a:cubicBezTo>
                  <a:lnTo>
                    <a:pt x="1069532" y="347149"/>
                  </a:lnTo>
                  <a:lnTo>
                    <a:pt x="1089979" y="333247"/>
                  </a:lnTo>
                  <a:cubicBezTo>
                    <a:pt x="1115463" y="322377"/>
                    <a:pt x="1143481" y="316366"/>
                    <a:pt x="1172891" y="316366"/>
                  </a:cubicBezTo>
                  <a:cubicBezTo>
                    <a:pt x="1290532" y="316366"/>
                    <a:pt x="1385899" y="412538"/>
                    <a:pt x="1385899" y="531172"/>
                  </a:cubicBezTo>
                  <a:cubicBezTo>
                    <a:pt x="1385899" y="649806"/>
                    <a:pt x="1290532" y="745978"/>
                    <a:pt x="1172891" y="745978"/>
                  </a:cubicBezTo>
                  <a:cubicBezTo>
                    <a:pt x="1143481" y="745978"/>
                    <a:pt x="1115463" y="739967"/>
                    <a:pt x="1089979" y="729098"/>
                  </a:cubicBezTo>
                  <a:lnTo>
                    <a:pt x="1069532" y="715196"/>
                  </a:lnTo>
                  <a:lnTo>
                    <a:pt x="1069532" y="1062343"/>
                  </a:lnTo>
                  <a:cubicBezTo>
                    <a:pt x="0" y="1062343"/>
                    <a:pt x="0" y="1062343"/>
                    <a:pt x="0" y="1062343"/>
                  </a:cubicBezTo>
                  <a:cubicBezTo>
                    <a:pt x="0" y="718444"/>
                    <a:pt x="0" y="718444"/>
                    <a:pt x="0" y="718444"/>
                  </a:cubicBezTo>
                  <a:cubicBezTo>
                    <a:pt x="30655" y="735468"/>
                    <a:pt x="64717" y="745683"/>
                    <a:pt x="105591" y="745683"/>
                  </a:cubicBezTo>
                  <a:cubicBezTo>
                    <a:pt x="221400" y="745683"/>
                    <a:pt x="316772" y="650345"/>
                    <a:pt x="316772" y="531172"/>
                  </a:cubicBezTo>
                  <a:cubicBezTo>
                    <a:pt x="316772" y="411999"/>
                    <a:pt x="221400" y="316660"/>
                    <a:pt x="105591" y="316660"/>
                  </a:cubicBezTo>
                  <a:cubicBezTo>
                    <a:pt x="64717" y="316660"/>
                    <a:pt x="30655" y="326875"/>
                    <a:pt x="0" y="34390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3FCC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_tradnl" dirty="0">
                <a:latin typeface="+mn-lt"/>
              </a:endParaRPr>
            </a:p>
          </p:txBody>
        </p:sp>
      </p:grpSp>
      <p:sp>
        <p:nvSpPr>
          <p:cNvPr id="21" name="TextBox 18">
            <a:extLst>
              <a:ext uri="{FF2B5EF4-FFF2-40B4-BE49-F238E27FC236}">
                <a16:creationId xmlns:a16="http://schemas.microsoft.com/office/drawing/2014/main" id="{657325E7-48FC-8D4E-AC78-79FFB0E01A8E}"/>
              </a:ext>
            </a:extLst>
          </p:cNvPr>
          <p:cNvSpPr txBox="1"/>
          <p:nvPr/>
        </p:nvSpPr>
        <p:spPr>
          <a:xfrm>
            <a:off x="128781" y="56236"/>
            <a:ext cx="3379561" cy="36933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b="1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Crime</a:t>
            </a:r>
            <a:r>
              <a:rPr lang="es-ES_tradnl" b="1" dirty="0">
                <a:solidFill>
                  <a:srgbClr val="7030A0"/>
                </a:solidFill>
                <a:latin typeface="Century Gothic" panose="020B0502020202020204" pitchFamily="34" charset="0"/>
              </a:rPr>
              <a:t>-as-a-</a:t>
            </a:r>
            <a:r>
              <a:rPr lang="es-ES_tradnl" b="1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Service</a:t>
            </a:r>
            <a:endParaRPr lang="es-ES_tradnl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76" name="Freeform 55">
            <a:extLst>
              <a:ext uri="{FF2B5EF4-FFF2-40B4-BE49-F238E27FC236}">
                <a16:creationId xmlns:a16="http://schemas.microsoft.com/office/drawing/2014/main" id="{05BEDACD-35F9-2143-9395-17798DE6A3B5}"/>
              </a:ext>
            </a:extLst>
          </p:cNvPr>
          <p:cNvSpPr>
            <a:spLocks noEditPoints="1"/>
          </p:cNvSpPr>
          <p:nvPr/>
        </p:nvSpPr>
        <p:spPr bwMode="auto">
          <a:xfrm>
            <a:off x="7591992" y="5071158"/>
            <a:ext cx="460276" cy="495333"/>
          </a:xfrm>
          <a:custGeom>
            <a:avLst/>
            <a:gdLst>
              <a:gd name="T0" fmla="*/ 346502 w 104"/>
              <a:gd name="T1" fmla="*/ 62624 h 104"/>
              <a:gd name="T2" fmla="*/ 339572 w 104"/>
              <a:gd name="T3" fmla="*/ 45228 h 104"/>
              <a:gd name="T4" fmla="*/ 263341 w 104"/>
              <a:gd name="T5" fmla="*/ 118290 h 104"/>
              <a:gd name="T6" fmla="*/ 242551 w 104"/>
              <a:gd name="T7" fmla="*/ 97415 h 104"/>
              <a:gd name="T8" fmla="*/ 315317 w 104"/>
              <a:gd name="T9" fmla="*/ 24354 h 104"/>
              <a:gd name="T10" fmla="*/ 297992 w 104"/>
              <a:gd name="T11" fmla="*/ 13916 h 104"/>
              <a:gd name="T12" fmla="*/ 249481 w 104"/>
              <a:gd name="T13" fmla="*/ 0 h 104"/>
              <a:gd name="T14" fmla="*/ 138601 w 104"/>
              <a:gd name="T15" fmla="*/ 111331 h 104"/>
              <a:gd name="T16" fmla="*/ 138601 w 104"/>
              <a:gd name="T17" fmla="*/ 125248 h 104"/>
              <a:gd name="T18" fmla="*/ 20790 w 104"/>
              <a:gd name="T19" fmla="*/ 243537 h 104"/>
              <a:gd name="T20" fmla="*/ 0 w 104"/>
              <a:gd name="T21" fmla="*/ 292245 h 104"/>
              <a:gd name="T22" fmla="*/ 20790 w 104"/>
              <a:gd name="T23" fmla="*/ 344431 h 104"/>
              <a:gd name="T24" fmla="*/ 69300 w 104"/>
              <a:gd name="T25" fmla="*/ 361827 h 104"/>
              <a:gd name="T26" fmla="*/ 117811 w 104"/>
              <a:gd name="T27" fmla="*/ 344431 h 104"/>
              <a:gd name="T28" fmla="*/ 235621 w 104"/>
              <a:gd name="T29" fmla="*/ 222663 h 104"/>
              <a:gd name="T30" fmla="*/ 249481 w 104"/>
              <a:gd name="T31" fmla="*/ 222663 h 104"/>
              <a:gd name="T32" fmla="*/ 360362 w 104"/>
              <a:gd name="T33" fmla="*/ 111331 h 104"/>
              <a:gd name="T34" fmla="*/ 346502 w 104"/>
              <a:gd name="T35" fmla="*/ 62624 h 104"/>
              <a:gd name="T36" fmla="*/ 249481 w 104"/>
              <a:gd name="T37" fmla="*/ 194830 h 104"/>
              <a:gd name="T38" fmla="*/ 232156 w 104"/>
              <a:gd name="T39" fmla="*/ 194830 h 104"/>
              <a:gd name="T40" fmla="*/ 225226 w 104"/>
              <a:gd name="T41" fmla="*/ 194830 h 104"/>
              <a:gd name="T42" fmla="*/ 221761 w 104"/>
              <a:gd name="T43" fmla="*/ 198309 h 104"/>
              <a:gd name="T44" fmla="*/ 97021 w 104"/>
              <a:gd name="T45" fmla="*/ 323557 h 104"/>
              <a:gd name="T46" fmla="*/ 38115 w 104"/>
              <a:gd name="T47" fmla="*/ 323557 h 104"/>
              <a:gd name="T48" fmla="*/ 27720 w 104"/>
              <a:gd name="T49" fmla="*/ 292245 h 104"/>
              <a:gd name="T50" fmla="*/ 38115 w 104"/>
              <a:gd name="T51" fmla="*/ 264412 h 104"/>
              <a:gd name="T52" fmla="*/ 162856 w 104"/>
              <a:gd name="T53" fmla="*/ 139164 h 104"/>
              <a:gd name="T54" fmla="*/ 166321 w 104"/>
              <a:gd name="T55" fmla="*/ 135685 h 104"/>
              <a:gd name="T56" fmla="*/ 166321 w 104"/>
              <a:gd name="T57" fmla="*/ 128727 h 104"/>
              <a:gd name="T58" fmla="*/ 166321 w 104"/>
              <a:gd name="T59" fmla="*/ 111331 h 104"/>
              <a:gd name="T60" fmla="*/ 249481 w 104"/>
              <a:gd name="T61" fmla="*/ 27833 h 104"/>
              <a:gd name="T62" fmla="*/ 266806 w 104"/>
              <a:gd name="T63" fmla="*/ 31312 h 104"/>
              <a:gd name="T64" fmla="*/ 204436 w 104"/>
              <a:gd name="T65" fmla="*/ 97415 h 104"/>
              <a:gd name="T66" fmla="*/ 263341 w 104"/>
              <a:gd name="T67" fmla="*/ 156560 h 104"/>
              <a:gd name="T68" fmla="*/ 329177 w 104"/>
              <a:gd name="T69" fmla="*/ 93936 h 104"/>
              <a:gd name="T70" fmla="*/ 332642 w 104"/>
              <a:gd name="T71" fmla="*/ 111331 h 104"/>
              <a:gd name="T72" fmla="*/ 249481 w 104"/>
              <a:gd name="T73" fmla="*/ 194830 h 10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04" h="104">
                <a:moveTo>
                  <a:pt x="100" y="18"/>
                </a:moveTo>
                <a:cubicBezTo>
                  <a:pt x="98" y="13"/>
                  <a:pt x="98" y="13"/>
                  <a:pt x="98" y="13"/>
                </a:cubicBezTo>
                <a:cubicBezTo>
                  <a:pt x="76" y="34"/>
                  <a:pt x="76" y="34"/>
                  <a:pt x="76" y="34"/>
                </a:cubicBezTo>
                <a:cubicBezTo>
                  <a:pt x="70" y="28"/>
                  <a:pt x="70" y="28"/>
                  <a:pt x="70" y="28"/>
                </a:cubicBezTo>
                <a:cubicBezTo>
                  <a:pt x="91" y="7"/>
                  <a:pt x="91" y="7"/>
                  <a:pt x="91" y="7"/>
                </a:cubicBezTo>
                <a:cubicBezTo>
                  <a:pt x="86" y="4"/>
                  <a:pt x="86" y="4"/>
                  <a:pt x="86" y="4"/>
                </a:cubicBezTo>
                <a:cubicBezTo>
                  <a:pt x="82" y="2"/>
                  <a:pt x="77" y="0"/>
                  <a:pt x="72" y="0"/>
                </a:cubicBezTo>
                <a:cubicBezTo>
                  <a:pt x="54" y="0"/>
                  <a:pt x="40" y="15"/>
                  <a:pt x="40" y="32"/>
                </a:cubicBezTo>
                <a:cubicBezTo>
                  <a:pt x="40" y="34"/>
                  <a:pt x="40" y="35"/>
                  <a:pt x="40" y="36"/>
                </a:cubicBezTo>
                <a:cubicBezTo>
                  <a:pt x="28" y="48"/>
                  <a:pt x="8" y="68"/>
                  <a:pt x="6" y="70"/>
                </a:cubicBezTo>
                <a:cubicBezTo>
                  <a:pt x="2" y="74"/>
                  <a:pt x="0" y="79"/>
                  <a:pt x="0" y="84"/>
                </a:cubicBezTo>
                <a:cubicBezTo>
                  <a:pt x="0" y="90"/>
                  <a:pt x="2" y="95"/>
                  <a:pt x="6" y="99"/>
                </a:cubicBezTo>
                <a:cubicBezTo>
                  <a:pt x="9" y="102"/>
                  <a:pt x="14" y="104"/>
                  <a:pt x="20" y="104"/>
                </a:cubicBezTo>
                <a:cubicBezTo>
                  <a:pt x="25" y="104"/>
                  <a:pt x="30" y="102"/>
                  <a:pt x="34" y="99"/>
                </a:cubicBezTo>
                <a:cubicBezTo>
                  <a:pt x="36" y="96"/>
                  <a:pt x="56" y="76"/>
                  <a:pt x="68" y="64"/>
                </a:cubicBezTo>
                <a:cubicBezTo>
                  <a:pt x="69" y="64"/>
                  <a:pt x="71" y="64"/>
                  <a:pt x="72" y="64"/>
                </a:cubicBezTo>
                <a:cubicBezTo>
                  <a:pt x="89" y="64"/>
                  <a:pt x="104" y="50"/>
                  <a:pt x="104" y="32"/>
                </a:cubicBezTo>
                <a:cubicBezTo>
                  <a:pt x="104" y="27"/>
                  <a:pt x="102" y="22"/>
                  <a:pt x="100" y="18"/>
                </a:cubicBezTo>
                <a:close/>
                <a:moveTo>
                  <a:pt x="72" y="56"/>
                </a:moveTo>
                <a:cubicBezTo>
                  <a:pt x="70" y="56"/>
                  <a:pt x="69" y="56"/>
                  <a:pt x="67" y="56"/>
                </a:cubicBezTo>
                <a:cubicBezTo>
                  <a:pt x="65" y="56"/>
                  <a:pt x="65" y="56"/>
                  <a:pt x="65" y="56"/>
                </a:cubicBezTo>
                <a:cubicBezTo>
                  <a:pt x="64" y="57"/>
                  <a:pt x="64" y="57"/>
                  <a:pt x="64" y="57"/>
                </a:cubicBezTo>
                <a:cubicBezTo>
                  <a:pt x="52" y="69"/>
                  <a:pt x="31" y="91"/>
                  <a:pt x="28" y="93"/>
                </a:cubicBezTo>
                <a:cubicBezTo>
                  <a:pt x="24" y="97"/>
                  <a:pt x="16" y="97"/>
                  <a:pt x="11" y="93"/>
                </a:cubicBezTo>
                <a:cubicBezTo>
                  <a:pt x="9" y="91"/>
                  <a:pt x="8" y="88"/>
                  <a:pt x="8" y="84"/>
                </a:cubicBezTo>
                <a:cubicBezTo>
                  <a:pt x="8" y="81"/>
                  <a:pt x="9" y="78"/>
                  <a:pt x="11" y="76"/>
                </a:cubicBezTo>
                <a:cubicBezTo>
                  <a:pt x="14" y="74"/>
                  <a:pt x="35" y="52"/>
                  <a:pt x="47" y="40"/>
                </a:cubicBezTo>
                <a:cubicBezTo>
                  <a:pt x="48" y="39"/>
                  <a:pt x="48" y="39"/>
                  <a:pt x="48" y="39"/>
                </a:cubicBezTo>
                <a:cubicBezTo>
                  <a:pt x="48" y="37"/>
                  <a:pt x="48" y="37"/>
                  <a:pt x="48" y="37"/>
                </a:cubicBezTo>
                <a:cubicBezTo>
                  <a:pt x="48" y="35"/>
                  <a:pt x="48" y="34"/>
                  <a:pt x="48" y="32"/>
                </a:cubicBezTo>
                <a:cubicBezTo>
                  <a:pt x="48" y="19"/>
                  <a:pt x="58" y="8"/>
                  <a:pt x="72" y="8"/>
                </a:cubicBezTo>
                <a:cubicBezTo>
                  <a:pt x="74" y="8"/>
                  <a:pt x="76" y="9"/>
                  <a:pt x="77" y="9"/>
                </a:cubicBezTo>
                <a:cubicBezTo>
                  <a:pt x="59" y="28"/>
                  <a:pt x="59" y="28"/>
                  <a:pt x="59" y="28"/>
                </a:cubicBezTo>
                <a:cubicBezTo>
                  <a:pt x="76" y="45"/>
                  <a:pt x="76" y="45"/>
                  <a:pt x="76" y="45"/>
                </a:cubicBezTo>
                <a:cubicBezTo>
                  <a:pt x="95" y="27"/>
                  <a:pt x="95" y="27"/>
                  <a:pt x="95" y="27"/>
                </a:cubicBezTo>
                <a:cubicBezTo>
                  <a:pt x="95" y="29"/>
                  <a:pt x="96" y="30"/>
                  <a:pt x="96" y="32"/>
                </a:cubicBezTo>
                <a:cubicBezTo>
                  <a:pt x="96" y="46"/>
                  <a:pt x="85" y="56"/>
                  <a:pt x="72" y="5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F17BE14-6E00-084F-99B2-6B06D0872660}"/>
              </a:ext>
            </a:extLst>
          </p:cNvPr>
          <p:cNvSpPr txBox="1"/>
          <p:nvPr/>
        </p:nvSpPr>
        <p:spPr>
          <a:xfrm>
            <a:off x="128780" y="380327"/>
            <a:ext cx="3379562" cy="830997"/>
          </a:xfrm>
          <a:prstGeom prst="rect">
            <a:avLst/>
          </a:prstGeom>
          <a:solidFill>
            <a:srgbClr val="7030A0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Modelo de negocio que posibilita adquirir casi cualquier servicio de ciberdelincuencia.</a:t>
            </a:r>
            <a:endParaRPr lang="es-ES_tradnl" altLang="es-CO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1" name="Freeform 244">
            <a:extLst>
              <a:ext uri="{FF2B5EF4-FFF2-40B4-BE49-F238E27FC236}">
                <a16:creationId xmlns:a16="http://schemas.microsoft.com/office/drawing/2014/main" id="{8648577D-2B00-804A-922F-56FFD7D16B5E}"/>
              </a:ext>
            </a:extLst>
          </p:cNvPr>
          <p:cNvSpPr>
            <a:spLocks noEditPoints="1"/>
          </p:cNvSpPr>
          <p:nvPr/>
        </p:nvSpPr>
        <p:spPr bwMode="auto">
          <a:xfrm>
            <a:off x="4400282" y="1716860"/>
            <a:ext cx="430161" cy="444500"/>
          </a:xfrm>
          <a:custGeom>
            <a:avLst/>
            <a:gdLst>
              <a:gd name="T0" fmla="*/ 312 w 543"/>
              <a:gd name="T1" fmla="*/ 241 h 417"/>
              <a:gd name="T2" fmla="*/ 306 w 543"/>
              <a:gd name="T3" fmla="*/ 229 h 417"/>
              <a:gd name="T4" fmla="*/ 283 w 543"/>
              <a:gd name="T5" fmla="*/ 222 h 417"/>
              <a:gd name="T6" fmla="*/ 283 w 543"/>
              <a:gd name="T7" fmla="*/ 260 h 417"/>
              <a:gd name="T8" fmla="*/ 304 w 543"/>
              <a:gd name="T9" fmla="*/ 255 h 417"/>
              <a:gd name="T10" fmla="*/ 312 w 543"/>
              <a:gd name="T11" fmla="*/ 241 h 417"/>
              <a:gd name="T12" fmla="*/ 256 w 543"/>
              <a:gd name="T13" fmla="*/ 173 h 417"/>
              <a:gd name="T14" fmla="*/ 256 w 543"/>
              <a:gd name="T15" fmla="*/ 138 h 417"/>
              <a:gd name="T16" fmla="*/ 237 w 543"/>
              <a:gd name="T17" fmla="*/ 143 h 417"/>
              <a:gd name="T18" fmla="*/ 229 w 543"/>
              <a:gd name="T19" fmla="*/ 155 h 417"/>
              <a:gd name="T20" fmla="*/ 234 w 543"/>
              <a:gd name="T21" fmla="*/ 166 h 417"/>
              <a:gd name="T22" fmla="*/ 256 w 543"/>
              <a:gd name="T23" fmla="*/ 173 h 417"/>
              <a:gd name="T24" fmla="*/ 0 w 543"/>
              <a:gd name="T25" fmla="*/ 210 h 417"/>
              <a:gd name="T26" fmla="*/ 271 w 543"/>
              <a:gd name="T27" fmla="*/ 1 h 417"/>
              <a:gd name="T28" fmla="*/ 543 w 543"/>
              <a:gd name="T29" fmla="*/ 208 h 417"/>
              <a:gd name="T30" fmla="*/ 271 w 543"/>
              <a:gd name="T31" fmla="*/ 417 h 417"/>
              <a:gd name="T32" fmla="*/ 0 w 543"/>
              <a:gd name="T33" fmla="*/ 210 h 417"/>
              <a:gd name="T34" fmla="*/ 161 w 543"/>
              <a:gd name="T35" fmla="*/ 157 h 417"/>
              <a:gd name="T36" fmla="*/ 167 w 543"/>
              <a:gd name="T37" fmla="*/ 182 h 417"/>
              <a:gd name="T38" fmla="*/ 184 w 543"/>
              <a:gd name="T39" fmla="*/ 198 h 417"/>
              <a:gd name="T40" fmla="*/ 209 w 543"/>
              <a:gd name="T41" fmla="*/ 209 h 417"/>
              <a:gd name="T42" fmla="*/ 237 w 543"/>
              <a:gd name="T43" fmla="*/ 216 h 417"/>
              <a:gd name="T44" fmla="*/ 255 w 543"/>
              <a:gd name="T45" fmla="*/ 219 h 417"/>
              <a:gd name="T46" fmla="*/ 255 w 543"/>
              <a:gd name="T47" fmla="*/ 261 h 417"/>
              <a:gd name="T48" fmla="*/ 206 w 543"/>
              <a:gd name="T49" fmla="*/ 254 h 417"/>
              <a:gd name="T50" fmla="*/ 172 w 543"/>
              <a:gd name="T51" fmla="*/ 244 h 417"/>
              <a:gd name="T52" fmla="*/ 166 w 543"/>
              <a:gd name="T53" fmla="*/ 244 h 417"/>
              <a:gd name="T54" fmla="*/ 166 w 543"/>
              <a:gd name="T55" fmla="*/ 287 h 417"/>
              <a:gd name="T56" fmla="*/ 207 w 543"/>
              <a:gd name="T57" fmla="*/ 297 h 417"/>
              <a:gd name="T58" fmla="*/ 254 w 543"/>
              <a:gd name="T59" fmla="*/ 300 h 417"/>
              <a:gd name="T60" fmla="*/ 254 w 543"/>
              <a:gd name="T61" fmla="*/ 354 h 417"/>
              <a:gd name="T62" fmla="*/ 286 w 543"/>
              <a:gd name="T63" fmla="*/ 354 h 417"/>
              <a:gd name="T64" fmla="*/ 286 w 543"/>
              <a:gd name="T65" fmla="*/ 300 h 417"/>
              <a:gd name="T66" fmla="*/ 326 w 543"/>
              <a:gd name="T67" fmla="*/ 293 h 417"/>
              <a:gd name="T68" fmla="*/ 356 w 543"/>
              <a:gd name="T69" fmla="*/ 279 h 417"/>
              <a:gd name="T70" fmla="*/ 375 w 543"/>
              <a:gd name="T71" fmla="*/ 259 h 417"/>
              <a:gd name="T72" fmla="*/ 382 w 543"/>
              <a:gd name="T73" fmla="*/ 235 h 417"/>
              <a:gd name="T74" fmla="*/ 362 w 543"/>
              <a:gd name="T75" fmla="*/ 198 h 417"/>
              <a:gd name="T76" fmla="*/ 302 w 543"/>
              <a:gd name="T77" fmla="*/ 178 h 417"/>
              <a:gd name="T78" fmla="*/ 285 w 543"/>
              <a:gd name="T79" fmla="*/ 176 h 417"/>
              <a:gd name="T80" fmla="*/ 285 w 543"/>
              <a:gd name="T81" fmla="*/ 138 h 417"/>
              <a:gd name="T82" fmla="*/ 324 w 543"/>
              <a:gd name="T83" fmla="*/ 142 h 417"/>
              <a:gd name="T84" fmla="*/ 355 w 543"/>
              <a:gd name="T85" fmla="*/ 153 h 417"/>
              <a:gd name="T86" fmla="*/ 361 w 543"/>
              <a:gd name="T87" fmla="*/ 153 h 417"/>
              <a:gd name="T88" fmla="*/ 361 w 543"/>
              <a:gd name="T89" fmla="*/ 109 h 417"/>
              <a:gd name="T90" fmla="*/ 326 w 543"/>
              <a:gd name="T91" fmla="*/ 102 h 417"/>
              <a:gd name="T92" fmla="*/ 286 w 543"/>
              <a:gd name="T93" fmla="*/ 98 h 417"/>
              <a:gd name="T94" fmla="*/ 286 w 543"/>
              <a:gd name="T95" fmla="*/ 64 h 417"/>
              <a:gd name="T96" fmla="*/ 254 w 543"/>
              <a:gd name="T97" fmla="*/ 64 h 417"/>
              <a:gd name="T98" fmla="*/ 254 w 543"/>
              <a:gd name="T99" fmla="*/ 99 h 417"/>
              <a:gd name="T100" fmla="*/ 186 w 543"/>
              <a:gd name="T101" fmla="*/ 118 h 417"/>
              <a:gd name="T102" fmla="*/ 161 w 543"/>
              <a:gd name="T103" fmla="*/ 15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43" h="417">
                <a:moveTo>
                  <a:pt x="312" y="241"/>
                </a:moveTo>
                <a:cubicBezTo>
                  <a:pt x="312" y="236"/>
                  <a:pt x="310" y="232"/>
                  <a:pt x="306" y="229"/>
                </a:cubicBezTo>
                <a:cubicBezTo>
                  <a:pt x="301" y="226"/>
                  <a:pt x="294" y="224"/>
                  <a:pt x="283" y="222"/>
                </a:cubicBezTo>
                <a:cubicBezTo>
                  <a:pt x="283" y="260"/>
                  <a:pt x="283" y="260"/>
                  <a:pt x="283" y="260"/>
                </a:cubicBezTo>
                <a:cubicBezTo>
                  <a:pt x="292" y="260"/>
                  <a:pt x="299" y="258"/>
                  <a:pt x="304" y="255"/>
                </a:cubicBezTo>
                <a:cubicBezTo>
                  <a:pt x="310" y="252"/>
                  <a:pt x="312" y="248"/>
                  <a:pt x="312" y="241"/>
                </a:cubicBezTo>
                <a:close/>
                <a:moveTo>
                  <a:pt x="256" y="173"/>
                </a:moveTo>
                <a:cubicBezTo>
                  <a:pt x="256" y="138"/>
                  <a:pt x="256" y="138"/>
                  <a:pt x="256" y="138"/>
                </a:cubicBezTo>
                <a:cubicBezTo>
                  <a:pt x="249" y="138"/>
                  <a:pt x="243" y="140"/>
                  <a:pt x="237" y="143"/>
                </a:cubicBezTo>
                <a:cubicBezTo>
                  <a:pt x="232" y="146"/>
                  <a:pt x="229" y="150"/>
                  <a:pt x="229" y="155"/>
                </a:cubicBezTo>
                <a:cubicBezTo>
                  <a:pt x="229" y="159"/>
                  <a:pt x="231" y="163"/>
                  <a:pt x="234" y="166"/>
                </a:cubicBezTo>
                <a:cubicBezTo>
                  <a:pt x="237" y="168"/>
                  <a:pt x="244" y="171"/>
                  <a:pt x="256" y="173"/>
                </a:cubicBezTo>
                <a:close/>
                <a:moveTo>
                  <a:pt x="0" y="210"/>
                </a:moveTo>
                <a:cubicBezTo>
                  <a:pt x="0" y="95"/>
                  <a:pt x="122" y="2"/>
                  <a:pt x="271" y="1"/>
                </a:cubicBezTo>
                <a:cubicBezTo>
                  <a:pt x="421" y="0"/>
                  <a:pt x="543" y="92"/>
                  <a:pt x="543" y="208"/>
                </a:cubicBezTo>
                <a:cubicBezTo>
                  <a:pt x="543" y="323"/>
                  <a:pt x="421" y="417"/>
                  <a:pt x="271" y="417"/>
                </a:cubicBezTo>
                <a:cubicBezTo>
                  <a:pt x="122" y="417"/>
                  <a:pt x="0" y="324"/>
                  <a:pt x="0" y="210"/>
                </a:cubicBezTo>
                <a:close/>
                <a:moveTo>
                  <a:pt x="161" y="157"/>
                </a:moveTo>
                <a:cubicBezTo>
                  <a:pt x="161" y="167"/>
                  <a:pt x="163" y="175"/>
                  <a:pt x="167" y="182"/>
                </a:cubicBezTo>
                <a:cubicBezTo>
                  <a:pt x="171" y="188"/>
                  <a:pt x="177" y="194"/>
                  <a:pt x="184" y="198"/>
                </a:cubicBezTo>
                <a:cubicBezTo>
                  <a:pt x="191" y="203"/>
                  <a:pt x="200" y="207"/>
                  <a:pt x="209" y="209"/>
                </a:cubicBezTo>
                <a:cubicBezTo>
                  <a:pt x="218" y="212"/>
                  <a:pt x="227" y="214"/>
                  <a:pt x="237" y="216"/>
                </a:cubicBezTo>
                <a:cubicBezTo>
                  <a:pt x="255" y="219"/>
                  <a:pt x="255" y="219"/>
                  <a:pt x="255" y="219"/>
                </a:cubicBezTo>
                <a:cubicBezTo>
                  <a:pt x="255" y="261"/>
                  <a:pt x="255" y="261"/>
                  <a:pt x="255" y="261"/>
                </a:cubicBezTo>
                <a:cubicBezTo>
                  <a:pt x="239" y="260"/>
                  <a:pt x="222" y="258"/>
                  <a:pt x="206" y="254"/>
                </a:cubicBezTo>
                <a:cubicBezTo>
                  <a:pt x="190" y="250"/>
                  <a:pt x="179" y="247"/>
                  <a:pt x="172" y="244"/>
                </a:cubicBezTo>
                <a:cubicBezTo>
                  <a:pt x="166" y="244"/>
                  <a:pt x="166" y="244"/>
                  <a:pt x="166" y="244"/>
                </a:cubicBezTo>
                <a:cubicBezTo>
                  <a:pt x="166" y="287"/>
                  <a:pt x="166" y="287"/>
                  <a:pt x="166" y="287"/>
                </a:cubicBezTo>
                <a:cubicBezTo>
                  <a:pt x="176" y="291"/>
                  <a:pt x="190" y="294"/>
                  <a:pt x="207" y="297"/>
                </a:cubicBezTo>
                <a:cubicBezTo>
                  <a:pt x="224" y="299"/>
                  <a:pt x="240" y="300"/>
                  <a:pt x="254" y="300"/>
                </a:cubicBezTo>
                <a:cubicBezTo>
                  <a:pt x="254" y="354"/>
                  <a:pt x="254" y="354"/>
                  <a:pt x="254" y="354"/>
                </a:cubicBezTo>
                <a:cubicBezTo>
                  <a:pt x="286" y="354"/>
                  <a:pt x="286" y="354"/>
                  <a:pt x="286" y="354"/>
                </a:cubicBezTo>
                <a:cubicBezTo>
                  <a:pt x="286" y="300"/>
                  <a:pt x="286" y="300"/>
                  <a:pt x="286" y="300"/>
                </a:cubicBezTo>
                <a:cubicBezTo>
                  <a:pt x="301" y="299"/>
                  <a:pt x="314" y="297"/>
                  <a:pt x="326" y="293"/>
                </a:cubicBezTo>
                <a:cubicBezTo>
                  <a:pt x="338" y="289"/>
                  <a:pt x="348" y="285"/>
                  <a:pt x="356" y="279"/>
                </a:cubicBezTo>
                <a:cubicBezTo>
                  <a:pt x="364" y="273"/>
                  <a:pt x="370" y="267"/>
                  <a:pt x="375" y="259"/>
                </a:cubicBezTo>
                <a:cubicBezTo>
                  <a:pt x="379" y="252"/>
                  <a:pt x="382" y="244"/>
                  <a:pt x="382" y="235"/>
                </a:cubicBezTo>
                <a:cubicBezTo>
                  <a:pt x="382" y="219"/>
                  <a:pt x="375" y="206"/>
                  <a:pt x="362" y="198"/>
                </a:cubicBezTo>
                <a:cubicBezTo>
                  <a:pt x="349" y="189"/>
                  <a:pt x="329" y="183"/>
                  <a:pt x="302" y="178"/>
                </a:cubicBezTo>
                <a:cubicBezTo>
                  <a:pt x="285" y="176"/>
                  <a:pt x="285" y="176"/>
                  <a:pt x="285" y="176"/>
                </a:cubicBezTo>
                <a:cubicBezTo>
                  <a:pt x="285" y="138"/>
                  <a:pt x="285" y="138"/>
                  <a:pt x="285" y="138"/>
                </a:cubicBezTo>
                <a:cubicBezTo>
                  <a:pt x="299" y="138"/>
                  <a:pt x="312" y="140"/>
                  <a:pt x="324" y="142"/>
                </a:cubicBezTo>
                <a:cubicBezTo>
                  <a:pt x="335" y="145"/>
                  <a:pt x="345" y="148"/>
                  <a:pt x="355" y="153"/>
                </a:cubicBezTo>
                <a:cubicBezTo>
                  <a:pt x="361" y="153"/>
                  <a:pt x="361" y="153"/>
                  <a:pt x="361" y="153"/>
                </a:cubicBezTo>
                <a:cubicBezTo>
                  <a:pt x="361" y="109"/>
                  <a:pt x="361" y="109"/>
                  <a:pt x="361" y="109"/>
                </a:cubicBezTo>
                <a:cubicBezTo>
                  <a:pt x="353" y="107"/>
                  <a:pt x="341" y="104"/>
                  <a:pt x="326" y="102"/>
                </a:cubicBezTo>
                <a:cubicBezTo>
                  <a:pt x="311" y="100"/>
                  <a:pt x="298" y="99"/>
                  <a:pt x="286" y="98"/>
                </a:cubicBezTo>
                <a:cubicBezTo>
                  <a:pt x="286" y="64"/>
                  <a:pt x="286" y="64"/>
                  <a:pt x="286" y="64"/>
                </a:cubicBezTo>
                <a:cubicBezTo>
                  <a:pt x="254" y="64"/>
                  <a:pt x="254" y="64"/>
                  <a:pt x="254" y="64"/>
                </a:cubicBezTo>
                <a:cubicBezTo>
                  <a:pt x="254" y="99"/>
                  <a:pt x="254" y="99"/>
                  <a:pt x="254" y="99"/>
                </a:cubicBezTo>
                <a:cubicBezTo>
                  <a:pt x="225" y="101"/>
                  <a:pt x="202" y="108"/>
                  <a:pt x="186" y="118"/>
                </a:cubicBezTo>
                <a:cubicBezTo>
                  <a:pt x="169" y="129"/>
                  <a:pt x="161" y="142"/>
                  <a:pt x="161" y="1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endParaRPr lang="en-AU" sz="3599"/>
          </a:p>
        </p:txBody>
      </p:sp>
      <p:sp>
        <p:nvSpPr>
          <p:cNvPr id="82" name="Freeform 14">
            <a:extLst>
              <a:ext uri="{FF2B5EF4-FFF2-40B4-BE49-F238E27FC236}">
                <a16:creationId xmlns:a16="http://schemas.microsoft.com/office/drawing/2014/main" id="{C9D03B05-4293-6142-A7EA-CC4065D8E9EE}"/>
              </a:ext>
            </a:extLst>
          </p:cNvPr>
          <p:cNvSpPr>
            <a:spLocks noEditPoints="1"/>
          </p:cNvSpPr>
          <p:nvPr/>
        </p:nvSpPr>
        <p:spPr bwMode="auto">
          <a:xfrm>
            <a:off x="5550483" y="1716860"/>
            <a:ext cx="439239" cy="441395"/>
          </a:xfrm>
          <a:custGeom>
            <a:avLst/>
            <a:gdLst>
              <a:gd name="T0" fmla="*/ 300 w 400"/>
              <a:gd name="T1" fmla="*/ 272 h 312"/>
              <a:gd name="T2" fmla="*/ 40 w 400"/>
              <a:gd name="T3" fmla="*/ 272 h 312"/>
              <a:gd name="T4" fmla="*/ 40 w 400"/>
              <a:gd name="T5" fmla="*/ 92 h 312"/>
              <a:gd name="T6" fmla="*/ 92 w 400"/>
              <a:gd name="T7" fmla="*/ 92 h 312"/>
              <a:gd name="T8" fmla="*/ 135 w 400"/>
              <a:gd name="T9" fmla="*/ 52 h 312"/>
              <a:gd name="T10" fmla="*/ 20 w 400"/>
              <a:gd name="T11" fmla="*/ 52 h 312"/>
              <a:gd name="T12" fmla="*/ 0 w 400"/>
              <a:gd name="T13" fmla="*/ 72 h 312"/>
              <a:gd name="T14" fmla="*/ 0 w 400"/>
              <a:gd name="T15" fmla="*/ 292 h 312"/>
              <a:gd name="T16" fmla="*/ 20 w 400"/>
              <a:gd name="T17" fmla="*/ 312 h 312"/>
              <a:gd name="T18" fmla="*/ 320 w 400"/>
              <a:gd name="T19" fmla="*/ 312 h 312"/>
              <a:gd name="T20" fmla="*/ 340 w 400"/>
              <a:gd name="T21" fmla="*/ 292 h 312"/>
              <a:gd name="T22" fmla="*/ 340 w 400"/>
              <a:gd name="T23" fmla="*/ 217 h 312"/>
              <a:gd name="T24" fmla="*/ 300 w 400"/>
              <a:gd name="T25" fmla="*/ 250 h 312"/>
              <a:gd name="T26" fmla="*/ 300 w 400"/>
              <a:gd name="T27" fmla="*/ 272 h 312"/>
              <a:gd name="T28" fmla="*/ 267 w 400"/>
              <a:gd name="T29" fmla="*/ 133 h 312"/>
              <a:gd name="T30" fmla="*/ 267 w 400"/>
              <a:gd name="T31" fmla="*/ 204 h 312"/>
              <a:gd name="T32" fmla="*/ 400 w 400"/>
              <a:gd name="T33" fmla="*/ 100 h 312"/>
              <a:gd name="T34" fmla="*/ 267 w 400"/>
              <a:gd name="T35" fmla="*/ 0 h 312"/>
              <a:gd name="T36" fmla="*/ 267 w 400"/>
              <a:gd name="T37" fmla="*/ 63 h 312"/>
              <a:gd name="T38" fmla="*/ 106 w 400"/>
              <a:gd name="T39" fmla="*/ 222 h 312"/>
              <a:gd name="T40" fmla="*/ 267 w 400"/>
              <a:gd name="T41" fmla="*/ 133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00" h="312">
                <a:moveTo>
                  <a:pt x="300" y="272"/>
                </a:moveTo>
                <a:cubicBezTo>
                  <a:pt x="40" y="272"/>
                  <a:pt x="40" y="272"/>
                  <a:pt x="40" y="272"/>
                </a:cubicBezTo>
                <a:cubicBezTo>
                  <a:pt x="40" y="92"/>
                  <a:pt x="40" y="92"/>
                  <a:pt x="40" y="92"/>
                </a:cubicBezTo>
                <a:cubicBezTo>
                  <a:pt x="92" y="92"/>
                  <a:pt x="92" y="92"/>
                  <a:pt x="92" y="92"/>
                </a:cubicBezTo>
                <a:cubicBezTo>
                  <a:pt x="92" y="92"/>
                  <a:pt x="105" y="74"/>
                  <a:pt x="135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9" y="52"/>
                  <a:pt x="0" y="61"/>
                  <a:pt x="0" y="72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303"/>
                  <a:pt x="9" y="312"/>
                  <a:pt x="20" y="312"/>
                </a:cubicBezTo>
                <a:cubicBezTo>
                  <a:pt x="320" y="312"/>
                  <a:pt x="320" y="312"/>
                  <a:pt x="320" y="312"/>
                </a:cubicBezTo>
                <a:cubicBezTo>
                  <a:pt x="331" y="312"/>
                  <a:pt x="340" y="303"/>
                  <a:pt x="340" y="292"/>
                </a:cubicBezTo>
                <a:cubicBezTo>
                  <a:pt x="340" y="217"/>
                  <a:pt x="340" y="217"/>
                  <a:pt x="340" y="217"/>
                </a:cubicBezTo>
                <a:cubicBezTo>
                  <a:pt x="300" y="250"/>
                  <a:pt x="300" y="250"/>
                  <a:pt x="300" y="250"/>
                </a:cubicBezTo>
                <a:lnTo>
                  <a:pt x="300" y="272"/>
                </a:lnTo>
                <a:close/>
                <a:moveTo>
                  <a:pt x="267" y="133"/>
                </a:moveTo>
                <a:cubicBezTo>
                  <a:pt x="267" y="204"/>
                  <a:pt x="267" y="204"/>
                  <a:pt x="267" y="204"/>
                </a:cubicBezTo>
                <a:cubicBezTo>
                  <a:pt x="400" y="100"/>
                  <a:pt x="400" y="100"/>
                  <a:pt x="400" y="100"/>
                </a:cubicBezTo>
                <a:cubicBezTo>
                  <a:pt x="267" y="0"/>
                  <a:pt x="267" y="0"/>
                  <a:pt x="267" y="0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106" y="63"/>
                  <a:pt x="106" y="222"/>
                  <a:pt x="106" y="222"/>
                </a:cubicBezTo>
                <a:cubicBezTo>
                  <a:pt x="151" y="147"/>
                  <a:pt x="179" y="133"/>
                  <a:pt x="267" y="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endParaRPr lang="en-AU" sz="3599"/>
          </a:p>
        </p:txBody>
      </p:sp>
      <p:sp>
        <p:nvSpPr>
          <p:cNvPr id="83" name="TextBox 18">
            <a:extLst>
              <a:ext uri="{FF2B5EF4-FFF2-40B4-BE49-F238E27FC236}">
                <a16:creationId xmlns:a16="http://schemas.microsoft.com/office/drawing/2014/main" id="{48BF73C1-A1FC-3146-86B5-EEF2D11E0139}"/>
              </a:ext>
            </a:extLst>
          </p:cNvPr>
          <p:cNvSpPr txBox="1"/>
          <p:nvPr/>
        </p:nvSpPr>
        <p:spPr>
          <a:xfrm>
            <a:off x="134569" y="1278554"/>
            <a:ext cx="3379561" cy="36933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Ransomware</a:t>
            </a:r>
            <a:endParaRPr lang="es-ES_tradnl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39B80377-AAF5-CA40-AF43-0D27B97B0193}"/>
              </a:ext>
            </a:extLst>
          </p:cNvPr>
          <p:cNvSpPr txBox="1"/>
          <p:nvPr/>
        </p:nvSpPr>
        <p:spPr>
          <a:xfrm>
            <a:off x="134568" y="1602645"/>
            <a:ext cx="3379562" cy="830997"/>
          </a:xfrm>
          <a:prstGeom prst="rect">
            <a:avLst/>
          </a:prstGeom>
          <a:solidFill>
            <a:srgbClr val="002060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”Secuestro de datos”. Restringe el acceso y pide un rescate a cambio.</a:t>
            </a:r>
            <a:endParaRPr lang="es-ES_tradnl" altLang="es-CO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5" name="TextBox 18">
            <a:extLst>
              <a:ext uri="{FF2B5EF4-FFF2-40B4-BE49-F238E27FC236}">
                <a16:creationId xmlns:a16="http://schemas.microsoft.com/office/drawing/2014/main" id="{129B6815-711C-A240-9389-2667E28D676F}"/>
              </a:ext>
            </a:extLst>
          </p:cNvPr>
          <p:cNvSpPr txBox="1"/>
          <p:nvPr/>
        </p:nvSpPr>
        <p:spPr>
          <a:xfrm>
            <a:off x="134569" y="2512449"/>
            <a:ext cx="3379561" cy="369332"/>
          </a:xfrm>
          <a:prstGeom prst="rect">
            <a:avLst/>
          </a:prstGeom>
          <a:noFill/>
          <a:ln w="28575">
            <a:solidFill>
              <a:srgbClr val="003FCC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b="1" dirty="0">
                <a:solidFill>
                  <a:srgbClr val="003FCC"/>
                </a:solidFill>
                <a:latin typeface="Century Gothic" panose="020B0502020202020204" pitchFamily="34" charset="0"/>
              </a:rPr>
              <a:t>Uso criminal de los datos</a:t>
            </a:r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10D23A8A-CF58-2540-9741-FBAD90B85FC3}"/>
              </a:ext>
            </a:extLst>
          </p:cNvPr>
          <p:cNvSpPr txBox="1"/>
          <p:nvPr/>
        </p:nvSpPr>
        <p:spPr>
          <a:xfrm>
            <a:off x="134568" y="2836540"/>
            <a:ext cx="3379562" cy="830997"/>
          </a:xfrm>
          <a:prstGeom prst="rect">
            <a:avLst/>
          </a:prstGeom>
          <a:solidFill>
            <a:srgbClr val="003FCC"/>
          </a:solidFill>
          <a:ln w="38100">
            <a:solidFill>
              <a:srgbClr val="003F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Para uso principal o como conducta intermedia para otros propósitos</a:t>
            </a:r>
            <a:endParaRPr lang="es-ES_tradnl" altLang="es-CO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7" name="TextBox 18">
            <a:extLst>
              <a:ext uri="{FF2B5EF4-FFF2-40B4-BE49-F238E27FC236}">
                <a16:creationId xmlns:a16="http://schemas.microsoft.com/office/drawing/2014/main" id="{7B2B5FA4-90D3-EE4A-B094-B981652B125E}"/>
              </a:ext>
            </a:extLst>
          </p:cNvPr>
          <p:cNvSpPr txBox="1"/>
          <p:nvPr/>
        </p:nvSpPr>
        <p:spPr>
          <a:xfrm>
            <a:off x="128781" y="3730230"/>
            <a:ext cx="3379561" cy="369332"/>
          </a:xfrm>
          <a:prstGeom prst="rect">
            <a:avLst/>
          </a:prstGeom>
          <a:noFill/>
          <a:ln w="28575">
            <a:solidFill>
              <a:srgbClr val="0096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b="1" dirty="0">
                <a:solidFill>
                  <a:srgbClr val="009600"/>
                </a:solidFill>
                <a:latin typeface="Century Gothic" panose="020B0502020202020204" pitchFamily="34" charset="0"/>
              </a:rPr>
              <a:t>Fraude en los pagos</a:t>
            </a:r>
          </a:p>
        </p:txBody>
      </p:sp>
      <p:sp>
        <p:nvSpPr>
          <p:cNvPr id="88" name="CuadroTexto 87">
            <a:extLst>
              <a:ext uri="{FF2B5EF4-FFF2-40B4-BE49-F238E27FC236}">
                <a16:creationId xmlns:a16="http://schemas.microsoft.com/office/drawing/2014/main" id="{807308A6-7B10-C644-ACB2-BC24111AAF7D}"/>
              </a:ext>
            </a:extLst>
          </p:cNvPr>
          <p:cNvSpPr txBox="1"/>
          <p:nvPr/>
        </p:nvSpPr>
        <p:spPr>
          <a:xfrm>
            <a:off x="128780" y="4054321"/>
            <a:ext cx="3379562" cy="830997"/>
          </a:xfrm>
          <a:prstGeom prst="rect">
            <a:avLst/>
          </a:prstGeom>
          <a:solidFill>
            <a:srgbClr val="009600"/>
          </a:solidFill>
          <a:ln w="38100">
            <a:solidFill>
              <a:srgbClr val="009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En especial en cajeros informáticos, EMV y tarjetas </a:t>
            </a:r>
            <a:r>
              <a:rPr lang="es-ES_tradnl" altLang="es-CO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contactless</a:t>
            </a:r>
            <a:r>
              <a:rPr lang="es-ES_tradnl" altLang="es-CO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(NFC)</a:t>
            </a:r>
            <a:endParaRPr lang="es-ES_tradnl" altLang="es-CO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9" name="Freeform 75">
            <a:extLst>
              <a:ext uri="{FF2B5EF4-FFF2-40B4-BE49-F238E27FC236}">
                <a16:creationId xmlns:a16="http://schemas.microsoft.com/office/drawing/2014/main" id="{586819F4-4E46-614C-9696-253B7D4DD26E}"/>
              </a:ext>
            </a:extLst>
          </p:cNvPr>
          <p:cNvSpPr>
            <a:spLocks noEditPoints="1"/>
          </p:cNvSpPr>
          <p:nvPr/>
        </p:nvSpPr>
        <p:spPr bwMode="auto">
          <a:xfrm>
            <a:off x="7688298" y="1814869"/>
            <a:ext cx="394494" cy="371340"/>
          </a:xfrm>
          <a:custGeom>
            <a:avLst/>
            <a:gdLst>
              <a:gd name="T0" fmla="*/ 119 w 239"/>
              <a:gd name="T1" fmla="*/ 0 h 239"/>
              <a:gd name="T2" fmla="*/ 239 w 239"/>
              <a:gd name="T3" fmla="*/ 119 h 239"/>
              <a:gd name="T4" fmla="*/ 120 w 239"/>
              <a:gd name="T5" fmla="*/ 239 h 239"/>
              <a:gd name="T6" fmla="*/ 0 w 239"/>
              <a:gd name="T7" fmla="*/ 120 h 239"/>
              <a:gd name="T8" fmla="*/ 119 w 239"/>
              <a:gd name="T9" fmla="*/ 0 h 239"/>
              <a:gd name="T10" fmla="*/ 137 w 239"/>
              <a:gd name="T11" fmla="*/ 48 h 239"/>
              <a:gd name="T12" fmla="*/ 137 w 239"/>
              <a:gd name="T13" fmla="*/ 36 h 239"/>
              <a:gd name="T14" fmla="*/ 111 w 239"/>
              <a:gd name="T15" fmla="*/ 36 h 239"/>
              <a:gd name="T16" fmla="*/ 111 w 239"/>
              <a:gd name="T17" fmla="*/ 48 h 239"/>
              <a:gd name="T18" fmla="*/ 84 w 239"/>
              <a:gd name="T19" fmla="*/ 63 h 239"/>
              <a:gd name="T20" fmla="*/ 75 w 239"/>
              <a:gd name="T21" fmla="*/ 86 h 239"/>
              <a:gd name="T22" fmla="*/ 81 w 239"/>
              <a:gd name="T23" fmla="*/ 110 h 239"/>
              <a:gd name="T24" fmla="*/ 100 w 239"/>
              <a:gd name="T25" fmla="*/ 124 h 239"/>
              <a:gd name="T26" fmla="*/ 106 w 239"/>
              <a:gd name="T27" fmla="*/ 127 h 239"/>
              <a:gd name="T28" fmla="*/ 111 w 239"/>
              <a:gd name="T29" fmla="*/ 129 h 239"/>
              <a:gd name="T30" fmla="*/ 111 w 239"/>
              <a:gd name="T31" fmla="*/ 167 h 239"/>
              <a:gd name="T32" fmla="*/ 101 w 239"/>
              <a:gd name="T33" fmla="*/ 159 h 239"/>
              <a:gd name="T34" fmla="*/ 98 w 239"/>
              <a:gd name="T35" fmla="*/ 145 h 239"/>
              <a:gd name="T36" fmla="*/ 72 w 239"/>
              <a:gd name="T37" fmla="*/ 145 h 239"/>
              <a:gd name="T38" fmla="*/ 81 w 239"/>
              <a:gd name="T39" fmla="*/ 174 h 239"/>
              <a:gd name="T40" fmla="*/ 111 w 239"/>
              <a:gd name="T41" fmla="*/ 193 h 239"/>
              <a:gd name="T42" fmla="*/ 111 w 239"/>
              <a:gd name="T43" fmla="*/ 206 h 239"/>
              <a:gd name="T44" fmla="*/ 137 w 239"/>
              <a:gd name="T45" fmla="*/ 206 h 239"/>
              <a:gd name="T46" fmla="*/ 137 w 239"/>
              <a:gd name="T47" fmla="*/ 193 h 239"/>
              <a:gd name="T48" fmla="*/ 165 w 239"/>
              <a:gd name="T49" fmla="*/ 180 h 239"/>
              <a:gd name="T50" fmla="*/ 176 w 239"/>
              <a:gd name="T51" fmla="*/ 155 h 239"/>
              <a:gd name="T52" fmla="*/ 171 w 239"/>
              <a:gd name="T53" fmla="*/ 132 h 239"/>
              <a:gd name="T54" fmla="*/ 152 w 239"/>
              <a:gd name="T55" fmla="*/ 117 h 239"/>
              <a:gd name="T56" fmla="*/ 144 w 239"/>
              <a:gd name="T57" fmla="*/ 113 h 239"/>
              <a:gd name="T58" fmla="*/ 137 w 239"/>
              <a:gd name="T59" fmla="*/ 111 h 239"/>
              <a:gd name="T60" fmla="*/ 137 w 239"/>
              <a:gd name="T61" fmla="*/ 72 h 239"/>
              <a:gd name="T62" fmla="*/ 145 w 239"/>
              <a:gd name="T63" fmla="*/ 81 h 239"/>
              <a:gd name="T64" fmla="*/ 147 w 239"/>
              <a:gd name="T65" fmla="*/ 92 h 239"/>
              <a:gd name="T66" fmla="*/ 171 w 239"/>
              <a:gd name="T67" fmla="*/ 92 h 239"/>
              <a:gd name="T68" fmla="*/ 164 w 239"/>
              <a:gd name="T69" fmla="*/ 68 h 239"/>
              <a:gd name="T70" fmla="*/ 137 w 239"/>
              <a:gd name="T71" fmla="*/ 48 h 239"/>
              <a:gd name="T72" fmla="*/ 137 w 239"/>
              <a:gd name="T73" fmla="*/ 168 h 239"/>
              <a:gd name="T74" fmla="*/ 146 w 239"/>
              <a:gd name="T75" fmla="*/ 163 h 239"/>
              <a:gd name="T76" fmla="*/ 150 w 239"/>
              <a:gd name="T77" fmla="*/ 155 h 239"/>
              <a:gd name="T78" fmla="*/ 148 w 239"/>
              <a:gd name="T79" fmla="*/ 144 h 239"/>
              <a:gd name="T80" fmla="*/ 139 w 239"/>
              <a:gd name="T81" fmla="*/ 137 h 239"/>
              <a:gd name="T82" fmla="*/ 138 w 239"/>
              <a:gd name="T83" fmla="*/ 137 h 239"/>
              <a:gd name="T84" fmla="*/ 137 w 239"/>
              <a:gd name="T85" fmla="*/ 136 h 239"/>
              <a:gd name="T86" fmla="*/ 137 w 239"/>
              <a:gd name="T87" fmla="*/ 168 h 239"/>
              <a:gd name="T88" fmla="*/ 102 w 239"/>
              <a:gd name="T89" fmla="*/ 78 h 239"/>
              <a:gd name="T90" fmla="*/ 99 w 239"/>
              <a:gd name="T91" fmla="*/ 88 h 239"/>
              <a:gd name="T92" fmla="*/ 103 w 239"/>
              <a:gd name="T93" fmla="*/ 97 h 239"/>
              <a:gd name="T94" fmla="*/ 111 w 239"/>
              <a:gd name="T95" fmla="*/ 104 h 239"/>
              <a:gd name="T96" fmla="*/ 111 w 239"/>
              <a:gd name="T97" fmla="*/ 71 h 239"/>
              <a:gd name="T98" fmla="*/ 102 w 239"/>
              <a:gd name="T99" fmla="*/ 78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39" h="239">
                <a:moveTo>
                  <a:pt x="119" y="0"/>
                </a:moveTo>
                <a:cubicBezTo>
                  <a:pt x="185" y="0"/>
                  <a:pt x="239" y="53"/>
                  <a:pt x="239" y="119"/>
                </a:cubicBezTo>
                <a:cubicBezTo>
                  <a:pt x="239" y="185"/>
                  <a:pt x="186" y="239"/>
                  <a:pt x="120" y="239"/>
                </a:cubicBezTo>
                <a:cubicBezTo>
                  <a:pt x="54" y="239"/>
                  <a:pt x="0" y="186"/>
                  <a:pt x="0" y="120"/>
                </a:cubicBezTo>
                <a:cubicBezTo>
                  <a:pt x="0" y="54"/>
                  <a:pt x="53" y="0"/>
                  <a:pt x="119" y="0"/>
                </a:cubicBezTo>
                <a:close/>
                <a:moveTo>
                  <a:pt x="137" y="48"/>
                </a:moveTo>
                <a:cubicBezTo>
                  <a:pt x="137" y="36"/>
                  <a:pt x="137" y="36"/>
                  <a:pt x="137" y="36"/>
                </a:cubicBezTo>
                <a:cubicBezTo>
                  <a:pt x="111" y="36"/>
                  <a:pt x="111" y="36"/>
                  <a:pt x="111" y="36"/>
                </a:cubicBezTo>
                <a:cubicBezTo>
                  <a:pt x="111" y="48"/>
                  <a:pt x="111" y="48"/>
                  <a:pt x="111" y="48"/>
                </a:cubicBezTo>
                <a:cubicBezTo>
                  <a:pt x="99" y="51"/>
                  <a:pt x="90" y="56"/>
                  <a:pt x="84" y="63"/>
                </a:cubicBezTo>
                <a:cubicBezTo>
                  <a:pt x="78" y="71"/>
                  <a:pt x="75" y="78"/>
                  <a:pt x="75" y="86"/>
                </a:cubicBezTo>
                <a:cubicBezTo>
                  <a:pt x="74" y="95"/>
                  <a:pt x="76" y="103"/>
                  <a:pt x="81" y="110"/>
                </a:cubicBezTo>
                <a:cubicBezTo>
                  <a:pt x="85" y="116"/>
                  <a:pt x="92" y="121"/>
                  <a:pt x="100" y="124"/>
                </a:cubicBezTo>
                <a:cubicBezTo>
                  <a:pt x="102" y="125"/>
                  <a:pt x="104" y="126"/>
                  <a:pt x="106" y="127"/>
                </a:cubicBezTo>
                <a:cubicBezTo>
                  <a:pt x="108" y="127"/>
                  <a:pt x="109" y="128"/>
                  <a:pt x="111" y="129"/>
                </a:cubicBezTo>
                <a:cubicBezTo>
                  <a:pt x="111" y="167"/>
                  <a:pt x="111" y="167"/>
                  <a:pt x="111" y="167"/>
                </a:cubicBezTo>
                <a:cubicBezTo>
                  <a:pt x="107" y="166"/>
                  <a:pt x="104" y="163"/>
                  <a:pt x="101" y="159"/>
                </a:cubicBezTo>
                <a:cubicBezTo>
                  <a:pt x="99" y="156"/>
                  <a:pt x="98" y="151"/>
                  <a:pt x="98" y="145"/>
                </a:cubicBezTo>
                <a:cubicBezTo>
                  <a:pt x="72" y="145"/>
                  <a:pt x="72" y="145"/>
                  <a:pt x="72" y="145"/>
                </a:cubicBezTo>
                <a:cubicBezTo>
                  <a:pt x="72" y="154"/>
                  <a:pt x="75" y="164"/>
                  <a:pt x="81" y="174"/>
                </a:cubicBezTo>
                <a:cubicBezTo>
                  <a:pt x="87" y="184"/>
                  <a:pt x="97" y="190"/>
                  <a:pt x="111" y="193"/>
                </a:cubicBezTo>
                <a:cubicBezTo>
                  <a:pt x="111" y="206"/>
                  <a:pt x="111" y="206"/>
                  <a:pt x="111" y="206"/>
                </a:cubicBezTo>
                <a:cubicBezTo>
                  <a:pt x="137" y="206"/>
                  <a:pt x="137" y="206"/>
                  <a:pt x="137" y="206"/>
                </a:cubicBezTo>
                <a:cubicBezTo>
                  <a:pt x="137" y="193"/>
                  <a:pt x="137" y="193"/>
                  <a:pt x="137" y="193"/>
                </a:cubicBezTo>
                <a:cubicBezTo>
                  <a:pt x="149" y="191"/>
                  <a:pt x="158" y="187"/>
                  <a:pt x="165" y="180"/>
                </a:cubicBezTo>
                <a:cubicBezTo>
                  <a:pt x="171" y="173"/>
                  <a:pt x="175" y="165"/>
                  <a:pt x="176" y="155"/>
                </a:cubicBezTo>
                <a:cubicBezTo>
                  <a:pt x="177" y="146"/>
                  <a:pt x="175" y="139"/>
                  <a:pt x="171" y="132"/>
                </a:cubicBezTo>
                <a:cubicBezTo>
                  <a:pt x="166" y="125"/>
                  <a:pt x="160" y="120"/>
                  <a:pt x="152" y="117"/>
                </a:cubicBezTo>
                <a:cubicBezTo>
                  <a:pt x="149" y="115"/>
                  <a:pt x="147" y="114"/>
                  <a:pt x="144" y="113"/>
                </a:cubicBezTo>
                <a:cubicBezTo>
                  <a:pt x="142" y="112"/>
                  <a:pt x="139" y="112"/>
                  <a:pt x="137" y="111"/>
                </a:cubicBezTo>
                <a:cubicBezTo>
                  <a:pt x="137" y="72"/>
                  <a:pt x="137" y="72"/>
                  <a:pt x="137" y="72"/>
                </a:cubicBezTo>
                <a:cubicBezTo>
                  <a:pt x="140" y="74"/>
                  <a:pt x="143" y="77"/>
                  <a:pt x="145" y="81"/>
                </a:cubicBezTo>
                <a:cubicBezTo>
                  <a:pt x="146" y="84"/>
                  <a:pt x="147" y="88"/>
                  <a:pt x="147" y="92"/>
                </a:cubicBezTo>
                <a:cubicBezTo>
                  <a:pt x="171" y="92"/>
                  <a:pt x="171" y="92"/>
                  <a:pt x="171" y="92"/>
                </a:cubicBezTo>
                <a:cubicBezTo>
                  <a:pt x="171" y="86"/>
                  <a:pt x="169" y="78"/>
                  <a:pt x="164" y="68"/>
                </a:cubicBezTo>
                <a:cubicBezTo>
                  <a:pt x="159" y="58"/>
                  <a:pt x="150" y="51"/>
                  <a:pt x="137" y="48"/>
                </a:cubicBezTo>
                <a:close/>
                <a:moveTo>
                  <a:pt x="137" y="168"/>
                </a:moveTo>
                <a:cubicBezTo>
                  <a:pt x="141" y="167"/>
                  <a:pt x="144" y="165"/>
                  <a:pt x="146" y="163"/>
                </a:cubicBezTo>
                <a:cubicBezTo>
                  <a:pt x="148" y="161"/>
                  <a:pt x="149" y="158"/>
                  <a:pt x="150" y="155"/>
                </a:cubicBezTo>
                <a:cubicBezTo>
                  <a:pt x="150" y="151"/>
                  <a:pt x="150" y="147"/>
                  <a:pt x="148" y="144"/>
                </a:cubicBezTo>
                <a:cubicBezTo>
                  <a:pt x="146" y="141"/>
                  <a:pt x="143" y="139"/>
                  <a:pt x="139" y="137"/>
                </a:cubicBezTo>
                <a:cubicBezTo>
                  <a:pt x="139" y="137"/>
                  <a:pt x="138" y="137"/>
                  <a:pt x="138" y="137"/>
                </a:cubicBezTo>
                <a:cubicBezTo>
                  <a:pt x="138" y="136"/>
                  <a:pt x="137" y="136"/>
                  <a:pt x="137" y="136"/>
                </a:cubicBezTo>
                <a:lnTo>
                  <a:pt x="137" y="168"/>
                </a:lnTo>
                <a:close/>
                <a:moveTo>
                  <a:pt x="102" y="78"/>
                </a:moveTo>
                <a:cubicBezTo>
                  <a:pt x="100" y="81"/>
                  <a:pt x="99" y="84"/>
                  <a:pt x="99" y="88"/>
                </a:cubicBezTo>
                <a:cubicBezTo>
                  <a:pt x="99" y="92"/>
                  <a:pt x="100" y="95"/>
                  <a:pt x="103" y="97"/>
                </a:cubicBezTo>
                <a:cubicBezTo>
                  <a:pt x="105" y="100"/>
                  <a:pt x="108" y="102"/>
                  <a:pt x="111" y="104"/>
                </a:cubicBezTo>
                <a:cubicBezTo>
                  <a:pt x="111" y="71"/>
                  <a:pt x="111" y="71"/>
                  <a:pt x="111" y="71"/>
                </a:cubicBezTo>
                <a:cubicBezTo>
                  <a:pt x="107" y="73"/>
                  <a:pt x="104" y="76"/>
                  <a:pt x="102" y="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endParaRPr lang="en-AU" sz="3599"/>
          </a:p>
        </p:txBody>
      </p:sp>
      <p:sp>
        <p:nvSpPr>
          <p:cNvPr id="90" name="Freeform 76">
            <a:extLst>
              <a:ext uri="{FF2B5EF4-FFF2-40B4-BE49-F238E27FC236}">
                <a16:creationId xmlns:a16="http://schemas.microsoft.com/office/drawing/2014/main" id="{41214F45-D913-BE45-859F-B163B2A86AC9}"/>
              </a:ext>
            </a:extLst>
          </p:cNvPr>
          <p:cNvSpPr>
            <a:spLocks/>
          </p:cNvSpPr>
          <p:nvPr/>
        </p:nvSpPr>
        <p:spPr bwMode="auto">
          <a:xfrm>
            <a:off x="7601317" y="1716860"/>
            <a:ext cx="559906" cy="216761"/>
          </a:xfrm>
          <a:custGeom>
            <a:avLst/>
            <a:gdLst>
              <a:gd name="T0" fmla="*/ 54 w 525"/>
              <a:gd name="T1" fmla="*/ 248 h 248"/>
              <a:gd name="T2" fmla="*/ 0 w 525"/>
              <a:gd name="T3" fmla="*/ 241 h 248"/>
              <a:gd name="T4" fmla="*/ 265 w 525"/>
              <a:gd name="T5" fmla="*/ 0 h 248"/>
              <a:gd name="T6" fmla="*/ 483 w 525"/>
              <a:gd name="T7" fmla="*/ 114 h 248"/>
              <a:gd name="T8" fmla="*/ 514 w 525"/>
              <a:gd name="T9" fmla="*/ 93 h 248"/>
              <a:gd name="T10" fmla="*/ 525 w 525"/>
              <a:gd name="T11" fmla="*/ 99 h 248"/>
              <a:gd name="T12" fmla="*/ 525 w 525"/>
              <a:gd name="T13" fmla="*/ 214 h 248"/>
              <a:gd name="T14" fmla="*/ 511 w 525"/>
              <a:gd name="T15" fmla="*/ 224 h 248"/>
              <a:gd name="T16" fmla="*/ 403 w 525"/>
              <a:gd name="T17" fmla="*/ 184 h 248"/>
              <a:gd name="T18" fmla="*/ 401 w 525"/>
              <a:gd name="T19" fmla="*/ 172 h 248"/>
              <a:gd name="T20" fmla="*/ 438 w 525"/>
              <a:gd name="T21" fmla="*/ 145 h 248"/>
              <a:gd name="T22" fmla="*/ 265 w 525"/>
              <a:gd name="T23" fmla="*/ 55 h 248"/>
              <a:gd name="T24" fmla="*/ 54 w 525"/>
              <a:gd name="T25" fmla="*/ 248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5" h="248">
                <a:moveTo>
                  <a:pt x="54" y="248"/>
                </a:moveTo>
                <a:cubicBezTo>
                  <a:pt x="0" y="241"/>
                  <a:pt x="0" y="241"/>
                  <a:pt x="0" y="241"/>
                </a:cubicBezTo>
                <a:cubicBezTo>
                  <a:pt x="13" y="106"/>
                  <a:pt x="127" y="0"/>
                  <a:pt x="265" y="0"/>
                </a:cubicBezTo>
                <a:cubicBezTo>
                  <a:pt x="355" y="1"/>
                  <a:pt x="435" y="46"/>
                  <a:pt x="483" y="114"/>
                </a:cubicBezTo>
                <a:cubicBezTo>
                  <a:pt x="514" y="93"/>
                  <a:pt x="514" y="93"/>
                  <a:pt x="514" y="93"/>
                </a:cubicBezTo>
                <a:cubicBezTo>
                  <a:pt x="520" y="89"/>
                  <a:pt x="525" y="92"/>
                  <a:pt x="525" y="99"/>
                </a:cubicBezTo>
                <a:cubicBezTo>
                  <a:pt x="525" y="214"/>
                  <a:pt x="525" y="214"/>
                  <a:pt x="525" y="214"/>
                </a:cubicBezTo>
                <a:cubicBezTo>
                  <a:pt x="525" y="222"/>
                  <a:pt x="519" y="226"/>
                  <a:pt x="511" y="224"/>
                </a:cubicBezTo>
                <a:cubicBezTo>
                  <a:pt x="403" y="184"/>
                  <a:pt x="403" y="184"/>
                  <a:pt x="403" y="184"/>
                </a:cubicBezTo>
                <a:cubicBezTo>
                  <a:pt x="396" y="181"/>
                  <a:pt x="395" y="176"/>
                  <a:pt x="401" y="172"/>
                </a:cubicBezTo>
                <a:cubicBezTo>
                  <a:pt x="438" y="145"/>
                  <a:pt x="438" y="145"/>
                  <a:pt x="438" y="145"/>
                </a:cubicBezTo>
                <a:cubicBezTo>
                  <a:pt x="400" y="91"/>
                  <a:pt x="337" y="55"/>
                  <a:pt x="265" y="55"/>
                </a:cubicBezTo>
                <a:cubicBezTo>
                  <a:pt x="155" y="55"/>
                  <a:pt x="64" y="139"/>
                  <a:pt x="54" y="2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endParaRPr lang="en-AU" sz="3599"/>
          </a:p>
        </p:txBody>
      </p:sp>
      <p:sp>
        <p:nvSpPr>
          <p:cNvPr id="91" name="Freeform 77">
            <a:extLst>
              <a:ext uri="{FF2B5EF4-FFF2-40B4-BE49-F238E27FC236}">
                <a16:creationId xmlns:a16="http://schemas.microsoft.com/office/drawing/2014/main" id="{E53718C8-7E15-E74A-A2E5-B23EEA98DE9C}"/>
              </a:ext>
            </a:extLst>
          </p:cNvPr>
          <p:cNvSpPr>
            <a:spLocks/>
          </p:cNvSpPr>
          <p:nvPr/>
        </p:nvSpPr>
        <p:spPr bwMode="auto">
          <a:xfrm>
            <a:off x="7611760" y="2088318"/>
            <a:ext cx="557710" cy="216761"/>
          </a:xfrm>
          <a:custGeom>
            <a:avLst/>
            <a:gdLst>
              <a:gd name="T0" fmla="*/ 471 w 525"/>
              <a:gd name="T1" fmla="*/ 0 h 248"/>
              <a:gd name="T2" fmla="*/ 260 w 525"/>
              <a:gd name="T3" fmla="*/ 193 h 248"/>
              <a:gd name="T4" fmla="*/ 87 w 525"/>
              <a:gd name="T5" fmla="*/ 103 h 248"/>
              <a:gd name="T6" fmla="*/ 124 w 525"/>
              <a:gd name="T7" fmla="*/ 76 h 248"/>
              <a:gd name="T8" fmla="*/ 122 w 525"/>
              <a:gd name="T9" fmla="*/ 64 h 248"/>
              <a:gd name="T10" fmla="*/ 14 w 525"/>
              <a:gd name="T11" fmla="*/ 24 h 248"/>
              <a:gd name="T12" fmla="*/ 0 w 525"/>
              <a:gd name="T13" fmla="*/ 34 h 248"/>
              <a:gd name="T14" fmla="*/ 0 w 525"/>
              <a:gd name="T15" fmla="*/ 148 h 248"/>
              <a:gd name="T16" fmla="*/ 11 w 525"/>
              <a:gd name="T17" fmla="*/ 155 h 248"/>
              <a:gd name="T18" fmla="*/ 42 w 525"/>
              <a:gd name="T19" fmla="*/ 134 h 248"/>
              <a:gd name="T20" fmla="*/ 260 w 525"/>
              <a:gd name="T21" fmla="*/ 248 h 248"/>
              <a:gd name="T22" fmla="*/ 525 w 525"/>
              <a:gd name="T23" fmla="*/ 7 h 248"/>
              <a:gd name="T24" fmla="*/ 471 w 525"/>
              <a:gd name="T25" fmla="*/ 0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5" h="248">
                <a:moveTo>
                  <a:pt x="471" y="0"/>
                </a:moveTo>
                <a:cubicBezTo>
                  <a:pt x="462" y="108"/>
                  <a:pt x="371" y="193"/>
                  <a:pt x="260" y="193"/>
                </a:cubicBezTo>
                <a:cubicBezTo>
                  <a:pt x="188" y="193"/>
                  <a:pt x="125" y="157"/>
                  <a:pt x="87" y="103"/>
                </a:cubicBezTo>
                <a:cubicBezTo>
                  <a:pt x="124" y="76"/>
                  <a:pt x="124" y="76"/>
                  <a:pt x="124" y="76"/>
                </a:cubicBezTo>
                <a:cubicBezTo>
                  <a:pt x="130" y="72"/>
                  <a:pt x="129" y="67"/>
                  <a:pt x="122" y="64"/>
                </a:cubicBezTo>
                <a:cubicBezTo>
                  <a:pt x="14" y="24"/>
                  <a:pt x="14" y="24"/>
                  <a:pt x="14" y="24"/>
                </a:cubicBezTo>
                <a:cubicBezTo>
                  <a:pt x="6" y="22"/>
                  <a:pt x="0" y="26"/>
                  <a:pt x="0" y="34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156"/>
                  <a:pt x="5" y="159"/>
                  <a:pt x="11" y="155"/>
                </a:cubicBezTo>
                <a:cubicBezTo>
                  <a:pt x="42" y="134"/>
                  <a:pt x="42" y="134"/>
                  <a:pt x="42" y="134"/>
                </a:cubicBezTo>
                <a:cubicBezTo>
                  <a:pt x="90" y="202"/>
                  <a:pt x="170" y="247"/>
                  <a:pt x="260" y="248"/>
                </a:cubicBezTo>
                <a:cubicBezTo>
                  <a:pt x="398" y="248"/>
                  <a:pt x="512" y="142"/>
                  <a:pt x="525" y="7"/>
                </a:cubicBezTo>
                <a:lnTo>
                  <a:pt x="47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endParaRPr lang="en-AU" sz="3599"/>
          </a:p>
        </p:txBody>
      </p:sp>
      <p:sp>
        <p:nvSpPr>
          <p:cNvPr id="93" name="Freeform 341">
            <a:extLst>
              <a:ext uri="{FF2B5EF4-FFF2-40B4-BE49-F238E27FC236}">
                <a16:creationId xmlns:a16="http://schemas.microsoft.com/office/drawing/2014/main" id="{7FC5595E-A7E7-4F49-985B-A2E5CC05B526}"/>
              </a:ext>
            </a:extLst>
          </p:cNvPr>
          <p:cNvSpPr>
            <a:spLocks/>
          </p:cNvSpPr>
          <p:nvPr/>
        </p:nvSpPr>
        <p:spPr bwMode="auto">
          <a:xfrm>
            <a:off x="6594628" y="1692813"/>
            <a:ext cx="433388" cy="674978"/>
          </a:xfrm>
          <a:custGeom>
            <a:avLst/>
            <a:gdLst>
              <a:gd name="T0" fmla="*/ 59 w 144"/>
              <a:gd name="T1" fmla="*/ 105 h 143"/>
              <a:gd name="T2" fmla="*/ 51 w 144"/>
              <a:gd name="T3" fmla="*/ 102 h 143"/>
              <a:gd name="T4" fmla="*/ 51 w 144"/>
              <a:gd name="T5" fmla="*/ 96 h 143"/>
              <a:gd name="T6" fmla="*/ 121 w 144"/>
              <a:gd name="T7" fmla="*/ 93 h 143"/>
              <a:gd name="T8" fmla="*/ 124 w 144"/>
              <a:gd name="T9" fmla="*/ 93 h 143"/>
              <a:gd name="T10" fmla="*/ 141 w 144"/>
              <a:gd name="T11" fmla="*/ 81 h 143"/>
              <a:gd name="T12" fmla="*/ 141 w 144"/>
              <a:gd name="T13" fmla="*/ 65 h 143"/>
              <a:gd name="T14" fmla="*/ 121 w 144"/>
              <a:gd name="T15" fmla="*/ 55 h 143"/>
              <a:gd name="T16" fmla="*/ 122 w 144"/>
              <a:gd name="T17" fmla="*/ 67 h 143"/>
              <a:gd name="T18" fmla="*/ 130 w 144"/>
              <a:gd name="T19" fmla="*/ 70 h 143"/>
              <a:gd name="T20" fmla="*/ 130 w 144"/>
              <a:gd name="T21" fmla="*/ 76 h 143"/>
              <a:gd name="T22" fmla="*/ 59 w 144"/>
              <a:gd name="T23" fmla="*/ 81 h 143"/>
              <a:gd name="T24" fmla="*/ 46 w 144"/>
              <a:gd name="T25" fmla="*/ 84 h 143"/>
              <a:gd name="T26" fmla="*/ 26 w 144"/>
              <a:gd name="T27" fmla="*/ 83 h 143"/>
              <a:gd name="T28" fmla="*/ 31 w 144"/>
              <a:gd name="T29" fmla="*/ 46 h 143"/>
              <a:gd name="T30" fmla="*/ 42 w 144"/>
              <a:gd name="T31" fmla="*/ 48 h 143"/>
              <a:gd name="T32" fmla="*/ 71 w 144"/>
              <a:gd name="T33" fmla="*/ 12 h 143"/>
              <a:gd name="T34" fmla="*/ 100 w 144"/>
              <a:gd name="T35" fmla="*/ 41 h 143"/>
              <a:gd name="T36" fmla="*/ 114 w 144"/>
              <a:gd name="T37" fmla="*/ 37 h 143"/>
              <a:gd name="T38" fmla="*/ 132 w 144"/>
              <a:gd name="T39" fmla="*/ 45 h 143"/>
              <a:gd name="T40" fmla="*/ 144 w 144"/>
              <a:gd name="T41" fmla="*/ 42 h 143"/>
              <a:gd name="T42" fmla="*/ 108 w 144"/>
              <a:gd name="T43" fmla="*/ 26 h 143"/>
              <a:gd name="T44" fmla="*/ 31 w 144"/>
              <a:gd name="T45" fmla="*/ 34 h 143"/>
              <a:gd name="T46" fmla="*/ 22 w 144"/>
              <a:gd name="T47" fmla="*/ 95 h 143"/>
              <a:gd name="T48" fmla="*/ 39 w 144"/>
              <a:gd name="T49" fmla="*/ 96 h 143"/>
              <a:gd name="T50" fmla="*/ 40 w 144"/>
              <a:gd name="T51" fmla="*/ 107 h 143"/>
              <a:gd name="T52" fmla="*/ 121 w 144"/>
              <a:gd name="T53" fmla="*/ 117 h 143"/>
              <a:gd name="T54" fmla="*/ 131 w 144"/>
              <a:gd name="T55" fmla="*/ 125 h 143"/>
              <a:gd name="T56" fmla="*/ 122 w 144"/>
              <a:gd name="T57" fmla="*/ 131 h 143"/>
              <a:gd name="T58" fmla="*/ 116 w 144"/>
              <a:gd name="T59" fmla="*/ 137 h 143"/>
              <a:gd name="T60" fmla="*/ 121 w 144"/>
              <a:gd name="T61" fmla="*/ 143 h 143"/>
              <a:gd name="T62" fmla="*/ 141 w 144"/>
              <a:gd name="T63" fmla="*/ 133 h 143"/>
              <a:gd name="T64" fmla="*/ 141 w 144"/>
              <a:gd name="T65" fmla="*/ 117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4" h="143">
                <a:moveTo>
                  <a:pt x="123" y="105"/>
                </a:moveTo>
                <a:cubicBezTo>
                  <a:pt x="59" y="105"/>
                  <a:pt x="59" y="105"/>
                  <a:pt x="59" y="105"/>
                </a:cubicBezTo>
                <a:cubicBezTo>
                  <a:pt x="58" y="105"/>
                  <a:pt x="58" y="105"/>
                  <a:pt x="58" y="105"/>
                </a:cubicBezTo>
                <a:cubicBezTo>
                  <a:pt x="54" y="105"/>
                  <a:pt x="52" y="104"/>
                  <a:pt x="51" y="102"/>
                </a:cubicBezTo>
                <a:cubicBezTo>
                  <a:pt x="51" y="101"/>
                  <a:pt x="50" y="100"/>
                  <a:pt x="50" y="99"/>
                </a:cubicBezTo>
                <a:cubicBezTo>
                  <a:pt x="50" y="98"/>
                  <a:pt x="51" y="97"/>
                  <a:pt x="51" y="96"/>
                </a:cubicBezTo>
                <a:cubicBezTo>
                  <a:pt x="52" y="94"/>
                  <a:pt x="55" y="93"/>
                  <a:pt x="58" y="93"/>
                </a:cubicBezTo>
                <a:cubicBezTo>
                  <a:pt x="121" y="93"/>
                  <a:pt x="121" y="93"/>
                  <a:pt x="121" y="93"/>
                </a:cubicBezTo>
                <a:cubicBezTo>
                  <a:pt x="123" y="93"/>
                  <a:pt x="123" y="93"/>
                  <a:pt x="123" y="93"/>
                </a:cubicBezTo>
                <a:cubicBezTo>
                  <a:pt x="124" y="93"/>
                  <a:pt x="124" y="93"/>
                  <a:pt x="124" y="93"/>
                </a:cubicBezTo>
                <a:cubicBezTo>
                  <a:pt x="124" y="92"/>
                  <a:pt x="124" y="92"/>
                  <a:pt x="124" y="92"/>
                </a:cubicBezTo>
                <a:cubicBezTo>
                  <a:pt x="132" y="92"/>
                  <a:pt x="138" y="87"/>
                  <a:pt x="141" y="81"/>
                </a:cubicBezTo>
                <a:cubicBezTo>
                  <a:pt x="142" y="79"/>
                  <a:pt x="143" y="76"/>
                  <a:pt x="143" y="73"/>
                </a:cubicBezTo>
                <a:cubicBezTo>
                  <a:pt x="143" y="70"/>
                  <a:pt x="142" y="67"/>
                  <a:pt x="141" y="65"/>
                </a:cubicBezTo>
                <a:cubicBezTo>
                  <a:pt x="137" y="58"/>
                  <a:pt x="131" y="55"/>
                  <a:pt x="122" y="55"/>
                </a:cubicBezTo>
                <a:cubicBezTo>
                  <a:pt x="121" y="55"/>
                  <a:pt x="121" y="55"/>
                  <a:pt x="121" y="55"/>
                </a:cubicBezTo>
                <a:cubicBezTo>
                  <a:pt x="118" y="55"/>
                  <a:pt x="116" y="57"/>
                  <a:pt x="116" y="61"/>
                </a:cubicBezTo>
                <a:cubicBezTo>
                  <a:pt x="116" y="64"/>
                  <a:pt x="118" y="67"/>
                  <a:pt x="122" y="67"/>
                </a:cubicBezTo>
                <a:cubicBezTo>
                  <a:pt x="122" y="67"/>
                  <a:pt x="122" y="67"/>
                  <a:pt x="122" y="67"/>
                </a:cubicBezTo>
                <a:cubicBezTo>
                  <a:pt x="126" y="67"/>
                  <a:pt x="129" y="68"/>
                  <a:pt x="130" y="70"/>
                </a:cubicBezTo>
                <a:cubicBezTo>
                  <a:pt x="130" y="71"/>
                  <a:pt x="131" y="72"/>
                  <a:pt x="131" y="73"/>
                </a:cubicBezTo>
                <a:cubicBezTo>
                  <a:pt x="131" y="74"/>
                  <a:pt x="130" y="75"/>
                  <a:pt x="130" y="76"/>
                </a:cubicBezTo>
                <a:cubicBezTo>
                  <a:pt x="129" y="79"/>
                  <a:pt x="126" y="81"/>
                  <a:pt x="122" y="81"/>
                </a:cubicBezTo>
                <a:cubicBezTo>
                  <a:pt x="59" y="81"/>
                  <a:pt x="59" y="81"/>
                  <a:pt x="59" y="81"/>
                </a:cubicBezTo>
                <a:cubicBezTo>
                  <a:pt x="58" y="81"/>
                  <a:pt x="58" y="81"/>
                  <a:pt x="58" y="81"/>
                </a:cubicBezTo>
                <a:cubicBezTo>
                  <a:pt x="54" y="81"/>
                  <a:pt x="50" y="82"/>
                  <a:pt x="46" y="84"/>
                </a:cubicBezTo>
                <a:cubicBezTo>
                  <a:pt x="31" y="84"/>
                  <a:pt x="31" y="84"/>
                  <a:pt x="31" y="84"/>
                </a:cubicBezTo>
                <a:cubicBezTo>
                  <a:pt x="29" y="84"/>
                  <a:pt x="27" y="84"/>
                  <a:pt x="26" y="83"/>
                </a:cubicBezTo>
                <a:cubicBezTo>
                  <a:pt x="18" y="81"/>
                  <a:pt x="12" y="73"/>
                  <a:pt x="12" y="65"/>
                </a:cubicBezTo>
                <a:cubicBezTo>
                  <a:pt x="12" y="54"/>
                  <a:pt x="21" y="46"/>
                  <a:pt x="31" y="46"/>
                </a:cubicBezTo>
                <a:cubicBezTo>
                  <a:pt x="32" y="46"/>
                  <a:pt x="34" y="46"/>
                  <a:pt x="35" y="46"/>
                </a:cubicBezTo>
                <a:cubicBezTo>
                  <a:pt x="42" y="48"/>
                  <a:pt x="42" y="48"/>
                  <a:pt x="42" y="48"/>
                </a:cubicBezTo>
                <a:cubicBezTo>
                  <a:pt x="42" y="40"/>
                  <a:pt x="42" y="40"/>
                  <a:pt x="42" y="40"/>
                </a:cubicBezTo>
                <a:cubicBezTo>
                  <a:pt x="43" y="25"/>
                  <a:pt x="55" y="12"/>
                  <a:pt x="71" y="12"/>
                </a:cubicBezTo>
                <a:cubicBezTo>
                  <a:pt x="84" y="12"/>
                  <a:pt x="95" y="21"/>
                  <a:pt x="98" y="34"/>
                </a:cubicBezTo>
                <a:cubicBezTo>
                  <a:pt x="100" y="41"/>
                  <a:pt x="100" y="41"/>
                  <a:pt x="100" y="41"/>
                </a:cubicBezTo>
                <a:cubicBezTo>
                  <a:pt x="106" y="39"/>
                  <a:pt x="106" y="39"/>
                  <a:pt x="106" y="39"/>
                </a:cubicBezTo>
                <a:cubicBezTo>
                  <a:pt x="109" y="38"/>
                  <a:pt x="112" y="37"/>
                  <a:pt x="114" y="37"/>
                </a:cubicBezTo>
                <a:cubicBezTo>
                  <a:pt x="121" y="37"/>
                  <a:pt x="127" y="40"/>
                  <a:pt x="132" y="45"/>
                </a:cubicBezTo>
                <a:cubicBezTo>
                  <a:pt x="132" y="45"/>
                  <a:pt x="132" y="45"/>
                  <a:pt x="132" y="45"/>
                </a:cubicBezTo>
                <a:cubicBezTo>
                  <a:pt x="133" y="47"/>
                  <a:pt x="135" y="48"/>
                  <a:pt x="137" y="48"/>
                </a:cubicBezTo>
                <a:cubicBezTo>
                  <a:pt x="141" y="48"/>
                  <a:pt x="144" y="45"/>
                  <a:pt x="144" y="42"/>
                </a:cubicBezTo>
                <a:cubicBezTo>
                  <a:pt x="144" y="39"/>
                  <a:pt x="138" y="25"/>
                  <a:pt x="114" y="25"/>
                </a:cubicBezTo>
                <a:cubicBezTo>
                  <a:pt x="112" y="25"/>
                  <a:pt x="110" y="25"/>
                  <a:pt x="108" y="26"/>
                </a:cubicBezTo>
                <a:cubicBezTo>
                  <a:pt x="102" y="10"/>
                  <a:pt x="88" y="0"/>
                  <a:pt x="71" y="0"/>
                </a:cubicBezTo>
                <a:cubicBezTo>
                  <a:pt x="51" y="0"/>
                  <a:pt x="34" y="15"/>
                  <a:pt x="31" y="34"/>
                </a:cubicBezTo>
                <a:cubicBezTo>
                  <a:pt x="14" y="34"/>
                  <a:pt x="0" y="48"/>
                  <a:pt x="0" y="65"/>
                </a:cubicBezTo>
                <a:cubicBezTo>
                  <a:pt x="0" y="79"/>
                  <a:pt x="9" y="91"/>
                  <a:pt x="22" y="95"/>
                </a:cubicBezTo>
                <a:cubicBezTo>
                  <a:pt x="25" y="96"/>
                  <a:pt x="28" y="96"/>
                  <a:pt x="31" y="96"/>
                </a:cubicBezTo>
                <a:cubicBezTo>
                  <a:pt x="39" y="96"/>
                  <a:pt x="39" y="96"/>
                  <a:pt x="39" y="96"/>
                </a:cubicBezTo>
                <a:cubicBezTo>
                  <a:pt x="39" y="97"/>
                  <a:pt x="38" y="98"/>
                  <a:pt x="38" y="99"/>
                </a:cubicBezTo>
                <a:cubicBezTo>
                  <a:pt x="38" y="102"/>
                  <a:pt x="39" y="104"/>
                  <a:pt x="40" y="107"/>
                </a:cubicBezTo>
                <a:cubicBezTo>
                  <a:pt x="43" y="113"/>
                  <a:pt x="48" y="116"/>
                  <a:pt x="56" y="117"/>
                </a:cubicBezTo>
                <a:cubicBezTo>
                  <a:pt x="121" y="117"/>
                  <a:pt x="121" y="117"/>
                  <a:pt x="121" y="117"/>
                </a:cubicBezTo>
                <a:cubicBezTo>
                  <a:pt x="126" y="117"/>
                  <a:pt x="129" y="119"/>
                  <a:pt x="130" y="122"/>
                </a:cubicBezTo>
                <a:cubicBezTo>
                  <a:pt x="130" y="123"/>
                  <a:pt x="131" y="124"/>
                  <a:pt x="131" y="125"/>
                </a:cubicBezTo>
                <a:cubicBezTo>
                  <a:pt x="131" y="126"/>
                  <a:pt x="130" y="127"/>
                  <a:pt x="130" y="128"/>
                </a:cubicBezTo>
                <a:cubicBezTo>
                  <a:pt x="129" y="130"/>
                  <a:pt x="126" y="131"/>
                  <a:pt x="122" y="131"/>
                </a:cubicBezTo>
                <a:cubicBezTo>
                  <a:pt x="122" y="131"/>
                  <a:pt x="122" y="131"/>
                  <a:pt x="122" y="131"/>
                </a:cubicBezTo>
                <a:cubicBezTo>
                  <a:pt x="118" y="131"/>
                  <a:pt x="116" y="134"/>
                  <a:pt x="116" y="137"/>
                </a:cubicBezTo>
                <a:cubicBezTo>
                  <a:pt x="116" y="139"/>
                  <a:pt x="116" y="140"/>
                  <a:pt x="117" y="142"/>
                </a:cubicBezTo>
                <a:cubicBezTo>
                  <a:pt x="118" y="143"/>
                  <a:pt x="120" y="143"/>
                  <a:pt x="121" y="143"/>
                </a:cubicBezTo>
                <a:cubicBezTo>
                  <a:pt x="122" y="143"/>
                  <a:pt x="122" y="143"/>
                  <a:pt x="122" y="143"/>
                </a:cubicBezTo>
                <a:cubicBezTo>
                  <a:pt x="131" y="143"/>
                  <a:pt x="137" y="140"/>
                  <a:pt x="141" y="133"/>
                </a:cubicBezTo>
                <a:cubicBezTo>
                  <a:pt x="142" y="131"/>
                  <a:pt x="143" y="128"/>
                  <a:pt x="143" y="125"/>
                </a:cubicBezTo>
                <a:cubicBezTo>
                  <a:pt x="143" y="122"/>
                  <a:pt x="142" y="119"/>
                  <a:pt x="141" y="117"/>
                </a:cubicBezTo>
                <a:cubicBezTo>
                  <a:pt x="138" y="110"/>
                  <a:pt x="131" y="106"/>
                  <a:pt x="123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endParaRPr lang="en-AU" sz="3599"/>
          </a:p>
        </p:txBody>
      </p:sp>
      <p:sp>
        <p:nvSpPr>
          <p:cNvPr id="94" name="Freeform 141">
            <a:extLst>
              <a:ext uri="{FF2B5EF4-FFF2-40B4-BE49-F238E27FC236}">
                <a16:creationId xmlns:a16="http://schemas.microsoft.com/office/drawing/2014/main" id="{D1118CF4-84DF-274F-9CBE-D0288513E3D4}"/>
              </a:ext>
            </a:extLst>
          </p:cNvPr>
          <p:cNvSpPr>
            <a:spLocks/>
          </p:cNvSpPr>
          <p:nvPr/>
        </p:nvSpPr>
        <p:spPr bwMode="auto">
          <a:xfrm>
            <a:off x="7664417" y="2969301"/>
            <a:ext cx="453100" cy="512022"/>
          </a:xfrm>
          <a:custGeom>
            <a:avLst/>
            <a:gdLst>
              <a:gd name="T0" fmla="*/ 40 w 45"/>
              <a:gd name="T1" fmla="*/ 34 h 42"/>
              <a:gd name="T2" fmla="*/ 33 w 45"/>
              <a:gd name="T3" fmla="*/ 31 h 42"/>
              <a:gd name="T4" fmla="*/ 30 w 45"/>
              <a:gd name="T5" fmla="*/ 34 h 42"/>
              <a:gd name="T6" fmla="*/ 31 w 45"/>
              <a:gd name="T7" fmla="*/ 41 h 42"/>
              <a:gd name="T8" fmla="*/ 31 w 45"/>
              <a:gd name="T9" fmla="*/ 41 h 42"/>
              <a:gd name="T10" fmla="*/ 30 w 45"/>
              <a:gd name="T11" fmla="*/ 41 h 42"/>
              <a:gd name="T12" fmla="*/ 22 w 45"/>
              <a:gd name="T13" fmla="*/ 42 h 42"/>
              <a:gd name="T14" fmla="*/ 18 w 45"/>
              <a:gd name="T15" fmla="*/ 39 h 42"/>
              <a:gd name="T16" fmla="*/ 21 w 45"/>
              <a:gd name="T17" fmla="*/ 32 h 42"/>
              <a:gd name="T18" fmla="*/ 16 w 45"/>
              <a:gd name="T19" fmla="*/ 27 h 42"/>
              <a:gd name="T20" fmla="*/ 10 w 45"/>
              <a:gd name="T21" fmla="*/ 32 h 42"/>
              <a:gd name="T22" fmla="*/ 13 w 45"/>
              <a:gd name="T23" fmla="*/ 38 h 42"/>
              <a:gd name="T24" fmla="*/ 12 w 45"/>
              <a:gd name="T25" fmla="*/ 41 h 42"/>
              <a:gd name="T26" fmla="*/ 9 w 45"/>
              <a:gd name="T27" fmla="*/ 42 h 42"/>
              <a:gd name="T28" fmla="*/ 2 w 45"/>
              <a:gd name="T29" fmla="*/ 41 h 42"/>
              <a:gd name="T30" fmla="*/ 1 w 45"/>
              <a:gd name="T31" fmla="*/ 41 h 42"/>
              <a:gd name="T32" fmla="*/ 0 w 45"/>
              <a:gd name="T33" fmla="*/ 41 h 42"/>
              <a:gd name="T34" fmla="*/ 0 w 45"/>
              <a:gd name="T35" fmla="*/ 41 h 42"/>
              <a:gd name="T36" fmla="*/ 0 w 45"/>
              <a:gd name="T37" fmla="*/ 13 h 42"/>
              <a:gd name="T38" fmla="*/ 2 w 45"/>
              <a:gd name="T39" fmla="*/ 14 h 42"/>
              <a:gd name="T40" fmla="*/ 9 w 45"/>
              <a:gd name="T41" fmla="*/ 14 h 42"/>
              <a:gd name="T42" fmla="*/ 12 w 45"/>
              <a:gd name="T43" fmla="*/ 13 h 42"/>
              <a:gd name="T44" fmla="*/ 13 w 45"/>
              <a:gd name="T45" fmla="*/ 11 h 42"/>
              <a:gd name="T46" fmla="*/ 10 w 45"/>
              <a:gd name="T47" fmla="*/ 4 h 42"/>
              <a:gd name="T48" fmla="*/ 16 w 45"/>
              <a:gd name="T49" fmla="*/ 0 h 42"/>
              <a:gd name="T50" fmla="*/ 21 w 45"/>
              <a:gd name="T51" fmla="*/ 4 h 42"/>
              <a:gd name="T52" fmla="*/ 18 w 45"/>
              <a:gd name="T53" fmla="*/ 11 h 42"/>
              <a:gd name="T54" fmla="*/ 22 w 45"/>
              <a:gd name="T55" fmla="*/ 14 h 42"/>
              <a:gd name="T56" fmla="*/ 31 w 45"/>
              <a:gd name="T57" fmla="*/ 13 h 42"/>
              <a:gd name="T58" fmla="*/ 31 w 45"/>
              <a:gd name="T59" fmla="*/ 13 h 42"/>
              <a:gd name="T60" fmla="*/ 31 w 45"/>
              <a:gd name="T61" fmla="*/ 15 h 42"/>
              <a:gd name="T62" fmla="*/ 30 w 45"/>
              <a:gd name="T63" fmla="*/ 22 h 42"/>
              <a:gd name="T64" fmla="*/ 31 w 45"/>
              <a:gd name="T65" fmla="*/ 25 h 42"/>
              <a:gd name="T66" fmla="*/ 33 w 45"/>
              <a:gd name="T67" fmla="*/ 26 h 42"/>
              <a:gd name="T68" fmla="*/ 40 w 45"/>
              <a:gd name="T69" fmla="*/ 24 h 42"/>
              <a:gd name="T70" fmla="*/ 45 w 45"/>
              <a:gd name="T71" fmla="*/ 29 h 42"/>
              <a:gd name="T72" fmla="*/ 40 w 45"/>
              <a:gd name="T73" fmla="*/ 34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5" h="42">
                <a:moveTo>
                  <a:pt x="40" y="34"/>
                </a:moveTo>
                <a:cubicBezTo>
                  <a:pt x="37" y="34"/>
                  <a:pt x="36" y="31"/>
                  <a:pt x="33" y="31"/>
                </a:cubicBezTo>
                <a:cubicBezTo>
                  <a:pt x="31" y="31"/>
                  <a:pt x="30" y="32"/>
                  <a:pt x="30" y="34"/>
                </a:cubicBezTo>
                <a:cubicBezTo>
                  <a:pt x="30" y="36"/>
                  <a:pt x="31" y="39"/>
                  <a:pt x="31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41"/>
                  <a:pt x="31" y="41"/>
                  <a:pt x="30" y="41"/>
                </a:cubicBezTo>
                <a:cubicBezTo>
                  <a:pt x="27" y="41"/>
                  <a:pt x="25" y="42"/>
                  <a:pt x="22" y="42"/>
                </a:cubicBezTo>
                <a:cubicBezTo>
                  <a:pt x="20" y="42"/>
                  <a:pt x="18" y="41"/>
                  <a:pt x="18" y="39"/>
                </a:cubicBezTo>
                <a:cubicBezTo>
                  <a:pt x="18" y="36"/>
                  <a:pt x="21" y="35"/>
                  <a:pt x="21" y="32"/>
                </a:cubicBezTo>
                <a:cubicBezTo>
                  <a:pt x="21" y="29"/>
                  <a:pt x="19" y="27"/>
                  <a:pt x="16" y="27"/>
                </a:cubicBezTo>
                <a:cubicBezTo>
                  <a:pt x="13" y="27"/>
                  <a:pt x="10" y="29"/>
                  <a:pt x="10" y="32"/>
                </a:cubicBezTo>
                <a:cubicBezTo>
                  <a:pt x="10" y="35"/>
                  <a:pt x="13" y="37"/>
                  <a:pt x="13" y="38"/>
                </a:cubicBezTo>
                <a:cubicBezTo>
                  <a:pt x="13" y="39"/>
                  <a:pt x="13" y="40"/>
                  <a:pt x="12" y="41"/>
                </a:cubicBezTo>
                <a:cubicBezTo>
                  <a:pt x="11" y="42"/>
                  <a:pt x="10" y="42"/>
                  <a:pt x="9" y="42"/>
                </a:cubicBezTo>
                <a:cubicBezTo>
                  <a:pt x="7" y="42"/>
                  <a:pt x="4" y="41"/>
                  <a:pt x="2" y="41"/>
                </a:cubicBezTo>
                <a:cubicBezTo>
                  <a:pt x="2" y="41"/>
                  <a:pt x="1" y="41"/>
                  <a:pt x="1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2" y="14"/>
                  <a:pt x="2" y="14"/>
                </a:cubicBezTo>
                <a:cubicBezTo>
                  <a:pt x="4" y="14"/>
                  <a:pt x="7" y="14"/>
                  <a:pt x="9" y="14"/>
                </a:cubicBezTo>
                <a:cubicBezTo>
                  <a:pt x="10" y="14"/>
                  <a:pt x="11" y="14"/>
                  <a:pt x="12" y="13"/>
                </a:cubicBezTo>
                <a:cubicBezTo>
                  <a:pt x="13" y="13"/>
                  <a:pt x="13" y="12"/>
                  <a:pt x="13" y="11"/>
                </a:cubicBezTo>
                <a:cubicBezTo>
                  <a:pt x="13" y="9"/>
                  <a:pt x="10" y="8"/>
                  <a:pt x="10" y="4"/>
                </a:cubicBezTo>
                <a:cubicBezTo>
                  <a:pt x="10" y="1"/>
                  <a:pt x="13" y="0"/>
                  <a:pt x="16" y="0"/>
                </a:cubicBezTo>
                <a:cubicBezTo>
                  <a:pt x="19" y="0"/>
                  <a:pt x="21" y="1"/>
                  <a:pt x="21" y="4"/>
                </a:cubicBezTo>
                <a:cubicBezTo>
                  <a:pt x="21" y="7"/>
                  <a:pt x="18" y="8"/>
                  <a:pt x="18" y="11"/>
                </a:cubicBezTo>
                <a:cubicBezTo>
                  <a:pt x="18" y="13"/>
                  <a:pt x="20" y="14"/>
                  <a:pt x="22" y="14"/>
                </a:cubicBezTo>
                <a:cubicBezTo>
                  <a:pt x="25" y="14"/>
                  <a:pt x="28" y="13"/>
                  <a:pt x="31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1" y="15"/>
                  <a:pt x="31" y="15"/>
                </a:cubicBezTo>
                <a:cubicBezTo>
                  <a:pt x="30" y="17"/>
                  <a:pt x="30" y="20"/>
                  <a:pt x="30" y="22"/>
                </a:cubicBezTo>
                <a:cubicBezTo>
                  <a:pt x="30" y="23"/>
                  <a:pt x="30" y="24"/>
                  <a:pt x="31" y="25"/>
                </a:cubicBezTo>
                <a:cubicBezTo>
                  <a:pt x="32" y="26"/>
                  <a:pt x="32" y="26"/>
                  <a:pt x="33" y="26"/>
                </a:cubicBezTo>
                <a:cubicBezTo>
                  <a:pt x="35" y="26"/>
                  <a:pt x="37" y="24"/>
                  <a:pt x="40" y="24"/>
                </a:cubicBezTo>
                <a:cubicBezTo>
                  <a:pt x="43" y="24"/>
                  <a:pt x="45" y="26"/>
                  <a:pt x="45" y="29"/>
                </a:cubicBezTo>
                <a:cubicBezTo>
                  <a:pt x="45" y="32"/>
                  <a:pt x="43" y="34"/>
                  <a:pt x="40" y="34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endParaRPr lang="en-AU" sz="3599"/>
          </a:p>
        </p:txBody>
      </p:sp>
      <p:sp>
        <p:nvSpPr>
          <p:cNvPr id="95" name="TextBox 18">
            <a:extLst>
              <a:ext uri="{FF2B5EF4-FFF2-40B4-BE49-F238E27FC236}">
                <a16:creationId xmlns:a16="http://schemas.microsoft.com/office/drawing/2014/main" id="{3F2457A8-64D6-EC44-B005-1A4F14CC3786}"/>
              </a:ext>
            </a:extLst>
          </p:cNvPr>
          <p:cNvSpPr txBox="1"/>
          <p:nvPr/>
        </p:nvSpPr>
        <p:spPr>
          <a:xfrm>
            <a:off x="140024" y="4956824"/>
            <a:ext cx="3379561" cy="369332"/>
          </a:xfrm>
          <a:prstGeom prst="rect">
            <a:avLst/>
          </a:prstGeom>
          <a:noFill/>
          <a:ln w="28575">
            <a:solidFill>
              <a:srgbClr val="00BA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b="1" dirty="0">
                <a:solidFill>
                  <a:srgbClr val="00BA00"/>
                </a:solidFill>
                <a:latin typeface="Century Gothic" panose="020B0502020202020204" pitchFamily="34" charset="0"/>
              </a:rPr>
              <a:t>Delitos Sexuales</a:t>
            </a:r>
          </a:p>
        </p:txBody>
      </p:sp>
      <p:sp>
        <p:nvSpPr>
          <p:cNvPr id="96" name="CuadroTexto 95">
            <a:extLst>
              <a:ext uri="{FF2B5EF4-FFF2-40B4-BE49-F238E27FC236}">
                <a16:creationId xmlns:a16="http://schemas.microsoft.com/office/drawing/2014/main" id="{65DDF121-C79A-B14C-A239-DCC4FDA3126A}"/>
              </a:ext>
            </a:extLst>
          </p:cNvPr>
          <p:cNvSpPr txBox="1"/>
          <p:nvPr/>
        </p:nvSpPr>
        <p:spPr>
          <a:xfrm>
            <a:off x="140023" y="5280915"/>
            <a:ext cx="3379562" cy="338554"/>
          </a:xfrm>
          <a:prstGeom prst="rect">
            <a:avLst/>
          </a:prstGeom>
          <a:solidFill>
            <a:srgbClr val="00BA00"/>
          </a:solidFill>
          <a:ln w="38100">
            <a:solidFill>
              <a:srgbClr val="00BA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Principalmente pornografía</a:t>
            </a:r>
            <a:endParaRPr lang="es-ES_tradnl" altLang="es-CO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7" name="TextBox 18">
            <a:extLst>
              <a:ext uri="{FF2B5EF4-FFF2-40B4-BE49-F238E27FC236}">
                <a16:creationId xmlns:a16="http://schemas.microsoft.com/office/drawing/2014/main" id="{C75CD4BD-2CBD-4749-BB62-BF31F50AF20F}"/>
              </a:ext>
            </a:extLst>
          </p:cNvPr>
          <p:cNvSpPr txBox="1"/>
          <p:nvPr/>
        </p:nvSpPr>
        <p:spPr>
          <a:xfrm>
            <a:off x="8530543" y="54073"/>
            <a:ext cx="3531281" cy="369332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b="1" dirty="0" err="1">
                <a:solidFill>
                  <a:schemeClr val="accent4"/>
                </a:solidFill>
                <a:latin typeface="Century Gothic" panose="020B0502020202020204" pitchFamily="34" charset="0"/>
              </a:rPr>
              <a:t>Dark</a:t>
            </a:r>
            <a:r>
              <a:rPr lang="es-ES_tradnl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 Web (</a:t>
            </a:r>
            <a:r>
              <a:rPr lang="es-ES_tradnl" b="1" dirty="0" err="1">
                <a:solidFill>
                  <a:schemeClr val="accent4"/>
                </a:solidFill>
                <a:latin typeface="Century Gothic" panose="020B0502020202020204" pitchFamily="34" charset="0"/>
              </a:rPr>
              <a:t>Darknet</a:t>
            </a:r>
            <a:r>
              <a:rPr lang="es-ES_tradnl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98" name="CuadroTexto 97">
            <a:extLst>
              <a:ext uri="{FF2B5EF4-FFF2-40B4-BE49-F238E27FC236}">
                <a16:creationId xmlns:a16="http://schemas.microsoft.com/office/drawing/2014/main" id="{3AFE5397-176F-2E46-85FE-0B96A5833DFA}"/>
              </a:ext>
            </a:extLst>
          </p:cNvPr>
          <p:cNvSpPr txBox="1"/>
          <p:nvPr/>
        </p:nvSpPr>
        <p:spPr>
          <a:xfrm>
            <a:off x="8530542" y="378164"/>
            <a:ext cx="3531282" cy="830997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Redes superpuestas a la internet gozan de anonimato. </a:t>
            </a:r>
            <a:r>
              <a:rPr lang="es-ES_tradnl" altLang="es-CO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P.e</a:t>
            </a:r>
            <a:r>
              <a:rPr lang="es-ES_tradnl" altLang="es-CO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. sitios clonados o fraudulentos</a:t>
            </a:r>
            <a:endParaRPr lang="es-ES_tradnl" altLang="es-CO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9" name="TextBox 18">
            <a:extLst>
              <a:ext uri="{FF2B5EF4-FFF2-40B4-BE49-F238E27FC236}">
                <a16:creationId xmlns:a16="http://schemas.microsoft.com/office/drawing/2014/main" id="{07D23F4E-0CD2-4E42-9793-77E32D44A57F}"/>
              </a:ext>
            </a:extLst>
          </p:cNvPr>
          <p:cNvSpPr txBox="1"/>
          <p:nvPr/>
        </p:nvSpPr>
        <p:spPr>
          <a:xfrm>
            <a:off x="8530544" y="1286907"/>
            <a:ext cx="3531281" cy="369332"/>
          </a:xfrm>
          <a:prstGeom prst="rect">
            <a:avLst/>
          </a:prstGeom>
          <a:noFill/>
          <a:ln w="28575">
            <a:solidFill>
              <a:srgbClr val="FE6B03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b="1" dirty="0">
                <a:solidFill>
                  <a:srgbClr val="FE6B03"/>
                </a:solidFill>
                <a:latin typeface="Century Gothic" panose="020B0502020202020204" pitchFamily="34" charset="0"/>
              </a:rPr>
              <a:t>Ingeniería Social - Hurtos</a:t>
            </a:r>
          </a:p>
        </p:txBody>
      </p:sp>
      <p:sp>
        <p:nvSpPr>
          <p:cNvPr id="100" name="CuadroTexto 99">
            <a:extLst>
              <a:ext uri="{FF2B5EF4-FFF2-40B4-BE49-F238E27FC236}">
                <a16:creationId xmlns:a16="http://schemas.microsoft.com/office/drawing/2014/main" id="{88488217-A5D1-3D4B-A6B1-B380ED745802}"/>
              </a:ext>
            </a:extLst>
          </p:cNvPr>
          <p:cNvSpPr txBox="1"/>
          <p:nvPr/>
        </p:nvSpPr>
        <p:spPr>
          <a:xfrm>
            <a:off x="8530543" y="1610998"/>
            <a:ext cx="3531282" cy="584775"/>
          </a:xfrm>
          <a:prstGeom prst="rect">
            <a:avLst/>
          </a:prstGeom>
          <a:solidFill>
            <a:srgbClr val="FE6B03"/>
          </a:solidFill>
          <a:ln w="38100">
            <a:solidFill>
              <a:srgbClr val="FE6B0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Ataques de </a:t>
            </a:r>
            <a:r>
              <a:rPr lang="es-ES_tradnl" altLang="es-CO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phising</a:t>
            </a:r>
            <a:r>
              <a:rPr lang="es-ES_tradnl" altLang="es-CO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, u otros asociados</a:t>
            </a:r>
            <a:endParaRPr lang="es-ES_tradnl" altLang="es-CO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1" name="TextBox 18">
            <a:extLst>
              <a:ext uri="{FF2B5EF4-FFF2-40B4-BE49-F238E27FC236}">
                <a16:creationId xmlns:a16="http://schemas.microsoft.com/office/drawing/2014/main" id="{2DD2935C-0BBE-7447-AC8C-48A7BAB8FCA3}"/>
              </a:ext>
            </a:extLst>
          </p:cNvPr>
          <p:cNvSpPr txBox="1"/>
          <p:nvPr/>
        </p:nvSpPr>
        <p:spPr>
          <a:xfrm>
            <a:off x="8530544" y="2290434"/>
            <a:ext cx="3531281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b="1" dirty="0">
                <a:solidFill>
                  <a:srgbClr val="FF0000"/>
                </a:solidFill>
                <a:latin typeface="Century Gothic" panose="020B0502020202020204" pitchFamily="34" charset="0"/>
              </a:rPr>
              <a:t>Extorsiones online</a:t>
            </a:r>
          </a:p>
        </p:txBody>
      </p:sp>
      <p:sp>
        <p:nvSpPr>
          <p:cNvPr id="102" name="CuadroTexto 101">
            <a:extLst>
              <a:ext uri="{FF2B5EF4-FFF2-40B4-BE49-F238E27FC236}">
                <a16:creationId xmlns:a16="http://schemas.microsoft.com/office/drawing/2014/main" id="{C1AAA1BB-A196-034E-B04F-EC47529AA92F}"/>
              </a:ext>
            </a:extLst>
          </p:cNvPr>
          <p:cNvSpPr txBox="1"/>
          <p:nvPr/>
        </p:nvSpPr>
        <p:spPr>
          <a:xfrm>
            <a:off x="8530543" y="2614525"/>
            <a:ext cx="3531282" cy="584775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Con pagos efectuados con monedas virtuales</a:t>
            </a:r>
            <a:endParaRPr lang="es-ES_tradnl" altLang="es-CO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03" name="Group 1498">
            <a:extLst>
              <a:ext uri="{FF2B5EF4-FFF2-40B4-BE49-F238E27FC236}">
                <a16:creationId xmlns:a16="http://schemas.microsoft.com/office/drawing/2014/main" id="{D7462F63-F8A4-C947-BE37-F83FDB212F82}"/>
              </a:ext>
            </a:extLst>
          </p:cNvPr>
          <p:cNvGrpSpPr/>
          <p:nvPr/>
        </p:nvGrpSpPr>
        <p:grpSpPr>
          <a:xfrm>
            <a:off x="7601317" y="4032926"/>
            <a:ext cx="450951" cy="573473"/>
            <a:chOff x="4117976" y="4379913"/>
            <a:chExt cx="552450" cy="369888"/>
          </a:xfrm>
          <a:solidFill>
            <a:schemeClr val="bg1"/>
          </a:solidFill>
        </p:grpSpPr>
        <p:sp>
          <p:nvSpPr>
            <p:cNvPr id="104" name="Freeform 61">
              <a:extLst>
                <a:ext uri="{FF2B5EF4-FFF2-40B4-BE49-F238E27FC236}">
                  <a16:creationId xmlns:a16="http://schemas.microsoft.com/office/drawing/2014/main" id="{A7A47789-DA2A-914B-9530-8DF51A864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663" y="4578350"/>
              <a:ext cx="66675" cy="52388"/>
            </a:xfrm>
            <a:custGeom>
              <a:avLst/>
              <a:gdLst>
                <a:gd name="T0" fmla="*/ 7 w 32"/>
                <a:gd name="T1" fmla="*/ 25 h 25"/>
                <a:gd name="T2" fmla="*/ 30 w 32"/>
                <a:gd name="T3" fmla="*/ 8 h 25"/>
                <a:gd name="T4" fmla="*/ 31 w 32"/>
                <a:gd name="T5" fmla="*/ 2 h 25"/>
                <a:gd name="T6" fmla="*/ 26 w 32"/>
                <a:gd name="T7" fmla="*/ 2 h 25"/>
                <a:gd name="T8" fmla="*/ 2 w 32"/>
                <a:gd name="T9" fmla="*/ 19 h 25"/>
                <a:gd name="T10" fmla="*/ 2 w 32"/>
                <a:gd name="T11" fmla="*/ 24 h 25"/>
                <a:gd name="T12" fmla="*/ 5 w 32"/>
                <a:gd name="T13" fmla="*/ 25 h 25"/>
                <a:gd name="T14" fmla="*/ 7 w 32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25">
                  <a:moveTo>
                    <a:pt x="7" y="25"/>
                  </a:moveTo>
                  <a:cubicBezTo>
                    <a:pt x="30" y="8"/>
                    <a:pt x="30" y="8"/>
                    <a:pt x="30" y="8"/>
                  </a:cubicBezTo>
                  <a:cubicBezTo>
                    <a:pt x="32" y="6"/>
                    <a:pt x="32" y="4"/>
                    <a:pt x="31" y="2"/>
                  </a:cubicBezTo>
                  <a:cubicBezTo>
                    <a:pt x="30" y="1"/>
                    <a:pt x="27" y="0"/>
                    <a:pt x="26" y="2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20"/>
                    <a:pt x="0" y="22"/>
                    <a:pt x="2" y="24"/>
                  </a:cubicBezTo>
                  <a:cubicBezTo>
                    <a:pt x="2" y="25"/>
                    <a:pt x="4" y="25"/>
                    <a:pt x="5" y="25"/>
                  </a:cubicBezTo>
                  <a:cubicBezTo>
                    <a:pt x="5" y="25"/>
                    <a:pt x="6" y="25"/>
                    <a:pt x="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105" name="Freeform 62">
              <a:extLst>
                <a:ext uri="{FF2B5EF4-FFF2-40B4-BE49-F238E27FC236}">
                  <a16:creationId xmlns:a16="http://schemas.microsoft.com/office/drawing/2014/main" id="{28E50D00-E7D7-C943-BFC9-7065A5F16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4013" y="4586288"/>
              <a:ext cx="122238" cy="93663"/>
            </a:xfrm>
            <a:custGeom>
              <a:avLst/>
              <a:gdLst>
                <a:gd name="T0" fmla="*/ 52 w 58"/>
                <a:gd name="T1" fmla="*/ 2 h 44"/>
                <a:gd name="T2" fmla="*/ 2 w 58"/>
                <a:gd name="T3" fmla="*/ 37 h 44"/>
                <a:gd name="T4" fmla="*/ 1 w 58"/>
                <a:gd name="T5" fmla="*/ 42 h 44"/>
                <a:gd name="T6" fmla="*/ 4 w 58"/>
                <a:gd name="T7" fmla="*/ 44 h 44"/>
                <a:gd name="T8" fmla="*/ 6 w 58"/>
                <a:gd name="T9" fmla="*/ 43 h 44"/>
                <a:gd name="T10" fmla="*/ 56 w 58"/>
                <a:gd name="T11" fmla="*/ 8 h 44"/>
                <a:gd name="T12" fmla="*/ 57 w 58"/>
                <a:gd name="T13" fmla="*/ 2 h 44"/>
                <a:gd name="T14" fmla="*/ 52 w 58"/>
                <a:gd name="T15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4">
                  <a:moveTo>
                    <a:pt x="52" y="2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0" y="38"/>
                    <a:pt x="0" y="40"/>
                    <a:pt x="1" y="42"/>
                  </a:cubicBezTo>
                  <a:cubicBezTo>
                    <a:pt x="2" y="43"/>
                    <a:pt x="3" y="44"/>
                    <a:pt x="4" y="44"/>
                  </a:cubicBezTo>
                  <a:cubicBezTo>
                    <a:pt x="5" y="44"/>
                    <a:pt x="5" y="43"/>
                    <a:pt x="6" y="43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8" y="6"/>
                    <a:pt x="58" y="4"/>
                    <a:pt x="57" y="2"/>
                  </a:cubicBezTo>
                  <a:cubicBezTo>
                    <a:pt x="56" y="1"/>
                    <a:pt x="53" y="0"/>
                    <a:pt x="5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106" name="Freeform 63">
              <a:extLst>
                <a:ext uri="{FF2B5EF4-FFF2-40B4-BE49-F238E27FC236}">
                  <a16:creationId xmlns:a16="http://schemas.microsoft.com/office/drawing/2014/main" id="{E00B4DB7-59F8-944C-BCD7-5D66B1199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701" y="4578350"/>
              <a:ext cx="66675" cy="52388"/>
            </a:xfrm>
            <a:custGeom>
              <a:avLst/>
              <a:gdLst>
                <a:gd name="T0" fmla="*/ 6 w 31"/>
                <a:gd name="T1" fmla="*/ 25 h 25"/>
                <a:gd name="T2" fmla="*/ 29 w 31"/>
                <a:gd name="T3" fmla="*/ 8 h 25"/>
                <a:gd name="T4" fmla="*/ 30 w 31"/>
                <a:gd name="T5" fmla="*/ 2 h 25"/>
                <a:gd name="T6" fmla="*/ 25 w 31"/>
                <a:gd name="T7" fmla="*/ 2 h 25"/>
                <a:gd name="T8" fmla="*/ 2 w 31"/>
                <a:gd name="T9" fmla="*/ 19 h 25"/>
                <a:gd name="T10" fmla="*/ 1 w 31"/>
                <a:gd name="T11" fmla="*/ 24 h 25"/>
                <a:gd name="T12" fmla="*/ 4 w 31"/>
                <a:gd name="T13" fmla="*/ 25 h 25"/>
                <a:gd name="T14" fmla="*/ 6 w 31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25">
                  <a:moveTo>
                    <a:pt x="6" y="25"/>
                  </a:moveTo>
                  <a:cubicBezTo>
                    <a:pt x="29" y="8"/>
                    <a:pt x="29" y="8"/>
                    <a:pt x="29" y="8"/>
                  </a:cubicBezTo>
                  <a:cubicBezTo>
                    <a:pt x="31" y="6"/>
                    <a:pt x="31" y="4"/>
                    <a:pt x="30" y="2"/>
                  </a:cubicBezTo>
                  <a:cubicBezTo>
                    <a:pt x="29" y="1"/>
                    <a:pt x="26" y="0"/>
                    <a:pt x="25" y="2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20"/>
                    <a:pt x="0" y="22"/>
                    <a:pt x="1" y="24"/>
                  </a:cubicBezTo>
                  <a:cubicBezTo>
                    <a:pt x="2" y="25"/>
                    <a:pt x="3" y="25"/>
                    <a:pt x="4" y="25"/>
                  </a:cubicBezTo>
                  <a:cubicBezTo>
                    <a:pt x="5" y="25"/>
                    <a:pt x="5" y="25"/>
                    <a:pt x="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107" name="Freeform 64">
              <a:extLst>
                <a:ext uri="{FF2B5EF4-FFF2-40B4-BE49-F238E27FC236}">
                  <a16:creationId xmlns:a16="http://schemas.microsoft.com/office/drawing/2014/main" id="{64792000-02BF-E643-B143-B650DDE5B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2463" y="4586288"/>
              <a:ext cx="122238" cy="93663"/>
            </a:xfrm>
            <a:custGeom>
              <a:avLst/>
              <a:gdLst>
                <a:gd name="T0" fmla="*/ 52 w 58"/>
                <a:gd name="T1" fmla="*/ 2 h 44"/>
                <a:gd name="T2" fmla="*/ 2 w 58"/>
                <a:gd name="T3" fmla="*/ 37 h 44"/>
                <a:gd name="T4" fmla="*/ 1 w 58"/>
                <a:gd name="T5" fmla="*/ 42 h 44"/>
                <a:gd name="T6" fmla="*/ 4 w 58"/>
                <a:gd name="T7" fmla="*/ 44 h 44"/>
                <a:gd name="T8" fmla="*/ 6 w 58"/>
                <a:gd name="T9" fmla="*/ 43 h 44"/>
                <a:gd name="T10" fmla="*/ 56 w 58"/>
                <a:gd name="T11" fmla="*/ 8 h 44"/>
                <a:gd name="T12" fmla="*/ 57 w 58"/>
                <a:gd name="T13" fmla="*/ 2 h 44"/>
                <a:gd name="T14" fmla="*/ 52 w 58"/>
                <a:gd name="T15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4">
                  <a:moveTo>
                    <a:pt x="52" y="2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0" y="38"/>
                    <a:pt x="0" y="40"/>
                    <a:pt x="1" y="42"/>
                  </a:cubicBezTo>
                  <a:cubicBezTo>
                    <a:pt x="2" y="43"/>
                    <a:pt x="3" y="44"/>
                    <a:pt x="4" y="44"/>
                  </a:cubicBezTo>
                  <a:cubicBezTo>
                    <a:pt x="5" y="44"/>
                    <a:pt x="6" y="43"/>
                    <a:pt x="6" y="43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8" y="6"/>
                    <a:pt x="58" y="4"/>
                    <a:pt x="57" y="2"/>
                  </a:cubicBezTo>
                  <a:cubicBezTo>
                    <a:pt x="56" y="1"/>
                    <a:pt x="53" y="0"/>
                    <a:pt x="5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108" name="Freeform 65">
              <a:extLst>
                <a:ext uri="{FF2B5EF4-FFF2-40B4-BE49-F238E27FC236}">
                  <a16:creationId xmlns:a16="http://schemas.microsoft.com/office/drawing/2014/main" id="{8EBD2296-038A-364F-82C6-2DCBDF96A9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7976" y="4379913"/>
              <a:ext cx="552450" cy="369888"/>
            </a:xfrm>
            <a:custGeom>
              <a:avLst/>
              <a:gdLst>
                <a:gd name="T0" fmla="*/ 254 w 260"/>
                <a:gd name="T1" fmla="*/ 76 h 174"/>
                <a:gd name="T2" fmla="*/ 185 w 260"/>
                <a:gd name="T3" fmla="*/ 9 h 174"/>
                <a:gd name="T4" fmla="*/ 155 w 260"/>
                <a:gd name="T5" fmla="*/ 9 h 174"/>
                <a:gd name="T6" fmla="*/ 152 w 260"/>
                <a:gd name="T7" fmla="*/ 36 h 174"/>
                <a:gd name="T8" fmla="*/ 157 w 260"/>
                <a:gd name="T9" fmla="*/ 37 h 174"/>
                <a:gd name="T10" fmla="*/ 162 w 260"/>
                <a:gd name="T11" fmla="*/ 32 h 174"/>
                <a:gd name="T12" fmla="*/ 162 w 260"/>
                <a:gd name="T13" fmla="*/ 28 h 174"/>
                <a:gd name="T14" fmla="*/ 164 w 260"/>
                <a:gd name="T15" fmla="*/ 17 h 174"/>
                <a:gd name="T16" fmla="*/ 177 w 260"/>
                <a:gd name="T17" fmla="*/ 17 h 174"/>
                <a:gd name="T18" fmla="*/ 236 w 260"/>
                <a:gd name="T19" fmla="*/ 75 h 174"/>
                <a:gd name="T20" fmla="*/ 154 w 260"/>
                <a:gd name="T21" fmla="*/ 75 h 174"/>
                <a:gd name="T22" fmla="*/ 143 w 260"/>
                <a:gd name="T23" fmla="*/ 86 h 174"/>
                <a:gd name="T24" fmla="*/ 143 w 260"/>
                <a:gd name="T25" fmla="*/ 110 h 174"/>
                <a:gd name="T26" fmla="*/ 142 w 260"/>
                <a:gd name="T27" fmla="*/ 112 h 174"/>
                <a:gd name="T28" fmla="*/ 130 w 260"/>
                <a:gd name="T29" fmla="*/ 111 h 174"/>
                <a:gd name="T30" fmla="*/ 119 w 260"/>
                <a:gd name="T31" fmla="*/ 112 h 174"/>
                <a:gd name="T32" fmla="*/ 117 w 260"/>
                <a:gd name="T33" fmla="*/ 110 h 174"/>
                <a:gd name="T34" fmla="*/ 117 w 260"/>
                <a:gd name="T35" fmla="*/ 86 h 174"/>
                <a:gd name="T36" fmla="*/ 106 w 260"/>
                <a:gd name="T37" fmla="*/ 75 h 174"/>
                <a:gd name="T38" fmla="*/ 25 w 260"/>
                <a:gd name="T39" fmla="*/ 75 h 174"/>
                <a:gd name="T40" fmla="*/ 84 w 260"/>
                <a:gd name="T41" fmla="*/ 17 h 174"/>
                <a:gd name="T42" fmla="*/ 97 w 260"/>
                <a:gd name="T43" fmla="*/ 17 h 174"/>
                <a:gd name="T44" fmla="*/ 99 w 260"/>
                <a:gd name="T45" fmla="*/ 28 h 174"/>
                <a:gd name="T46" fmla="*/ 99 w 260"/>
                <a:gd name="T47" fmla="*/ 32 h 174"/>
                <a:gd name="T48" fmla="*/ 104 w 260"/>
                <a:gd name="T49" fmla="*/ 37 h 174"/>
                <a:gd name="T50" fmla="*/ 110 w 260"/>
                <a:gd name="T51" fmla="*/ 34 h 174"/>
                <a:gd name="T52" fmla="*/ 106 w 260"/>
                <a:gd name="T53" fmla="*/ 9 h 174"/>
                <a:gd name="T54" fmla="*/ 75 w 260"/>
                <a:gd name="T55" fmla="*/ 9 h 174"/>
                <a:gd name="T56" fmla="*/ 7 w 260"/>
                <a:gd name="T57" fmla="*/ 76 h 174"/>
                <a:gd name="T58" fmla="*/ 0 w 260"/>
                <a:gd name="T59" fmla="*/ 86 h 174"/>
                <a:gd name="T60" fmla="*/ 0 w 260"/>
                <a:gd name="T61" fmla="*/ 163 h 174"/>
                <a:gd name="T62" fmla="*/ 11 w 260"/>
                <a:gd name="T63" fmla="*/ 174 h 174"/>
                <a:gd name="T64" fmla="*/ 106 w 260"/>
                <a:gd name="T65" fmla="*/ 174 h 174"/>
                <a:gd name="T66" fmla="*/ 117 w 260"/>
                <a:gd name="T67" fmla="*/ 163 h 174"/>
                <a:gd name="T68" fmla="*/ 117 w 260"/>
                <a:gd name="T69" fmla="*/ 131 h 174"/>
                <a:gd name="T70" fmla="*/ 119 w 260"/>
                <a:gd name="T71" fmla="*/ 125 h 174"/>
                <a:gd name="T72" fmla="*/ 130 w 260"/>
                <a:gd name="T73" fmla="*/ 122 h 174"/>
                <a:gd name="T74" fmla="*/ 142 w 260"/>
                <a:gd name="T75" fmla="*/ 125 h 174"/>
                <a:gd name="T76" fmla="*/ 143 w 260"/>
                <a:gd name="T77" fmla="*/ 131 h 174"/>
                <a:gd name="T78" fmla="*/ 143 w 260"/>
                <a:gd name="T79" fmla="*/ 163 h 174"/>
                <a:gd name="T80" fmla="*/ 154 w 260"/>
                <a:gd name="T81" fmla="*/ 174 h 174"/>
                <a:gd name="T82" fmla="*/ 249 w 260"/>
                <a:gd name="T83" fmla="*/ 174 h 174"/>
                <a:gd name="T84" fmla="*/ 260 w 260"/>
                <a:gd name="T85" fmla="*/ 163 h 174"/>
                <a:gd name="T86" fmla="*/ 260 w 260"/>
                <a:gd name="T87" fmla="*/ 86 h 174"/>
                <a:gd name="T88" fmla="*/ 254 w 260"/>
                <a:gd name="T89" fmla="*/ 76 h 174"/>
                <a:gd name="T90" fmla="*/ 106 w 260"/>
                <a:gd name="T91" fmla="*/ 152 h 174"/>
                <a:gd name="T92" fmla="*/ 95 w 260"/>
                <a:gd name="T93" fmla="*/ 163 h 174"/>
                <a:gd name="T94" fmla="*/ 22 w 260"/>
                <a:gd name="T95" fmla="*/ 163 h 174"/>
                <a:gd name="T96" fmla="*/ 11 w 260"/>
                <a:gd name="T97" fmla="*/ 152 h 174"/>
                <a:gd name="T98" fmla="*/ 11 w 260"/>
                <a:gd name="T99" fmla="*/ 97 h 174"/>
                <a:gd name="T100" fmla="*/ 22 w 260"/>
                <a:gd name="T101" fmla="*/ 86 h 174"/>
                <a:gd name="T102" fmla="*/ 95 w 260"/>
                <a:gd name="T103" fmla="*/ 86 h 174"/>
                <a:gd name="T104" fmla="*/ 106 w 260"/>
                <a:gd name="T105" fmla="*/ 97 h 174"/>
                <a:gd name="T106" fmla="*/ 106 w 260"/>
                <a:gd name="T107" fmla="*/ 152 h 174"/>
                <a:gd name="T108" fmla="*/ 249 w 260"/>
                <a:gd name="T109" fmla="*/ 152 h 174"/>
                <a:gd name="T110" fmla="*/ 238 w 260"/>
                <a:gd name="T111" fmla="*/ 163 h 174"/>
                <a:gd name="T112" fmla="*/ 165 w 260"/>
                <a:gd name="T113" fmla="*/ 163 h 174"/>
                <a:gd name="T114" fmla="*/ 154 w 260"/>
                <a:gd name="T115" fmla="*/ 152 h 174"/>
                <a:gd name="T116" fmla="*/ 154 w 260"/>
                <a:gd name="T117" fmla="*/ 97 h 174"/>
                <a:gd name="T118" fmla="*/ 165 w 260"/>
                <a:gd name="T119" fmla="*/ 86 h 174"/>
                <a:gd name="T120" fmla="*/ 238 w 260"/>
                <a:gd name="T121" fmla="*/ 86 h 174"/>
                <a:gd name="T122" fmla="*/ 249 w 260"/>
                <a:gd name="T123" fmla="*/ 97 h 174"/>
                <a:gd name="T124" fmla="*/ 249 w 260"/>
                <a:gd name="T125" fmla="*/ 15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0" h="174">
                  <a:moveTo>
                    <a:pt x="254" y="76"/>
                  </a:moveTo>
                  <a:cubicBezTo>
                    <a:pt x="236" y="58"/>
                    <a:pt x="185" y="9"/>
                    <a:pt x="185" y="9"/>
                  </a:cubicBezTo>
                  <a:cubicBezTo>
                    <a:pt x="177" y="0"/>
                    <a:pt x="163" y="0"/>
                    <a:pt x="155" y="9"/>
                  </a:cubicBezTo>
                  <a:cubicBezTo>
                    <a:pt x="148" y="16"/>
                    <a:pt x="147" y="27"/>
                    <a:pt x="152" y="36"/>
                  </a:cubicBezTo>
                  <a:cubicBezTo>
                    <a:pt x="153" y="37"/>
                    <a:pt x="155" y="39"/>
                    <a:pt x="157" y="37"/>
                  </a:cubicBezTo>
                  <a:cubicBezTo>
                    <a:pt x="162" y="32"/>
                    <a:pt x="162" y="32"/>
                    <a:pt x="162" y="32"/>
                  </a:cubicBezTo>
                  <a:cubicBezTo>
                    <a:pt x="163" y="30"/>
                    <a:pt x="162" y="29"/>
                    <a:pt x="162" y="28"/>
                  </a:cubicBezTo>
                  <a:cubicBezTo>
                    <a:pt x="160" y="24"/>
                    <a:pt x="161" y="20"/>
                    <a:pt x="164" y="17"/>
                  </a:cubicBezTo>
                  <a:cubicBezTo>
                    <a:pt x="167" y="14"/>
                    <a:pt x="173" y="14"/>
                    <a:pt x="177" y="17"/>
                  </a:cubicBezTo>
                  <a:cubicBezTo>
                    <a:pt x="236" y="75"/>
                    <a:pt x="236" y="75"/>
                    <a:pt x="236" y="75"/>
                  </a:cubicBezTo>
                  <a:cubicBezTo>
                    <a:pt x="154" y="75"/>
                    <a:pt x="154" y="75"/>
                    <a:pt x="154" y="75"/>
                  </a:cubicBezTo>
                  <a:cubicBezTo>
                    <a:pt x="148" y="75"/>
                    <a:pt x="143" y="80"/>
                    <a:pt x="143" y="86"/>
                  </a:cubicBezTo>
                  <a:cubicBezTo>
                    <a:pt x="143" y="110"/>
                    <a:pt x="143" y="110"/>
                    <a:pt x="143" y="110"/>
                  </a:cubicBezTo>
                  <a:cubicBezTo>
                    <a:pt x="143" y="114"/>
                    <a:pt x="142" y="113"/>
                    <a:pt x="142" y="112"/>
                  </a:cubicBezTo>
                  <a:cubicBezTo>
                    <a:pt x="139" y="111"/>
                    <a:pt x="135" y="111"/>
                    <a:pt x="130" y="111"/>
                  </a:cubicBezTo>
                  <a:cubicBezTo>
                    <a:pt x="126" y="111"/>
                    <a:pt x="122" y="111"/>
                    <a:pt x="119" y="112"/>
                  </a:cubicBezTo>
                  <a:cubicBezTo>
                    <a:pt x="119" y="113"/>
                    <a:pt x="117" y="114"/>
                    <a:pt x="117" y="110"/>
                  </a:cubicBezTo>
                  <a:cubicBezTo>
                    <a:pt x="117" y="86"/>
                    <a:pt x="117" y="86"/>
                    <a:pt x="117" y="86"/>
                  </a:cubicBezTo>
                  <a:cubicBezTo>
                    <a:pt x="117" y="80"/>
                    <a:pt x="112" y="75"/>
                    <a:pt x="106" y="75"/>
                  </a:cubicBezTo>
                  <a:cubicBezTo>
                    <a:pt x="25" y="75"/>
                    <a:pt x="25" y="75"/>
                    <a:pt x="25" y="75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8" y="14"/>
                    <a:pt x="94" y="14"/>
                    <a:pt x="97" y="17"/>
                  </a:cubicBezTo>
                  <a:cubicBezTo>
                    <a:pt x="100" y="20"/>
                    <a:pt x="101" y="25"/>
                    <a:pt x="99" y="28"/>
                  </a:cubicBezTo>
                  <a:cubicBezTo>
                    <a:pt x="98" y="29"/>
                    <a:pt x="98" y="31"/>
                    <a:pt x="99" y="32"/>
                  </a:cubicBezTo>
                  <a:cubicBezTo>
                    <a:pt x="104" y="37"/>
                    <a:pt x="104" y="37"/>
                    <a:pt x="104" y="37"/>
                  </a:cubicBezTo>
                  <a:cubicBezTo>
                    <a:pt x="106" y="39"/>
                    <a:pt x="109" y="36"/>
                    <a:pt x="110" y="34"/>
                  </a:cubicBezTo>
                  <a:cubicBezTo>
                    <a:pt x="114" y="26"/>
                    <a:pt x="112" y="16"/>
                    <a:pt x="106" y="9"/>
                  </a:cubicBezTo>
                  <a:cubicBezTo>
                    <a:pt x="97" y="0"/>
                    <a:pt x="84" y="0"/>
                    <a:pt x="75" y="9"/>
                  </a:cubicBezTo>
                  <a:cubicBezTo>
                    <a:pt x="75" y="9"/>
                    <a:pt x="27" y="56"/>
                    <a:pt x="7" y="76"/>
                  </a:cubicBezTo>
                  <a:cubicBezTo>
                    <a:pt x="4" y="79"/>
                    <a:pt x="0" y="82"/>
                    <a:pt x="0" y="86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9"/>
                    <a:pt x="5" y="174"/>
                    <a:pt x="11" y="174"/>
                  </a:cubicBezTo>
                  <a:cubicBezTo>
                    <a:pt x="106" y="174"/>
                    <a:pt x="106" y="174"/>
                    <a:pt x="106" y="174"/>
                  </a:cubicBezTo>
                  <a:cubicBezTo>
                    <a:pt x="112" y="174"/>
                    <a:pt x="117" y="169"/>
                    <a:pt x="117" y="163"/>
                  </a:cubicBezTo>
                  <a:cubicBezTo>
                    <a:pt x="117" y="131"/>
                    <a:pt x="117" y="131"/>
                    <a:pt x="117" y="131"/>
                  </a:cubicBezTo>
                  <a:cubicBezTo>
                    <a:pt x="117" y="129"/>
                    <a:pt x="118" y="126"/>
                    <a:pt x="119" y="125"/>
                  </a:cubicBezTo>
                  <a:cubicBezTo>
                    <a:pt x="120" y="123"/>
                    <a:pt x="124" y="122"/>
                    <a:pt x="130" y="122"/>
                  </a:cubicBezTo>
                  <a:cubicBezTo>
                    <a:pt x="136" y="122"/>
                    <a:pt x="140" y="123"/>
                    <a:pt x="142" y="125"/>
                  </a:cubicBezTo>
                  <a:cubicBezTo>
                    <a:pt x="143" y="126"/>
                    <a:pt x="143" y="129"/>
                    <a:pt x="143" y="131"/>
                  </a:cubicBezTo>
                  <a:cubicBezTo>
                    <a:pt x="143" y="163"/>
                    <a:pt x="143" y="163"/>
                    <a:pt x="143" y="163"/>
                  </a:cubicBezTo>
                  <a:cubicBezTo>
                    <a:pt x="143" y="169"/>
                    <a:pt x="148" y="174"/>
                    <a:pt x="154" y="174"/>
                  </a:cubicBezTo>
                  <a:cubicBezTo>
                    <a:pt x="249" y="174"/>
                    <a:pt x="249" y="174"/>
                    <a:pt x="249" y="174"/>
                  </a:cubicBezTo>
                  <a:cubicBezTo>
                    <a:pt x="255" y="174"/>
                    <a:pt x="260" y="169"/>
                    <a:pt x="260" y="163"/>
                  </a:cubicBezTo>
                  <a:cubicBezTo>
                    <a:pt x="260" y="86"/>
                    <a:pt x="260" y="86"/>
                    <a:pt x="260" y="86"/>
                  </a:cubicBezTo>
                  <a:cubicBezTo>
                    <a:pt x="260" y="82"/>
                    <a:pt x="257" y="79"/>
                    <a:pt x="254" y="76"/>
                  </a:cubicBezTo>
                  <a:close/>
                  <a:moveTo>
                    <a:pt x="106" y="152"/>
                  </a:moveTo>
                  <a:cubicBezTo>
                    <a:pt x="106" y="158"/>
                    <a:pt x="101" y="163"/>
                    <a:pt x="95" y="163"/>
                  </a:cubicBezTo>
                  <a:cubicBezTo>
                    <a:pt x="22" y="163"/>
                    <a:pt x="22" y="163"/>
                    <a:pt x="22" y="163"/>
                  </a:cubicBezTo>
                  <a:cubicBezTo>
                    <a:pt x="16" y="163"/>
                    <a:pt x="11" y="158"/>
                    <a:pt x="11" y="152"/>
                  </a:cubicBezTo>
                  <a:cubicBezTo>
                    <a:pt x="11" y="97"/>
                    <a:pt x="11" y="97"/>
                    <a:pt x="11" y="97"/>
                  </a:cubicBezTo>
                  <a:cubicBezTo>
                    <a:pt x="11" y="91"/>
                    <a:pt x="16" y="86"/>
                    <a:pt x="22" y="86"/>
                  </a:cubicBezTo>
                  <a:cubicBezTo>
                    <a:pt x="95" y="86"/>
                    <a:pt x="95" y="86"/>
                    <a:pt x="95" y="86"/>
                  </a:cubicBezTo>
                  <a:cubicBezTo>
                    <a:pt x="101" y="86"/>
                    <a:pt x="106" y="91"/>
                    <a:pt x="106" y="97"/>
                  </a:cubicBezTo>
                  <a:cubicBezTo>
                    <a:pt x="106" y="152"/>
                    <a:pt x="106" y="152"/>
                    <a:pt x="106" y="152"/>
                  </a:cubicBezTo>
                  <a:close/>
                  <a:moveTo>
                    <a:pt x="249" y="152"/>
                  </a:moveTo>
                  <a:cubicBezTo>
                    <a:pt x="249" y="158"/>
                    <a:pt x="244" y="163"/>
                    <a:pt x="238" y="163"/>
                  </a:cubicBezTo>
                  <a:cubicBezTo>
                    <a:pt x="165" y="163"/>
                    <a:pt x="165" y="163"/>
                    <a:pt x="165" y="163"/>
                  </a:cubicBezTo>
                  <a:cubicBezTo>
                    <a:pt x="159" y="163"/>
                    <a:pt x="154" y="158"/>
                    <a:pt x="154" y="152"/>
                  </a:cubicBezTo>
                  <a:cubicBezTo>
                    <a:pt x="154" y="97"/>
                    <a:pt x="154" y="97"/>
                    <a:pt x="154" y="97"/>
                  </a:cubicBezTo>
                  <a:cubicBezTo>
                    <a:pt x="154" y="91"/>
                    <a:pt x="159" y="86"/>
                    <a:pt x="165" y="86"/>
                  </a:cubicBezTo>
                  <a:cubicBezTo>
                    <a:pt x="238" y="86"/>
                    <a:pt x="238" y="86"/>
                    <a:pt x="238" y="86"/>
                  </a:cubicBezTo>
                  <a:cubicBezTo>
                    <a:pt x="244" y="86"/>
                    <a:pt x="249" y="91"/>
                    <a:pt x="249" y="97"/>
                  </a:cubicBezTo>
                  <a:lnTo>
                    <a:pt x="249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</p:grpSp>
      <p:sp>
        <p:nvSpPr>
          <p:cNvPr id="48" name="TextBox 18">
            <a:extLst>
              <a:ext uri="{FF2B5EF4-FFF2-40B4-BE49-F238E27FC236}">
                <a16:creationId xmlns:a16="http://schemas.microsoft.com/office/drawing/2014/main" id="{85E0559E-C4EC-E347-AEA1-6BEEF0F5BFAF}"/>
              </a:ext>
            </a:extLst>
          </p:cNvPr>
          <p:cNvSpPr txBox="1"/>
          <p:nvPr/>
        </p:nvSpPr>
        <p:spPr>
          <a:xfrm>
            <a:off x="8530543" y="3273151"/>
            <a:ext cx="3531281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Fake</a:t>
            </a:r>
            <a:r>
              <a:rPr lang="es-ES_tradnl" b="1" dirty="0">
                <a:solidFill>
                  <a:srgbClr val="C00000"/>
                </a:solidFill>
                <a:latin typeface="Century Gothic" panose="020B0502020202020204" pitchFamily="34" charset="0"/>
              </a:rPr>
              <a:t> News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48A06A5C-DD8A-3C42-9953-9C45B9A6ACD1}"/>
              </a:ext>
            </a:extLst>
          </p:cNvPr>
          <p:cNvSpPr txBox="1"/>
          <p:nvPr/>
        </p:nvSpPr>
        <p:spPr>
          <a:xfrm>
            <a:off x="8530542" y="3597242"/>
            <a:ext cx="3531282" cy="1077218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Desinformación o el uso de información como forma de ataque, desestabilización o confusión</a:t>
            </a:r>
            <a:endParaRPr lang="es-ES_tradnl" altLang="es-CO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0" name="Group 1493">
            <a:extLst>
              <a:ext uri="{FF2B5EF4-FFF2-40B4-BE49-F238E27FC236}">
                <a16:creationId xmlns:a16="http://schemas.microsoft.com/office/drawing/2014/main" id="{3CA0854A-BF29-CA4C-952E-ABCEAA4F8F9E}"/>
              </a:ext>
            </a:extLst>
          </p:cNvPr>
          <p:cNvGrpSpPr/>
          <p:nvPr/>
        </p:nvGrpSpPr>
        <p:grpSpPr>
          <a:xfrm>
            <a:off x="5256822" y="4961067"/>
            <a:ext cx="524735" cy="570699"/>
            <a:chOff x="2641601" y="3727450"/>
            <a:chExt cx="501650" cy="425450"/>
          </a:xfrm>
          <a:solidFill>
            <a:schemeClr val="bg1"/>
          </a:solidFill>
        </p:grpSpPr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4B4EB78F-89E5-F64D-870C-9451C1E5D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426" y="3929063"/>
              <a:ext cx="141288" cy="23813"/>
            </a:xfrm>
            <a:custGeom>
              <a:avLst/>
              <a:gdLst>
                <a:gd name="T0" fmla="*/ 66 w 66"/>
                <a:gd name="T1" fmla="*/ 9 h 11"/>
                <a:gd name="T2" fmla="*/ 63 w 66"/>
                <a:gd name="T3" fmla="*/ 11 h 11"/>
                <a:gd name="T4" fmla="*/ 3 w 66"/>
                <a:gd name="T5" fmla="*/ 11 h 11"/>
                <a:gd name="T6" fmla="*/ 0 w 66"/>
                <a:gd name="T7" fmla="*/ 9 h 11"/>
                <a:gd name="T8" fmla="*/ 0 w 66"/>
                <a:gd name="T9" fmla="*/ 3 h 11"/>
                <a:gd name="T10" fmla="*/ 3 w 66"/>
                <a:gd name="T11" fmla="*/ 0 h 11"/>
                <a:gd name="T12" fmla="*/ 63 w 66"/>
                <a:gd name="T13" fmla="*/ 0 h 11"/>
                <a:gd name="T14" fmla="*/ 66 w 66"/>
                <a:gd name="T15" fmla="*/ 3 h 11"/>
                <a:gd name="T16" fmla="*/ 66 w 66"/>
                <a:gd name="T17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11">
                  <a:moveTo>
                    <a:pt x="66" y="9"/>
                  </a:moveTo>
                  <a:cubicBezTo>
                    <a:pt x="66" y="10"/>
                    <a:pt x="65" y="11"/>
                    <a:pt x="6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5" y="0"/>
                    <a:pt x="66" y="2"/>
                    <a:pt x="66" y="3"/>
                  </a:cubicBezTo>
                  <a:lnTo>
                    <a:pt x="6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2E42F9DE-741B-154E-A1CA-7F087AD6B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401" y="3929063"/>
              <a:ext cx="139700" cy="23813"/>
            </a:xfrm>
            <a:custGeom>
              <a:avLst/>
              <a:gdLst>
                <a:gd name="T0" fmla="*/ 66 w 66"/>
                <a:gd name="T1" fmla="*/ 9 h 11"/>
                <a:gd name="T2" fmla="*/ 63 w 66"/>
                <a:gd name="T3" fmla="*/ 11 h 11"/>
                <a:gd name="T4" fmla="*/ 3 w 66"/>
                <a:gd name="T5" fmla="*/ 11 h 11"/>
                <a:gd name="T6" fmla="*/ 0 w 66"/>
                <a:gd name="T7" fmla="*/ 9 h 11"/>
                <a:gd name="T8" fmla="*/ 0 w 66"/>
                <a:gd name="T9" fmla="*/ 3 h 11"/>
                <a:gd name="T10" fmla="*/ 3 w 66"/>
                <a:gd name="T11" fmla="*/ 0 h 11"/>
                <a:gd name="T12" fmla="*/ 63 w 66"/>
                <a:gd name="T13" fmla="*/ 0 h 11"/>
                <a:gd name="T14" fmla="*/ 66 w 66"/>
                <a:gd name="T15" fmla="*/ 3 h 11"/>
                <a:gd name="T16" fmla="*/ 66 w 66"/>
                <a:gd name="T17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11">
                  <a:moveTo>
                    <a:pt x="66" y="9"/>
                  </a:moveTo>
                  <a:cubicBezTo>
                    <a:pt x="66" y="10"/>
                    <a:pt x="65" y="11"/>
                    <a:pt x="6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0" y="10"/>
                    <a:pt x="0" y="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5" y="0"/>
                    <a:pt x="66" y="2"/>
                    <a:pt x="66" y="3"/>
                  </a:cubicBezTo>
                  <a:lnTo>
                    <a:pt x="6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7FB004F-598C-6C4D-9C4F-D58A461E9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426" y="3994150"/>
              <a:ext cx="141288" cy="23813"/>
            </a:xfrm>
            <a:custGeom>
              <a:avLst/>
              <a:gdLst>
                <a:gd name="T0" fmla="*/ 66 w 66"/>
                <a:gd name="T1" fmla="*/ 8 h 11"/>
                <a:gd name="T2" fmla="*/ 63 w 66"/>
                <a:gd name="T3" fmla="*/ 11 h 11"/>
                <a:gd name="T4" fmla="*/ 3 w 66"/>
                <a:gd name="T5" fmla="*/ 11 h 11"/>
                <a:gd name="T6" fmla="*/ 0 w 66"/>
                <a:gd name="T7" fmla="*/ 8 h 11"/>
                <a:gd name="T8" fmla="*/ 0 w 66"/>
                <a:gd name="T9" fmla="*/ 2 h 11"/>
                <a:gd name="T10" fmla="*/ 3 w 66"/>
                <a:gd name="T11" fmla="*/ 0 h 11"/>
                <a:gd name="T12" fmla="*/ 63 w 66"/>
                <a:gd name="T13" fmla="*/ 0 h 11"/>
                <a:gd name="T14" fmla="*/ 66 w 66"/>
                <a:gd name="T15" fmla="*/ 2 h 11"/>
                <a:gd name="T16" fmla="*/ 66 w 66"/>
                <a:gd name="T1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11">
                  <a:moveTo>
                    <a:pt x="66" y="8"/>
                  </a:moveTo>
                  <a:cubicBezTo>
                    <a:pt x="66" y="9"/>
                    <a:pt x="65" y="11"/>
                    <a:pt x="6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1"/>
                    <a:pt x="0" y="9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5" y="0"/>
                    <a:pt x="66" y="1"/>
                    <a:pt x="66" y="2"/>
                  </a:cubicBezTo>
                  <a:lnTo>
                    <a:pt x="6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40A4A640-112B-8F41-A366-597E399BE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401" y="3994150"/>
              <a:ext cx="139700" cy="23813"/>
            </a:xfrm>
            <a:custGeom>
              <a:avLst/>
              <a:gdLst>
                <a:gd name="T0" fmla="*/ 66 w 66"/>
                <a:gd name="T1" fmla="*/ 8 h 11"/>
                <a:gd name="T2" fmla="*/ 63 w 66"/>
                <a:gd name="T3" fmla="*/ 11 h 11"/>
                <a:gd name="T4" fmla="*/ 3 w 66"/>
                <a:gd name="T5" fmla="*/ 11 h 11"/>
                <a:gd name="T6" fmla="*/ 0 w 66"/>
                <a:gd name="T7" fmla="*/ 8 h 11"/>
                <a:gd name="T8" fmla="*/ 0 w 66"/>
                <a:gd name="T9" fmla="*/ 2 h 11"/>
                <a:gd name="T10" fmla="*/ 3 w 66"/>
                <a:gd name="T11" fmla="*/ 0 h 11"/>
                <a:gd name="T12" fmla="*/ 63 w 66"/>
                <a:gd name="T13" fmla="*/ 0 h 11"/>
                <a:gd name="T14" fmla="*/ 66 w 66"/>
                <a:gd name="T15" fmla="*/ 2 h 11"/>
                <a:gd name="T16" fmla="*/ 66 w 66"/>
                <a:gd name="T1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11">
                  <a:moveTo>
                    <a:pt x="66" y="8"/>
                  </a:moveTo>
                  <a:cubicBezTo>
                    <a:pt x="66" y="9"/>
                    <a:pt x="65" y="11"/>
                    <a:pt x="6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0" y="9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5" y="0"/>
                    <a:pt x="66" y="1"/>
                    <a:pt x="66" y="2"/>
                  </a:cubicBezTo>
                  <a:lnTo>
                    <a:pt x="6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BD9D2013-80F7-B64D-A3C4-B73C497A5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426" y="4057650"/>
              <a:ext cx="141288" cy="23813"/>
            </a:xfrm>
            <a:custGeom>
              <a:avLst/>
              <a:gdLst>
                <a:gd name="T0" fmla="*/ 66 w 66"/>
                <a:gd name="T1" fmla="*/ 8 h 11"/>
                <a:gd name="T2" fmla="*/ 63 w 66"/>
                <a:gd name="T3" fmla="*/ 11 h 11"/>
                <a:gd name="T4" fmla="*/ 3 w 66"/>
                <a:gd name="T5" fmla="*/ 11 h 11"/>
                <a:gd name="T6" fmla="*/ 0 w 66"/>
                <a:gd name="T7" fmla="*/ 8 h 11"/>
                <a:gd name="T8" fmla="*/ 0 w 66"/>
                <a:gd name="T9" fmla="*/ 2 h 11"/>
                <a:gd name="T10" fmla="*/ 3 w 66"/>
                <a:gd name="T11" fmla="*/ 0 h 11"/>
                <a:gd name="T12" fmla="*/ 63 w 66"/>
                <a:gd name="T13" fmla="*/ 0 h 11"/>
                <a:gd name="T14" fmla="*/ 66 w 66"/>
                <a:gd name="T15" fmla="*/ 2 h 11"/>
                <a:gd name="T16" fmla="*/ 66 w 66"/>
                <a:gd name="T1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11">
                  <a:moveTo>
                    <a:pt x="66" y="8"/>
                  </a:moveTo>
                  <a:cubicBezTo>
                    <a:pt x="66" y="9"/>
                    <a:pt x="65" y="11"/>
                    <a:pt x="6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1"/>
                    <a:pt x="0" y="9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5" y="0"/>
                    <a:pt x="66" y="1"/>
                    <a:pt x="66" y="2"/>
                  </a:cubicBezTo>
                  <a:lnTo>
                    <a:pt x="6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1B81981E-3F4D-BC4F-BED8-BBB42AA3A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401" y="4057650"/>
              <a:ext cx="139700" cy="23813"/>
            </a:xfrm>
            <a:custGeom>
              <a:avLst/>
              <a:gdLst>
                <a:gd name="T0" fmla="*/ 66 w 66"/>
                <a:gd name="T1" fmla="*/ 8 h 11"/>
                <a:gd name="T2" fmla="*/ 63 w 66"/>
                <a:gd name="T3" fmla="*/ 11 h 11"/>
                <a:gd name="T4" fmla="*/ 3 w 66"/>
                <a:gd name="T5" fmla="*/ 11 h 11"/>
                <a:gd name="T6" fmla="*/ 0 w 66"/>
                <a:gd name="T7" fmla="*/ 8 h 11"/>
                <a:gd name="T8" fmla="*/ 0 w 66"/>
                <a:gd name="T9" fmla="*/ 2 h 11"/>
                <a:gd name="T10" fmla="*/ 3 w 66"/>
                <a:gd name="T11" fmla="*/ 0 h 11"/>
                <a:gd name="T12" fmla="*/ 63 w 66"/>
                <a:gd name="T13" fmla="*/ 0 h 11"/>
                <a:gd name="T14" fmla="*/ 66 w 66"/>
                <a:gd name="T15" fmla="*/ 2 h 11"/>
                <a:gd name="T16" fmla="*/ 66 w 66"/>
                <a:gd name="T1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11">
                  <a:moveTo>
                    <a:pt x="66" y="8"/>
                  </a:moveTo>
                  <a:cubicBezTo>
                    <a:pt x="66" y="9"/>
                    <a:pt x="65" y="11"/>
                    <a:pt x="6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0" y="9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5" y="0"/>
                    <a:pt x="66" y="1"/>
                    <a:pt x="66" y="2"/>
                  </a:cubicBezTo>
                  <a:lnTo>
                    <a:pt x="6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57" name="Freeform 43">
              <a:extLst>
                <a:ext uri="{FF2B5EF4-FFF2-40B4-BE49-F238E27FC236}">
                  <a16:creationId xmlns:a16="http://schemas.microsoft.com/office/drawing/2014/main" id="{0965144E-A691-FA49-9346-6DB6B77D5D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41601" y="3727450"/>
              <a:ext cx="501650" cy="425450"/>
            </a:xfrm>
            <a:custGeom>
              <a:avLst/>
              <a:gdLst>
                <a:gd name="T0" fmla="*/ 1 w 237"/>
                <a:gd name="T1" fmla="*/ 50 h 201"/>
                <a:gd name="T2" fmla="*/ 32 w 237"/>
                <a:gd name="T3" fmla="*/ 189 h 201"/>
                <a:gd name="T4" fmla="*/ 36 w 237"/>
                <a:gd name="T5" fmla="*/ 195 h 201"/>
                <a:gd name="T6" fmla="*/ 47 w 237"/>
                <a:gd name="T7" fmla="*/ 201 h 201"/>
                <a:gd name="T8" fmla="*/ 223 w 237"/>
                <a:gd name="T9" fmla="*/ 201 h 201"/>
                <a:gd name="T10" fmla="*/ 237 w 237"/>
                <a:gd name="T11" fmla="*/ 187 h 201"/>
                <a:gd name="T12" fmla="*/ 237 w 237"/>
                <a:gd name="T13" fmla="*/ 14 h 201"/>
                <a:gd name="T14" fmla="*/ 223 w 237"/>
                <a:gd name="T15" fmla="*/ 0 h 201"/>
                <a:gd name="T16" fmla="*/ 47 w 237"/>
                <a:gd name="T17" fmla="*/ 0 h 201"/>
                <a:gd name="T18" fmla="*/ 33 w 237"/>
                <a:gd name="T19" fmla="*/ 14 h 201"/>
                <a:gd name="T20" fmla="*/ 33 w 237"/>
                <a:gd name="T21" fmla="*/ 132 h 201"/>
                <a:gd name="T22" fmla="*/ 32 w 237"/>
                <a:gd name="T23" fmla="*/ 138 h 201"/>
                <a:gd name="T24" fmla="*/ 11 w 237"/>
                <a:gd name="T25" fmla="*/ 48 h 201"/>
                <a:gd name="T26" fmla="*/ 11 w 237"/>
                <a:gd name="T27" fmla="*/ 47 h 201"/>
                <a:gd name="T28" fmla="*/ 12 w 237"/>
                <a:gd name="T29" fmla="*/ 46 h 201"/>
                <a:gd name="T30" fmla="*/ 20 w 237"/>
                <a:gd name="T31" fmla="*/ 46 h 201"/>
                <a:gd name="T32" fmla="*/ 23 w 237"/>
                <a:gd name="T33" fmla="*/ 44 h 201"/>
                <a:gd name="T34" fmla="*/ 23 w 237"/>
                <a:gd name="T35" fmla="*/ 38 h 201"/>
                <a:gd name="T36" fmla="*/ 20 w 237"/>
                <a:gd name="T37" fmla="*/ 36 h 201"/>
                <a:gd name="T38" fmla="*/ 12 w 237"/>
                <a:gd name="T39" fmla="*/ 36 h 201"/>
                <a:gd name="T40" fmla="*/ 3 w 237"/>
                <a:gd name="T41" fmla="*/ 40 h 201"/>
                <a:gd name="T42" fmla="*/ 1 w 237"/>
                <a:gd name="T43" fmla="*/ 50 h 201"/>
                <a:gd name="T44" fmla="*/ 43 w 237"/>
                <a:gd name="T45" fmla="*/ 14 h 201"/>
                <a:gd name="T46" fmla="*/ 47 w 237"/>
                <a:gd name="T47" fmla="*/ 10 h 201"/>
                <a:gd name="T48" fmla="*/ 223 w 237"/>
                <a:gd name="T49" fmla="*/ 10 h 201"/>
                <a:gd name="T50" fmla="*/ 227 w 237"/>
                <a:gd name="T51" fmla="*/ 14 h 201"/>
                <a:gd name="T52" fmla="*/ 227 w 237"/>
                <a:gd name="T53" fmla="*/ 187 h 201"/>
                <a:gd name="T54" fmla="*/ 223 w 237"/>
                <a:gd name="T55" fmla="*/ 191 h 201"/>
                <a:gd name="T56" fmla="*/ 47 w 237"/>
                <a:gd name="T57" fmla="*/ 191 h 201"/>
                <a:gd name="T58" fmla="*/ 43 w 237"/>
                <a:gd name="T59" fmla="*/ 187 h 201"/>
                <a:gd name="T60" fmla="*/ 43 w 237"/>
                <a:gd name="T61" fmla="*/ 14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7" h="201">
                  <a:moveTo>
                    <a:pt x="1" y="50"/>
                  </a:moveTo>
                  <a:cubicBezTo>
                    <a:pt x="32" y="189"/>
                    <a:pt x="32" y="189"/>
                    <a:pt x="32" y="189"/>
                  </a:cubicBezTo>
                  <a:cubicBezTo>
                    <a:pt x="33" y="192"/>
                    <a:pt x="34" y="194"/>
                    <a:pt x="36" y="195"/>
                  </a:cubicBezTo>
                  <a:cubicBezTo>
                    <a:pt x="38" y="199"/>
                    <a:pt x="42" y="201"/>
                    <a:pt x="47" y="201"/>
                  </a:cubicBezTo>
                  <a:cubicBezTo>
                    <a:pt x="223" y="201"/>
                    <a:pt x="223" y="201"/>
                    <a:pt x="223" y="201"/>
                  </a:cubicBezTo>
                  <a:cubicBezTo>
                    <a:pt x="231" y="201"/>
                    <a:pt x="237" y="195"/>
                    <a:pt x="237" y="187"/>
                  </a:cubicBezTo>
                  <a:cubicBezTo>
                    <a:pt x="237" y="14"/>
                    <a:pt x="237" y="14"/>
                    <a:pt x="237" y="14"/>
                  </a:cubicBezTo>
                  <a:cubicBezTo>
                    <a:pt x="237" y="6"/>
                    <a:pt x="231" y="0"/>
                    <a:pt x="223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39" y="0"/>
                    <a:pt x="33" y="6"/>
                    <a:pt x="33" y="14"/>
                  </a:cubicBezTo>
                  <a:cubicBezTo>
                    <a:pt x="33" y="14"/>
                    <a:pt x="31" y="102"/>
                    <a:pt x="33" y="132"/>
                  </a:cubicBezTo>
                  <a:cubicBezTo>
                    <a:pt x="34" y="136"/>
                    <a:pt x="32" y="138"/>
                    <a:pt x="32" y="138"/>
                  </a:cubicBezTo>
                  <a:cubicBezTo>
                    <a:pt x="27" y="117"/>
                    <a:pt x="11" y="48"/>
                    <a:pt x="11" y="48"/>
                  </a:cubicBezTo>
                  <a:cubicBezTo>
                    <a:pt x="10" y="48"/>
                    <a:pt x="11" y="47"/>
                    <a:pt x="11" y="47"/>
                  </a:cubicBezTo>
                  <a:cubicBezTo>
                    <a:pt x="11" y="46"/>
                    <a:pt x="12" y="46"/>
                    <a:pt x="12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6"/>
                    <a:pt x="23" y="46"/>
                    <a:pt x="23" y="44"/>
                  </a:cubicBezTo>
                  <a:cubicBezTo>
                    <a:pt x="23" y="42"/>
                    <a:pt x="23" y="40"/>
                    <a:pt x="23" y="38"/>
                  </a:cubicBezTo>
                  <a:cubicBezTo>
                    <a:pt x="23" y="36"/>
                    <a:pt x="20" y="36"/>
                    <a:pt x="20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9" y="36"/>
                    <a:pt x="5" y="38"/>
                    <a:pt x="3" y="40"/>
                  </a:cubicBezTo>
                  <a:cubicBezTo>
                    <a:pt x="1" y="43"/>
                    <a:pt x="0" y="47"/>
                    <a:pt x="1" y="50"/>
                  </a:cubicBezTo>
                  <a:close/>
                  <a:moveTo>
                    <a:pt x="43" y="14"/>
                  </a:moveTo>
                  <a:cubicBezTo>
                    <a:pt x="43" y="12"/>
                    <a:pt x="45" y="10"/>
                    <a:pt x="47" y="10"/>
                  </a:cubicBezTo>
                  <a:cubicBezTo>
                    <a:pt x="223" y="10"/>
                    <a:pt x="223" y="10"/>
                    <a:pt x="223" y="10"/>
                  </a:cubicBezTo>
                  <a:cubicBezTo>
                    <a:pt x="225" y="10"/>
                    <a:pt x="227" y="12"/>
                    <a:pt x="227" y="14"/>
                  </a:cubicBezTo>
                  <a:cubicBezTo>
                    <a:pt x="227" y="187"/>
                    <a:pt x="227" y="187"/>
                    <a:pt x="227" y="187"/>
                  </a:cubicBezTo>
                  <a:cubicBezTo>
                    <a:pt x="227" y="189"/>
                    <a:pt x="225" y="191"/>
                    <a:pt x="223" y="191"/>
                  </a:cubicBezTo>
                  <a:cubicBezTo>
                    <a:pt x="47" y="191"/>
                    <a:pt x="47" y="191"/>
                    <a:pt x="47" y="191"/>
                  </a:cubicBezTo>
                  <a:cubicBezTo>
                    <a:pt x="45" y="191"/>
                    <a:pt x="43" y="189"/>
                    <a:pt x="43" y="187"/>
                  </a:cubicBezTo>
                  <a:lnTo>
                    <a:pt x="43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58" name="Freeform 44">
              <a:extLst>
                <a:ext uri="{FF2B5EF4-FFF2-40B4-BE49-F238E27FC236}">
                  <a16:creationId xmlns:a16="http://schemas.microsoft.com/office/drawing/2014/main" id="{41C08C6C-5D8D-D54D-B7D9-58652E272B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3838" y="3783013"/>
              <a:ext cx="327025" cy="109538"/>
            </a:xfrm>
            <a:custGeom>
              <a:avLst/>
              <a:gdLst>
                <a:gd name="T0" fmla="*/ 2 w 154"/>
                <a:gd name="T1" fmla="*/ 0 h 52"/>
                <a:gd name="T2" fmla="*/ 0 w 154"/>
                <a:gd name="T3" fmla="*/ 49 h 52"/>
                <a:gd name="T4" fmla="*/ 151 w 154"/>
                <a:gd name="T5" fmla="*/ 52 h 52"/>
                <a:gd name="T6" fmla="*/ 154 w 154"/>
                <a:gd name="T7" fmla="*/ 3 h 52"/>
                <a:gd name="T8" fmla="*/ 47 w 154"/>
                <a:gd name="T9" fmla="*/ 40 h 52"/>
                <a:gd name="T10" fmla="*/ 44 w 154"/>
                <a:gd name="T11" fmla="*/ 42 h 52"/>
                <a:gd name="T12" fmla="*/ 33 w 154"/>
                <a:gd name="T13" fmla="*/ 27 h 52"/>
                <a:gd name="T14" fmla="*/ 29 w 154"/>
                <a:gd name="T15" fmla="*/ 19 h 52"/>
                <a:gd name="T16" fmla="*/ 28 w 154"/>
                <a:gd name="T17" fmla="*/ 28 h 52"/>
                <a:gd name="T18" fmla="*/ 26 w 154"/>
                <a:gd name="T19" fmla="*/ 42 h 52"/>
                <a:gd name="T20" fmla="*/ 23 w 154"/>
                <a:gd name="T21" fmla="*/ 40 h 52"/>
                <a:gd name="T22" fmla="*/ 26 w 154"/>
                <a:gd name="T23" fmla="*/ 10 h 52"/>
                <a:gd name="T24" fmla="*/ 30 w 154"/>
                <a:gd name="T25" fmla="*/ 12 h 52"/>
                <a:gd name="T26" fmla="*/ 39 w 154"/>
                <a:gd name="T27" fmla="*/ 27 h 52"/>
                <a:gd name="T28" fmla="*/ 43 w 154"/>
                <a:gd name="T29" fmla="*/ 32 h 52"/>
                <a:gd name="T30" fmla="*/ 42 w 154"/>
                <a:gd name="T31" fmla="*/ 12 h 52"/>
                <a:gd name="T32" fmla="*/ 45 w 154"/>
                <a:gd name="T33" fmla="*/ 10 h 52"/>
                <a:gd name="T34" fmla="*/ 47 w 154"/>
                <a:gd name="T35" fmla="*/ 40 h 52"/>
                <a:gd name="T36" fmla="*/ 69 w 154"/>
                <a:gd name="T37" fmla="*/ 42 h 52"/>
                <a:gd name="T38" fmla="*/ 53 w 154"/>
                <a:gd name="T39" fmla="*/ 40 h 52"/>
                <a:gd name="T40" fmla="*/ 55 w 154"/>
                <a:gd name="T41" fmla="*/ 10 h 52"/>
                <a:gd name="T42" fmla="*/ 71 w 154"/>
                <a:gd name="T43" fmla="*/ 12 h 52"/>
                <a:gd name="T44" fmla="*/ 68 w 154"/>
                <a:gd name="T45" fmla="*/ 15 h 52"/>
                <a:gd name="T46" fmla="*/ 58 w 154"/>
                <a:gd name="T47" fmla="*/ 16 h 52"/>
                <a:gd name="T48" fmla="*/ 59 w 154"/>
                <a:gd name="T49" fmla="*/ 23 h 52"/>
                <a:gd name="T50" fmla="*/ 70 w 154"/>
                <a:gd name="T51" fmla="*/ 25 h 52"/>
                <a:gd name="T52" fmla="*/ 68 w 154"/>
                <a:gd name="T53" fmla="*/ 28 h 52"/>
                <a:gd name="T54" fmla="*/ 58 w 154"/>
                <a:gd name="T55" fmla="*/ 28 h 52"/>
                <a:gd name="T56" fmla="*/ 59 w 154"/>
                <a:gd name="T57" fmla="*/ 37 h 52"/>
                <a:gd name="T58" fmla="*/ 71 w 154"/>
                <a:gd name="T59" fmla="*/ 39 h 52"/>
                <a:gd name="T60" fmla="*/ 71 w 154"/>
                <a:gd name="T61" fmla="*/ 40 h 52"/>
                <a:gd name="T62" fmla="*/ 103 w 154"/>
                <a:gd name="T63" fmla="*/ 40 h 52"/>
                <a:gd name="T64" fmla="*/ 99 w 154"/>
                <a:gd name="T65" fmla="*/ 42 h 52"/>
                <a:gd name="T66" fmla="*/ 93 w 154"/>
                <a:gd name="T67" fmla="*/ 27 h 52"/>
                <a:gd name="T68" fmla="*/ 92 w 154"/>
                <a:gd name="T69" fmla="*/ 19 h 52"/>
                <a:gd name="T70" fmla="*/ 86 w 154"/>
                <a:gd name="T71" fmla="*/ 40 h 52"/>
                <a:gd name="T72" fmla="*/ 82 w 154"/>
                <a:gd name="T73" fmla="*/ 42 h 52"/>
                <a:gd name="T74" fmla="*/ 73 w 154"/>
                <a:gd name="T75" fmla="*/ 13 h 52"/>
                <a:gd name="T76" fmla="*/ 75 w 154"/>
                <a:gd name="T77" fmla="*/ 10 h 52"/>
                <a:gd name="T78" fmla="*/ 78 w 154"/>
                <a:gd name="T79" fmla="*/ 12 h 52"/>
                <a:gd name="T80" fmla="*/ 82 w 154"/>
                <a:gd name="T81" fmla="*/ 27 h 52"/>
                <a:gd name="T82" fmla="*/ 84 w 154"/>
                <a:gd name="T83" fmla="*/ 32 h 52"/>
                <a:gd name="T84" fmla="*/ 89 w 154"/>
                <a:gd name="T85" fmla="*/ 12 h 52"/>
                <a:gd name="T86" fmla="*/ 92 w 154"/>
                <a:gd name="T87" fmla="*/ 10 h 52"/>
                <a:gd name="T88" fmla="*/ 98 w 154"/>
                <a:gd name="T89" fmla="*/ 25 h 52"/>
                <a:gd name="T90" fmla="*/ 100 w 154"/>
                <a:gd name="T91" fmla="*/ 32 h 52"/>
                <a:gd name="T92" fmla="*/ 101 w 154"/>
                <a:gd name="T93" fmla="*/ 26 h 52"/>
                <a:gd name="T94" fmla="*/ 108 w 154"/>
                <a:gd name="T95" fmla="*/ 10 h 52"/>
                <a:gd name="T96" fmla="*/ 110 w 154"/>
                <a:gd name="T97" fmla="*/ 11 h 52"/>
                <a:gd name="T98" fmla="*/ 120 w 154"/>
                <a:gd name="T99" fmla="*/ 42 h 52"/>
                <a:gd name="T100" fmla="*/ 112 w 154"/>
                <a:gd name="T101" fmla="*/ 38 h 52"/>
                <a:gd name="T102" fmla="*/ 113 w 154"/>
                <a:gd name="T103" fmla="*/ 35 h 52"/>
                <a:gd name="T104" fmla="*/ 120 w 154"/>
                <a:gd name="T105" fmla="*/ 38 h 52"/>
                <a:gd name="T106" fmla="*/ 121 w 154"/>
                <a:gd name="T107" fmla="*/ 28 h 52"/>
                <a:gd name="T108" fmla="*/ 123 w 154"/>
                <a:gd name="T109" fmla="*/ 10 h 52"/>
                <a:gd name="T110" fmla="*/ 130 w 154"/>
                <a:gd name="T111" fmla="*/ 11 h 52"/>
                <a:gd name="T112" fmla="*/ 130 w 154"/>
                <a:gd name="T113" fmla="*/ 14 h 52"/>
                <a:gd name="T114" fmla="*/ 127 w 154"/>
                <a:gd name="T115" fmla="*/ 15 h 52"/>
                <a:gd name="T116" fmla="*/ 118 w 154"/>
                <a:gd name="T117" fmla="*/ 18 h 52"/>
                <a:gd name="T118" fmla="*/ 131 w 154"/>
                <a:gd name="T119" fmla="*/ 3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4" h="52">
                  <a:moveTo>
                    <a:pt x="15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1"/>
                    <a:pt x="1" y="52"/>
                    <a:pt x="2" y="52"/>
                  </a:cubicBezTo>
                  <a:cubicBezTo>
                    <a:pt x="151" y="52"/>
                    <a:pt x="151" y="52"/>
                    <a:pt x="151" y="52"/>
                  </a:cubicBezTo>
                  <a:cubicBezTo>
                    <a:pt x="153" y="52"/>
                    <a:pt x="154" y="51"/>
                    <a:pt x="154" y="49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1"/>
                    <a:pt x="153" y="0"/>
                    <a:pt x="151" y="0"/>
                  </a:cubicBezTo>
                  <a:close/>
                  <a:moveTo>
                    <a:pt x="47" y="40"/>
                  </a:moveTo>
                  <a:cubicBezTo>
                    <a:pt x="47" y="41"/>
                    <a:pt x="46" y="42"/>
                    <a:pt x="45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3" y="42"/>
                    <a:pt x="42" y="41"/>
                    <a:pt x="41" y="4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2" y="26"/>
                    <a:pt x="32" y="25"/>
                  </a:cubicBezTo>
                  <a:cubicBezTo>
                    <a:pt x="32" y="25"/>
                    <a:pt x="30" y="22"/>
                    <a:pt x="29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22"/>
                    <a:pt x="28" y="25"/>
                    <a:pt x="28" y="28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8" y="41"/>
                    <a:pt x="27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4" y="42"/>
                    <a:pt x="23" y="41"/>
                    <a:pt x="23" y="40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1"/>
                    <a:pt x="24" y="10"/>
                    <a:pt x="26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8" y="10"/>
                    <a:pt x="29" y="11"/>
                    <a:pt x="30" y="12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9" y="26"/>
                    <a:pt x="39" y="27"/>
                  </a:cubicBezTo>
                  <a:cubicBezTo>
                    <a:pt x="39" y="27"/>
                    <a:pt x="41" y="30"/>
                    <a:pt x="42" y="32"/>
                  </a:cubicBezTo>
                  <a:cubicBezTo>
                    <a:pt x="42" y="32"/>
                    <a:pt x="43" y="33"/>
                    <a:pt x="43" y="32"/>
                  </a:cubicBezTo>
                  <a:cubicBezTo>
                    <a:pt x="42" y="30"/>
                    <a:pt x="42" y="27"/>
                    <a:pt x="42" y="24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1"/>
                    <a:pt x="43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6" y="10"/>
                    <a:pt x="47" y="11"/>
                    <a:pt x="47" y="12"/>
                  </a:cubicBezTo>
                  <a:cubicBezTo>
                    <a:pt x="47" y="40"/>
                    <a:pt x="47" y="40"/>
                    <a:pt x="47" y="40"/>
                  </a:cubicBezTo>
                  <a:close/>
                  <a:moveTo>
                    <a:pt x="71" y="40"/>
                  </a:moveTo>
                  <a:cubicBezTo>
                    <a:pt x="71" y="41"/>
                    <a:pt x="70" y="42"/>
                    <a:pt x="69" y="42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4" y="42"/>
                    <a:pt x="53" y="41"/>
                    <a:pt x="53" y="40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1"/>
                    <a:pt x="54" y="10"/>
                    <a:pt x="55" y="10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70" y="10"/>
                    <a:pt x="71" y="11"/>
                    <a:pt x="71" y="12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4"/>
                    <a:pt x="70" y="15"/>
                    <a:pt x="68" y="15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9" y="15"/>
                    <a:pt x="58" y="15"/>
                    <a:pt x="58" y="16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3"/>
                    <a:pt x="59" y="23"/>
                    <a:pt x="59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9" y="23"/>
                    <a:pt x="70" y="24"/>
                    <a:pt x="70" y="25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70" y="27"/>
                    <a:pt x="69" y="28"/>
                    <a:pt x="68" y="28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59" y="28"/>
                    <a:pt x="58" y="28"/>
                    <a:pt x="58" y="28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7"/>
                    <a:pt x="59" y="37"/>
                    <a:pt x="59" y="37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70" y="37"/>
                    <a:pt x="71" y="38"/>
                    <a:pt x="71" y="39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1" y="40"/>
                    <a:pt x="71" y="40"/>
                    <a:pt x="71" y="40"/>
                  </a:cubicBezTo>
                  <a:close/>
                  <a:moveTo>
                    <a:pt x="110" y="13"/>
                  </a:moveTo>
                  <a:cubicBezTo>
                    <a:pt x="103" y="40"/>
                    <a:pt x="103" y="40"/>
                    <a:pt x="103" y="40"/>
                  </a:cubicBezTo>
                  <a:cubicBezTo>
                    <a:pt x="102" y="41"/>
                    <a:pt x="101" y="42"/>
                    <a:pt x="100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8" y="42"/>
                    <a:pt x="97" y="41"/>
                    <a:pt x="96" y="40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3" y="26"/>
                    <a:pt x="93" y="25"/>
                    <a:pt x="93" y="24"/>
                  </a:cubicBezTo>
                  <a:cubicBezTo>
                    <a:pt x="93" y="24"/>
                    <a:pt x="92" y="22"/>
                    <a:pt x="92" y="19"/>
                  </a:cubicBezTo>
                  <a:cubicBezTo>
                    <a:pt x="91" y="21"/>
                    <a:pt x="91" y="23"/>
                    <a:pt x="90" y="26"/>
                  </a:cubicBezTo>
                  <a:cubicBezTo>
                    <a:pt x="86" y="40"/>
                    <a:pt x="86" y="40"/>
                    <a:pt x="86" y="40"/>
                  </a:cubicBezTo>
                  <a:cubicBezTo>
                    <a:pt x="86" y="41"/>
                    <a:pt x="85" y="42"/>
                    <a:pt x="83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1" y="42"/>
                    <a:pt x="80" y="41"/>
                    <a:pt x="80" y="40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2"/>
                    <a:pt x="73" y="11"/>
                    <a:pt x="73" y="11"/>
                  </a:cubicBezTo>
                  <a:cubicBezTo>
                    <a:pt x="74" y="10"/>
                    <a:pt x="74" y="10"/>
                    <a:pt x="75" y="10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7" y="10"/>
                    <a:pt x="78" y="11"/>
                    <a:pt x="78" y="12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2" y="25"/>
                    <a:pt x="82" y="27"/>
                    <a:pt x="82" y="27"/>
                  </a:cubicBezTo>
                  <a:cubicBezTo>
                    <a:pt x="82" y="28"/>
                    <a:pt x="82" y="29"/>
                    <a:pt x="83" y="32"/>
                  </a:cubicBezTo>
                  <a:cubicBezTo>
                    <a:pt x="83" y="33"/>
                    <a:pt x="83" y="32"/>
                    <a:pt x="84" y="32"/>
                  </a:cubicBezTo>
                  <a:cubicBezTo>
                    <a:pt x="84" y="30"/>
                    <a:pt x="85" y="28"/>
                    <a:pt x="85" y="26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89" y="11"/>
                    <a:pt x="90" y="10"/>
                    <a:pt x="91" y="10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4" y="10"/>
                    <a:pt x="95" y="11"/>
                    <a:pt x="95" y="12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8" y="25"/>
                    <a:pt x="98" y="27"/>
                    <a:pt x="99" y="28"/>
                  </a:cubicBezTo>
                  <a:cubicBezTo>
                    <a:pt x="99" y="28"/>
                    <a:pt x="99" y="30"/>
                    <a:pt x="100" y="32"/>
                  </a:cubicBezTo>
                  <a:cubicBezTo>
                    <a:pt x="100" y="32"/>
                    <a:pt x="100" y="33"/>
                    <a:pt x="100" y="32"/>
                  </a:cubicBezTo>
                  <a:cubicBezTo>
                    <a:pt x="100" y="31"/>
                    <a:pt x="101" y="28"/>
                    <a:pt x="101" y="26"/>
                  </a:cubicBezTo>
                  <a:cubicBezTo>
                    <a:pt x="105" y="12"/>
                    <a:pt x="105" y="12"/>
                    <a:pt x="105" y="12"/>
                  </a:cubicBezTo>
                  <a:cubicBezTo>
                    <a:pt x="105" y="11"/>
                    <a:pt x="106" y="10"/>
                    <a:pt x="108" y="10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09" y="10"/>
                    <a:pt x="110" y="10"/>
                    <a:pt x="110" y="11"/>
                  </a:cubicBezTo>
                  <a:cubicBezTo>
                    <a:pt x="110" y="11"/>
                    <a:pt x="111" y="12"/>
                    <a:pt x="110" y="13"/>
                  </a:cubicBezTo>
                  <a:close/>
                  <a:moveTo>
                    <a:pt x="120" y="42"/>
                  </a:moveTo>
                  <a:cubicBezTo>
                    <a:pt x="117" y="42"/>
                    <a:pt x="114" y="41"/>
                    <a:pt x="113" y="41"/>
                  </a:cubicBezTo>
                  <a:cubicBezTo>
                    <a:pt x="112" y="40"/>
                    <a:pt x="112" y="39"/>
                    <a:pt x="112" y="38"/>
                  </a:cubicBezTo>
                  <a:cubicBezTo>
                    <a:pt x="112" y="38"/>
                    <a:pt x="113" y="36"/>
                    <a:pt x="113" y="36"/>
                  </a:cubicBezTo>
                  <a:cubicBezTo>
                    <a:pt x="113" y="35"/>
                    <a:pt x="113" y="35"/>
                    <a:pt x="113" y="35"/>
                  </a:cubicBezTo>
                  <a:cubicBezTo>
                    <a:pt x="114" y="36"/>
                    <a:pt x="114" y="36"/>
                    <a:pt x="114" y="36"/>
                  </a:cubicBezTo>
                  <a:cubicBezTo>
                    <a:pt x="116" y="37"/>
                    <a:pt x="118" y="38"/>
                    <a:pt x="120" y="38"/>
                  </a:cubicBezTo>
                  <a:cubicBezTo>
                    <a:pt x="124" y="38"/>
                    <a:pt x="126" y="36"/>
                    <a:pt x="126" y="33"/>
                  </a:cubicBezTo>
                  <a:cubicBezTo>
                    <a:pt x="126" y="31"/>
                    <a:pt x="125" y="30"/>
                    <a:pt x="121" y="28"/>
                  </a:cubicBezTo>
                  <a:cubicBezTo>
                    <a:pt x="115" y="26"/>
                    <a:pt x="112" y="23"/>
                    <a:pt x="112" y="19"/>
                  </a:cubicBezTo>
                  <a:cubicBezTo>
                    <a:pt x="112" y="13"/>
                    <a:pt x="117" y="10"/>
                    <a:pt x="123" y="10"/>
                  </a:cubicBezTo>
                  <a:cubicBezTo>
                    <a:pt x="126" y="10"/>
                    <a:pt x="129" y="11"/>
                    <a:pt x="130" y="11"/>
                  </a:cubicBezTo>
                  <a:cubicBezTo>
                    <a:pt x="130" y="11"/>
                    <a:pt x="130" y="11"/>
                    <a:pt x="130" y="11"/>
                  </a:cubicBezTo>
                  <a:cubicBezTo>
                    <a:pt x="130" y="11"/>
                    <a:pt x="130" y="12"/>
                    <a:pt x="130" y="12"/>
                  </a:cubicBezTo>
                  <a:cubicBezTo>
                    <a:pt x="130" y="12"/>
                    <a:pt x="130" y="14"/>
                    <a:pt x="130" y="14"/>
                  </a:cubicBezTo>
                  <a:cubicBezTo>
                    <a:pt x="129" y="15"/>
                    <a:pt x="128" y="15"/>
                    <a:pt x="128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15"/>
                    <a:pt x="125" y="14"/>
                    <a:pt x="123" y="14"/>
                  </a:cubicBezTo>
                  <a:cubicBezTo>
                    <a:pt x="119" y="14"/>
                    <a:pt x="118" y="16"/>
                    <a:pt x="118" y="18"/>
                  </a:cubicBezTo>
                  <a:cubicBezTo>
                    <a:pt x="118" y="20"/>
                    <a:pt x="119" y="22"/>
                    <a:pt x="123" y="23"/>
                  </a:cubicBezTo>
                  <a:cubicBezTo>
                    <a:pt x="129" y="25"/>
                    <a:pt x="131" y="28"/>
                    <a:pt x="131" y="33"/>
                  </a:cubicBezTo>
                  <a:cubicBezTo>
                    <a:pt x="131" y="37"/>
                    <a:pt x="128" y="42"/>
                    <a:pt x="120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</p:grpSp>
      <p:grpSp>
        <p:nvGrpSpPr>
          <p:cNvPr id="59" name="Group 1491">
            <a:extLst>
              <a:ext uri="{FF2B5EF4-FFF2-40B4-BE49-F238E27FC236}">
                <a16:creationId xmlns:a16="http://schemas.microsoft.com/office/drawing/2014/main" id="{3F390BB6-CDB1-B941-835B-E7037B2FF58D}"/>
              </a:ext>
            </a:extLst>
          </p:cNvPr>
          <p:cNvGrpSpPr/>
          <p:nvPr/>
        </p:nvGrpSpPr>
        <p:grpSpPr>
          <a:xfrm>
            <a:off x="6452311" y="4869694"/>
            <a:ext cx="441286" cy="787520"/>
            <a:chOff x="1279526" y="3703638"/>
            <a:chExt cx="398463" cy="465137"/>
          </a:xfrm>
          <a:solidFill>
            <a:schemeClr val="bg1"/>
          </a:solidFill>
        </p:grpSpPr>
        <p:sp>
          <p:nvSpPr>
            <p:cNvPr id="60" name="Freeform 83">
              <a:extLst>
                <a:ext uri="{FF2B5EF4-FFF2-40B4-BE49-F238E27FC236}">
                  <a16:creationId xmlns:a16="http://schemas.microsoft.com/office/drawing/2014/main" id="{50F447C6-959C-0D46-A5E8-14DB605271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0326" y="3703638"/>
              <a:ext cx="296863" cy="244475"/>
            </a:xfrm>
            <a:custGeom>
              <a:avLst/>
              <a:gdLst>
                <a:gd name="T0" fmla="*/ 128 w 140"/>
                <a:gd name="T1" fmla="*/ 43 h 115"/>
                <a:gd name="T2" fmla="*/ 73 w 140"/>
                <a:gd name="T3" fmla="*/ 0 h 115"/>
                <a:gd name="T4" fmla="*/ 67 w 140"/>
                <a:gd name="T5" fmla="*/ 0 h 115"/>
                <a:gd name="T6" fmla="*/ 12 w 140"/>
                <a:gd name="T7" fmla="*/ 43 h 115"/>
                <a:gd name="T8" fmla="*/ 11 w 140"/>
                <a:gd name="T9" fmla="*/ 45 h 115"/>
                <a:gd name="T10" fmla="*/ 0 w 140"/>
                <a:gd name="T11" fmla="*/ 66 h 115"/>
                <a:gd name="T12" fmla="*/ 0 w 140"/>
                <a:gd name="T13" fmla="*/ 75 h 115"/>
                <a:gd name="T14" fmla="*/ 13 w 140"/>
                <a:gd name="T15" fmla="*/ 91 h 115"/>
                <a:gd name="T16" fmla="*/ 24 w 140"/>
                <a:gd name="T17" fmla="*/ 91 h 115"/>
                <a:gd name="T18" fmla="*/ 27 w 140"/>
                <a:gd name="T19" fmla="*/ 91 h 115"/>
                <a:gd name="T20" fmla="*/ 29 w 140"/>
                <a:gd name="T21" fmla="*/ 92 h 115"/>
                <a:gd name="T22" fmla="*/ 70 w 140"/>
                <a:gd name="T23" fmla="*/ 115 h 115"/>
                <a:gd name="T24" fmla="*/ 111 w 140"/>
                <a:gd name="T25" fmla="*/ 92 h 115"/>
                <a:gd name="T26" fmla="*/ 113 w 140"/>
                <a:gd name="T27" fmla="*/ 91 h 115"/>
                <a:gd name="T28" fmla="*/ 116 w 140"/>
                <a:gd name="T29" fmla="*/ 91 h 115"/>
                <a:gd name="T30" fmla="*/ 127 w 140"/>
                <a:gd name="T31" fmla="*/ 91 h 115"/>
                <a:gd name="T32" fmla="*/ 140 w 140"/>
                <a:gd name="T33" fmla="*/ 75 h 115"/>
                <a:gd name="T34" fmla="*/ 140 w 140"/>
                <a:gd name="T35" fmla="*/ 66 h 115"/>
                <a:gd name="T36" fmla="*/ 129 w 140"/>
                <a:gd name="T37" fmla="*/ 45 h 115"/>
                <a:gd name="T38" fmla="*/ 128 w 140"/>
                <a:gd name="T39" fmla="*/ 43 h 115"/>
                <a:gd name="T40" fmla="*/ 70 w 140"/>
                <a:gd name="T41" fmla="*/ 19 h 115"/>
                <a:gd name="T42" fmla="*/ 27 w 140"/>
                <a:gd name="T43" fmla="*/ 43 h 115"/>
                <a:gd name="T44" fmla="*/ 26 w 140"/>
                <a:gd name="T45" fmla="*/ 45 h 115"/>
                <a:gd name="T46" fmla="*/ 24 w 140"/>
                <a:gd name="T47" fmla="*/ 44 h 115"/>
                <a:gd name="T48" fmla="*/ 23 w 140"/>
                <a:gd name="T49" fmla="*/ 42 h 115"/>
                <a:gd name="T50" fmla="*/ 67 w 140"/>
                <a:gd name="T51" fmla="*/ 10 h 115"/>
                <a:gd name="T52" fmla="*/ 73 w 140"/>
                <a:gd name="T53" fmla="*/ 10 h 115"/>
                <a:gd name="T54" fmla="*/ 117 w 140"/>
                <a:gd name="T55" fmla="*/ 43 h 115"/>
                <a:gd name="T56" fmla="*/ 116 w 140"/>
                <a:gd name="T57" fmla="*/ 44 h 115"/>
                <a:gd name="T58" fmla="*/ 114 w 140"/>
                <a:gd name="T59" fmla="*/ 45 h 115"/>
                <a:gd name="T60" fmla="*/ 113 w 140"/>
                <a:gd name="T61" fmla="*/ 43 h 115"/>
                <a:gd name="T62" fmla="*/ 70 w 140"/>
                <a:gd name="T63" fmla="*/ 1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0" h="115">
                  <a:moveTo>
                    <a:pt x="128" y="43"/>
                  </a:moveTo>
                  <a:cubicBezTo>
                    <a:pt x="125" y="18"/>
                    <a:pt x="102" y="0"/>
                    <a:pt x="73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38" y="0"/>
                    <a:pt x="15" y="18"/>
                    <a:pt x="12" y="43"/>
                  </a:cubicBezTo>
                  <a:cubicBezTo>
                    <a:pt x="12" y="44"/>
                    <a:pt x="11" y="44"/>
                    <a:pt x="11" y="45"/>
                  </a:cubicBezTo>
                  <a:cubicBezTo>
                    <a:pt x="6" y="46"/>
                    <a:pt x="0" y="51"/>
                    <a:pt x="0" y="66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88"/>
                    <a:pt x="9" y="91"/>
                    <a:pt x="13" y="91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5" y="91"/>
                    <a:pt x="26" y="91"/>
                    <a:pt x="27" y="91"/>
                  </a:cubicBezTo>
                  <a:cubicBezTo>
                    <a:pt x="28" y="91"/>
                    <a:pt x="28" y="91"/>
                    <a:pt x="29" y="92"/>
                  </a:cubicBezTo>
                  <a:cubicBezTo>
                    <a:pt x="37" y="106"/>
                    <a:pt x="53" y="115"/>
                    <a:pt x="70" y="115"/>
                  </a:cubicBezTo>
                  <a:cubicBezTo>
                    <a:pt x="87" y="115"/>
                    <a:pt x="103" y="106"/>
                    <a:pt x="111" y="92"/>
                  </a:cubicBezTo>
                  <a:cubicBezTo>
                    <a:pt x="112" y="92"/>
                    <a:pt x="112" y="91"/>
                    <a:pt x="113" y="91"/>
                  </a:cubicBezTo>
                  <a:cubicBezTo>
                    <a:pt x="114" y="90"/>
                    <a:pt x="115" y="91"/>
                    <a:pt x="116" y="91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31" y="91"/>
                    <a:pt x="140" y="88"/>
                    <a:pt x="140" y="75"/>
                  </a:cubicBezTo>
                  <a:cubicBezTo>
                    <a:pt x="140" y="66"/>
                    <a:pt x="140" y="66"/>
                    <a:pt x="140" y="66"/>
                  </a:cubicBezTo>
                  <a:cubicBezTo>
                    <a:pt x="140" y="51"/>
                    <a:pt x="134" y="46"/>
                    <a:pt x="129" y="45"/>
                  </a:cubicBezTo>
                  <a:cubicBezTo>
                    <a:pt x="129" y="44"/>
                    <a:pt x="128" y="44"/>
                    <a:pt x="128" y="43"/>
                  </a:cubicBezTo>
                  <a:close/>
                  <a:moveTo>
                    <a:pt x="70" y="19"/>
                  </a:moveTo>
                  <a:cubicBezTo>
                    <a:pt x="52" y="19"/>
                    <a:pt x="36" y="29"/>
                    <a:pt x="27" y="43"/>
                  </a:cubicBezTo>
                  <a:cubicBezTo>
                    <a:pt x="27" y="44"/>
                    <a:pt x="27" y="45"/>
                    <a:pt x="26" y="45"/>
                  </a:cubicBezTo>
                  <a:cubicBezTo>
                    <a:pt x="25" y="44"/>
                    <a:pt x="25" y="44"/>
                    <a:pt x="24" y="44"/>
                  </a:cubicBezTo>
                  <a:cubicBezTo>
                    <a:pt x="24" y="44"/>
                    <a:pt x="23" y="44"/>
                    <a:pt x="23" y="42"/>
                  </a:cubicBezTo>
                  <a:cubicBezTo>
                    <a:pt x="24" y="24"/>
                    <a:pt x="44" y="10"/>
                    <a:pt x="67" y="1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95" y="10"/>
                    <a:pt x="114" y="24"/>
                    <a:pt x="117" y="43"/>
                  </a:cubicBezTo>
                  <a:cubicBezTo>
                    <a:pt x="117" y="43"/>
                    <a:pt x="117" y="44"/>
                    <a:pt x="116" y="44"/>
                  </a:cubicBezTo>
                  <a:cubicBezTo>
                    <a:pt x="115" y="44"/>
                    <a:pt x="115" y="44"/>
                    <a:pt x="114" y="45"/>
                  </a:cubicBezTo>
                  <a:cubicBezTo>
                    <a:pt x="113" y="45"/>
                    <a:pt x="113" y="44"/>
                    <a:pt x="113" y="43"/>
                  </a:cubicBezTo>
                  <a:cubicBezTo>
                    <a:pt x="104" y="29"/>
                    <a:pt x="88" y="19"/>
                    <a:pt x="7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61" name="Freeform 84">
              <a:extLst>
                <a:ext uri="{FF2B5EF4-FFF2-40B4-BE49-F238E27FC236}">
                  <a16:creationId xmlns:a16="http://schemas.microsoft.com/office/drawing/2014/main" id="{0FF4C8EC-A876-B343-8666-97B25B83E2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9526" y="3975100"/>
              <a:ext cx="398463" cy="193675"/>
            </a:xfrm>
            <a:custGeom>
              <a:avLst/>
              <a:gdLst>
                <a:gd name="T0" fmla="*/ 187 w 188"/>
                <a:gd name="T1" fmla="*/ 86 h 91"/>
                <a:gd name="T2" fmla="*/ 155 w 188"/>
                <a:gd name="T3" fmla="*/ 17 h 91"/>
                <a:gd name="T4" fmla="*/ 134 w 188"/>
                <a:gd name="T5" fmla="*/ 0 h 91"/>
                <a:gd name="T6" fmla="*/ 57 w 188"/>
                <a:gd name="T7" fmla="*/ 0 h 91"/>
                <a:gd name="T8" fmla="*/ 54 w 188"/>
                <a:gd name="T9" fmla="*/ 0 h 91"/>
                <a:gd name="T10" fmla="*/ 33 w 188"/>
                <a:gd name="T11" fmla="*/ 17 h 91"/>
                <a:gd name="T12" fmla="*/ 1 w 188"/>
                <a:gd name="T13" fmla="*/ 86 h 91"/>
                <a:gd name="T14" fmla="*/ 5 w 188"/>
                <a:gd name="T15" fmla="*/ 91 h 91"/>
                <a:gd name="T16" fmla="*/ 29 w 188"/>
                <a:gd name="T17" fmla="*/ 91 h 91"/>
                <a:gd name="T18" fmla="*/ 35 w 188"/>
                <a:gd name="T19" fmla="*/ 87 h 91"/>
                <a:gd name="T20" fmla="*/ 48 w 188"/>
                <a:gd name="T21" fmla="*/ 62 h 91"/>
                <a:gd name="T22" fmla="*/ 52 w 188"/>
                <a:gd name="T23" fmla="*/ 63 h 91"/>
                <a:gd name="T24" fmla="*/ 52 w 188"/>
                <a:gd name="T25" fmla="*/ 85 h 91"/>
                <a:gd name="T26" fmla="*/ 57 w 188"/>
                <a:gd name="T27" fmla="*/ 91 h 91"/>
                <a:gd name="T28" fmla="*/ 136 w 188"/>
                <a:gd name="T29" fmla="*/ 91 h 91"/>
                <a:gd name="T30" fmla="*/ 141 w 188"/>
                <a:gd name="T31" fmla="*/ 83 h 91"/>
                <a:gd name="T32" fmla="*/ 141 w 188"/>
                <a:gd name="T33" fmla="*/ 62 h 91"/>
                <a:gd name="T34" fmla="*/ 144 w 188"/>
                <a:gd name="T35" fmla="*/ 61 h 91"/>
                <a:gd name="T36" fmla="*/ 156 w 188"/>
                <a:gd name="T37" fmla="*/ 86 h 91"/>
                <a:gd name="T38" fmla="*/ 163 w 188"/>
                <a:gd name="T39" fmla="*/ 91 h 91"/>
                <a:gd name="T40" fmla="*/ 183 w 188"/>
                <a:gd name="T41" fmla="*/ 91 h 91"/>
                <a:gd name="T42" fmla="*/ 187 w 188"/>
                <a:gd name="T43" fmla="*/ 86 h 91"/>
                <a:gd name="T44" fmla="*/ 133 w 188"/>
                <a:gd name="T45" fmla="*/ 40 h 91"/>
                <a:gd name="T46" fmla="*/ 129 w 188"/>
                <a:gd name="T47" fmla="*/ 44 h 91"/>
                <a:gd name="T48" fmla="*/ 105 w 188"/>
                <a:gd name="T49" fmla="*/ 44 h 91"/>
                <a:gd name="T50" fmla="*/ 101 w 188"/>
                <a:gd name="T51" fmla="*/ 40 h 91"/>
                <a:gd name="T52" fmla="*/ 101 w 188"/>
                <a:gd name="T53" fmla="*/ 35 h 91"/>
                <a:gd name="T54" fmla="*/ 105 w 188"/>
                <a:gd name="T55" fmla="*/ 31 h 91"/>
                <a:gd name="T56" fmla="*/ 129 w 188"/>
                <a:gd name="T57" fmla="*/ 31 h 91"/>
                <a:gd name="T58" fmla="*/ 133 w 188"/>
                <a:gd name="T59" fmla="*/ 35 h 91"/>
                <a:gd name="T60" fmla="*/ 133 w 188"/>
                <a:gd name="T61" fmla="*/ 4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8" h="91">
                  <a:moveTo>
                    <a:pt x="187" y="86"/>
                  </a:moveTo>
                  <a:cubicBezTo>
                    <a:pt x="155" y="17"/>
                    <a:pt x="155" y="17"/>
                    <a:pt x="155" y="17"/>
                  </a:cubicBezTo>
                  <a:cubicBezTo>
                    <a:pt x="154" y="15"/>
                    <a:pt x="147" y="0"/>
                    <a:pt x="134" y="0"/>
                  </a:cubicBezTo>
                  <a:cubicBezTo>
                    <a:pt x="130" y="0"/>
                    <a:pt x="59" y="0"/>
                    <a:pt x="57" y="0"/>
                  </a:cubicBezTo>
                  <a:cubicBezTo>
                    <a:pt x="57" y="0"/>
                    <a:pt x="56" y="0"/>
                    <a:pt x="54" y="0"/>
                  </a:cubicBezTo>
                  <a:cubicBezTo>
                    <a:pt x="39" y="0"/>
                    <a:pt x="34" y="15"/>
                    <a:pt x="33" y="17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0" y="88"/>
                    <a:pt x="0" y="91"/>
                    <a:pt x="5" y="91"/>
                  </a:cubicBezTo>
                  <a:cubicBezTo>
                    <a:pt x="5" y="91"/>
                    <a:pt x="22" y="91"/>
                    <a:pt x="29" y="91"/>
                  </a:cubicBezTo>
                  <a:cubicBezTo>
                    <a:pt x="33" y="91"/>
                    <a:pt x="35" y="87"/>
                    <a:pt x="35" y="87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48" y="62"/>
                    <a:pt x="52" y="53"/>
                    <a:pt x="52" y="63"/>
                  </a:cubicBezTo>
                  <a:cubicBezTo>
                    <a:pt x="52" y="70"/>
                    <a:pt x="52" y="75"/>
                    <a:pt x="52" y="85"/>
                  </a:cubicBezTo>
                  <a:cubicBezTo>
                    <a:pt x="52" y="88"/>
                    <a:pt x="53" y="91"/>
                    <a:pt x="57" y="91"/>
                  </a:cubicBezTo>
                  <a:cubicBezTo>
                    <a:pt x="78" y="91"/>
                    <a:pt x="116" y="91"/>
                    <a:pt x="136" y="91"/>
                  </a:cubicBezTo>
                  <a:cubicBezTo>
                    <a:pt x="141" y="91"/>
                    <a:pt x="141" y="88"/>
                    <a:pt x="141" y="83"/>
                  </a:cubicBezTo>
                  <a:cubicBezTo>
                    <a:pt x="141" y="73"/>
                    <a:pt x="141" y="70"/>
                    <a:pt x="141" y="62"/>
                  </a:cubicBezTo>
                  <a:cubicBezTo>
                    <a:pt x="141" y="56"/>
                    <a:pt x="144" y="61"/>
                    <a:pt x="144" y="61"/>
                  </a:cubicBezTo>
                  <a:cubicBezTo>
                    <a:pt x="156" y="86"/>
                    <a:pt x="156" y="86"/>
                    <a:pt x="156" y="86"/>
                  </a:cubicBezTo>
                  <a:cubicBezTo>
                    <a:pt x="156" y="86"/>
                    <a:pt x="158" y="91"/>
                    <a:pt x="163" y="91"/>
                  </a:cubicBezTo>
                  <a:cubicBezTo>
                    <a:pt x="168" y="91"/>
                    <a:pt x="183" y="91"/>
                    <a:pt x="183" y="91"/>
                  </a:cubicBezTo>
                  <a:cubicBezTo>
                    <a:pt x="187" y="91"/>
                    <a:pt x="188" y="88"/>
                    <a:pt x="187" y="86"/>
                  </a:cubicBezTo>
                  <a:close/>
                  <a:moveTo>
                    <a:pt x="133" y="40"/>
                  </a:moveTo>
                  <a:cubicBezTo>
                    <a:pt x="133" y="43"/>
                    <a:pt x="131" y="44"/>
                    <a:pt x="129" y="44"/>
                  </a:cubicBezTo>
                  <a:cubicBezTo>
                    <a:pt x="105" y="44"/>
                    <a:pt x="105" y="44"/>
                    <a:pt x="105" y="44"/>
                  </a:cubicBezTo>
                  <a:cubicBezTo>
                    <a:pt x="103" y="44"/>
                    <a:pt x="101" y="43"/>
                    <a:pt x="101" y="40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101" y="33"/>
                    <a:pt x="103" y="31"/>
                    <a:pt x="105" y="31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31" y="31"/>
                    <a:pt x="133" y="33"/>
                    <a:pt x="133" y="35"/>
                  </a:cubicBezTo>
                  <a:lnTo>
                    <a:pt x="133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</p:grpSp>
      <p:sp>
        <p:nvSpPr>
          <p:cNvPr id="62" name="CuadroTexto 61">
            <a:extLst>
              <a:ext uri="{FF2B5EF4-FFF2-40B4-BE49-F238E27FC236}">
                <a16:creationId xmlns:a16="http://schemas.microsoft.com/office/drawing/2014/main" id="{7097FCA1-AB3D-7145-BA36-A914870A7288}"/>
              </a:ext>
            </a:extLst>
          </p:cNvPr>
          <p:cNvSpPr txBox="1"/>
          <p:nvPr/>
        </p:nvSpPr>
        <p:spPr>
          <a:xfrm>
            <a:off x="3735062" y="-21184"/>
            <a:ext cx="4914964" cy="156966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3200" b="1" dirty="0">
                <a:solidFill>
                  <a:srgbClr val="F57B34"/>
                </a:solidFill>
                <a:latin typeface="Century Gothic" panose="020B0502020202020204" pitchFamily="34" charset="0"/>
              </a:rPr>
              <a:t>Tendencias de la criminalidad en la era digital</a:t>
            </a:r>
          </a:p>
        </p:txBody>
      </p:sp>
      <p:sp>
        <p:nvSpPr>
          <p:cNvPr id="63" name="TextBox 18">
            <a:extLst>
              <a:ext uri="{FF2B5EF4-FFF2-40B4-BE49-F238E27FC236}">
                <a16:creationId xmlns:a16="http://schemas.microsoft.com/office/drawing/2014/main" id="{BAAC1B78-4FA1-4C45-ACAD-C1B03D935698}"/>
              </a:ext>
            </a:extLst>
          </p:cNvPr>
          <p:cNvSpPr txBox="1"/>
          <p:nvPr/>
        </p:nvSpPr>
        <p:spPr>
          <a:xfrm>
            <a:off x="8530543" y="4734143"/>
            <a:ext cx="3531281" cy="369332"/>
          </a:xfrm>
          <a:prstGeom prst="rect">
            <a:avLst/>
          </a:prstGeom>
          <a:noFill/>
          <a:ln w="28575">
            <a:solidFill>
              <a:srgbClr val="FF068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b="1" dirty="0">
                <a:solidFill>
                  <a:srgbClr val="FF0681"/>
                </a:solidFill>
                <a:latin typeface="Century Gothic" panose="020B0502020202020204" pitchFamily="34" charset="0"/>
              </a:rPr>
              <a:t>Pérdida o Fuga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78AC16F6-17FF-CA4C-A448-0D17EC0DA668}"/>
              </a:ext>
            </a:extLst>
          </p:cNvPr>
          <p:cNvSpPr txBox="1"/>
          <p:nvPr/>
        </p:nvSpPr>
        <p:spPr>
          <a:xfrm>
            <a:off x="8530542" y="5058234"/>
            <a:ext cx="3531282" cy="584775"/>
          </a:xfrm>
          <a:prstGeom prst="rect">
            <a:avLst/>
          </a:prstGeom>
          <a:solidFill>
            <a:srgbClr val="FF0681"/>
          </a:solidFill>
          <a:ln w="38100">
            <a:solidFill>
              <a:srgbClr val="FF068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Pérdidas de sus activos </a:t>
            </a:r>
            <a:r>
              <a:rPr lang="es-ES_tradnl" altLang="es-CO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ﬁnancieros</a:t>
            </a:r>
            <a:r>
              <a:rPr lang="es-ES_tradnl" altLang="es-CO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y fuga de información</a:t>
            </a:r>
            <a:endParaRPr lang="es-ES_tradnl" altLang="es-CO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5" name="Group 1500">
            <a:extLst>
              <a:ext uri="{FF2B5EF4-FFF2-40B4-BE49-F238E27FC236}">
                <a16:creationId xmlns:a16="http://schemas.microsoft.com/office/drawing/2014/main" id="{CBAC1C63-D3C5-2F4D-A5B8-F6ACEEB13200}"/>
              </a:ext>
            </a:extLst>
          </p:cNvPr>
          <p:cNvGrpSpPr/>
          <p:nvPr/>
        </p:nvGrpSpPr>
        <p:grpSpPr>
          <a:xfrm>
            <a:off x="4239220" y="4937379"/>
            <a:ext cx="564276" cy="652149"/>
            <a:chOff x="1277938" y="5121275"/>
            <a:chExt cx="403225" cy="342900"/>
          </a:xfrm>
          <a:solidFill>
            <a:schemeClr val="bg1"/>
          </a:solidFill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7B3BB251-8622-3A49-9B6D-581DC57221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1288" y="5130800"/>
              <a:ext cx="100013" cy="277813"/>
            </a:xfrm>
            <a:custGeom>
              <a:avLst/>
              <a:gdLst>
                <a:gd name="T0" fmla="*/ 41 w 47"/>
                <a:gd name="T1" fmla="*/ 0 h 131"/>
                <a:gd name="T2" fmla="*/ 7 w 47"/>
                <a:gd name="T3" fmla="*/ 0 h 131"/>
                <a:gd name="T4" fmla="*/ 0 w 47"/>
                <a:gd name="T5" fmla="*/ 6 h 131"/>
                <a:gd name="T6" fmla="*/ 0 w 47"/>
                <a:gd name="T7" fmla="*/ 124 h 131"/>
                <a:gd name="T8" fmla="*/ 7 w 47"/>
                <a:gd name="T9" fmla="*/ 131 h 131"/>
                <a:gd name="T10" fmla="*/ 41 w 47"/>
                <a:gd name="T11" fmla="*/ 131 h 131"/>
                <a:gd name="T12" fmla="*/ 47 w 47"/>
                <a:gd name="T13" fmla="*/ 124 h 131"/>
                <a:gd name="T14" fmla="*/ 47 w 47"/>
                <a:gd name="T15" fmla="*/ 6 h 131"/>
                <a:gd name="T16" fmla="*/ 41 w 47"/>
                <a:gd name="T17" fmla="*/ 0 h 131"/>
                <a:gd name="T18" fmla="*/ 24 w 47"/>
                <a:gd name="T19" fmla="*/ 121 h 131"/>
                <a:gd name="T20" fmla="*/ 11 w 47"/>
                <a:gd name="T21" fmla="*/ 107 h 131"/>
                <a:gd name="T22" fmla="*/ 24 w 47"/>
                <a:gd name="T23" fmla="*/ 94 h 131"/>
                <a:gd name="T24" fmla="*/ 37 w 47"/>
                <a:gd name="T25" fmla="*/ 107 h 131"/>
                <a:gd name="T26" fmla="*/ 24 w 47"/>
                <a:gd name="T27" fmla="*/ 121 h 131"/>
                <a:gd name="T28" fmla="*/ 41 w 47"/>
                <a:gd name="T29" fmla="*/ 63 h 131"/>
                <a:gd name="T30" fmla="*/ 37 w 47"/>
                <a:gd name="T31" fmla="*/ 68 h 131"/>
                <a:gd name="T32" fmla="*/ 11 w 47"/>
                <a:gd name="T33" fmla="*/ 68 h 131"/>
                <a:gd name="T34" fmla="*/ 7 w 47"/>
                <a:gd name="T35" fmla="*/ 63 h 131"/>
                <a:gd name="T36" fmla="*/ 7 w 47"/>
                <a:gd name="T37" fmla="*/ 16 h 131"/>
                <a:gd name="T38" fmla="*/ 11 w 47"/>
                <a:gd name="T39" fmla="*/ 11 h 131"/>
                <a:gd name="T40" fmla="*/ 37 w 47"/>
                <a:gd name="T41" fmla="*/ 11 h 131"/>
                <a:gd name="T42" fmla="*/ 41 w 47"/>
                <a:gd name="T43" fmla="*/ 16 h 131"/>
                <a:gd name="T44" fmla="*/ 41 w 47"/>
                <a:gd name="T45" fmla="*/ 6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131">
                  <a:moveTo>
                    <a:pt x="41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8"/>
                    <a:pt x="3" y="131"/>
                    <a:pt x="7" y="131"/>
                  </a:cubicBezTo>
                  <a:cubicBezTo>
                    <a:pt x="41" y="131"/>
                    <a:pt x="41" y="131"/>
                    <a:pt x="41" y="131"/>
                  </a:cubicBezTo>
                  <a:cubicBezTo>
                    <a:pt x="44" y="131"/>
                    <a:pt x="47" y="128"/>
                    <a:pt x="47" y="124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3"/>
                    <a:pt x="44" y="0"/>
                    <a:pt x="41" y="0"/>
                  </a:cubicBezTo>
                  <a:close/>
                  <a:moveTo>
                    <a:pt x="24" y="121"/>
                  </a:moveTo>
                  <a:cubicBezTo>
                    <a:pt x="17" y="121"/>
                    <a:pt x="11" y="115"/>
                    <a:pt x="11" y="107"/>
                  </a:cubicBezTo>
                  <a:cubicBezTo>
                    <a:pt x="11" y="100"/>
                    <a:pt x="17" y="94"/>
                    <a:pt x="24" y="94"/>
                  </a:cubicBezTo>
                  <a:cubicBezTo>
                    <a:pt x="31" y="94"/>
                    <a:pt x="37" y="100"/>
                    <a:pt x="37" y="107"/>
                  </a:cubicBezTo>
                  <a:cubicBezTo>
                    <a:pt x="37" y="115"/>
                    <a:pt x="31" y="121"/>
                    <a:pt x="24" y="121"/>
                  </a:cubicBezTo>
                  <a:close/>
                  <a:moveTo>
                    <a:pt x="41" y="63"/>
                  </a:moveTo>
                  <a:cubicBezTo>
                    <a:pt x="41" y="66"/>
                    <a:pt x="39" y="68"/>
                    <a:pt x="37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9" y="68"/>
                    <a:pt x="7" y="66"/>
                    <a:pt x="7" y="63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3"/>
                    <a:pt x="9" y="11"/>
                    <a:pt x="11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9" y="11"/>
                    <a:pt x="41" y="13"/>
                    <a:pt x="41" y="16"/>
                  </a:cubicBezTo>
                  <a:cubicBezTo>
                    <a:pt x="41" y="63"/>
                    <a:pt x="41" y="63"/>
                    <a:pt x="41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67" name="Freeform 67">
              <a:extLst>
                <a:ext uri="{FF2B5EF4-FFF2-40B4-BE49-F238E27FC236}">
                  <a16:creationId xmlns:a16="http://schemas.microsoft.com/office/drawing/2014/main" id="{A7325591-24D3-F642-A2D5-42F8D6AB1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3513" y="5175250"/>
              <a:ext cx="39688" cy="11113"/>
            </a:xfrm>
            <a:custGeom>
              <a:avLst/>
              <a:gdLst>
                <a:gd name="T0" fmla="*/ 17 w 19"/>
                <a:gd name="T1" fmla="*/ 5 h 5"/>
                <a:gd name="T2" fmla="*/ 2 w 19"/>
                <a:gd name="T3" fmla="*/ 5 h 5"/>
                <a:gd name="T4" fmla="*/ 0 w 19"/>
                <a:gd name="T5" fmla="*/ 2 h 5"/>
                <a:gd name="T6" fmla="*/ 2 w 19"/>
                <a:gd name="T7" fmla="*/ 0 h 5"/>
                <a:gd name="T8" fmla="*/ 17 w 19"/>
                <a:gd name="T9" fmla="*/ 0 h 5"/>
                <a:gd name="T10" fmla="*/ 19 w 19"/>
                <a:gd name="T11" fmla="*/ 2 h 5"/>
                <a:gd name="T12" fmla="*/ 17 w 19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5">
                  <a:moveTo>
                    <a:pt x="17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1"/>
                    <a:pt x="19" y="2"/>
                  </a:cubicBezTo>
                  <a:cubicBezTo>
                    <a:pt x="19" y="4"/>
                    <a:pt x="18" y="5"/>
                    <a:pt x="1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68" name="Freeform 68">
              <a:extLst>
                <a:ext uri="{FF2B5EF4-FFF2-40B4-BE49-F238E27FC236}">
                  <a16:creationId xmlns:a16="http://schemas.microsoft.com/office/drawing/2014/main" id="{41D78B50-922D-3E4D-91BC-71893312D3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95401" y="5130800"/>
              <a:ext cx="100013" cy="277813"/>
            </a:xfrm>
            <a:custGeom>
              <a:avLst/>
              <a:gdLst>
                <a:gd name="T0" fmla="*/ 40 w 47"/>
                <a:gd name="T1" fmla="*/ 0 h 131"/>
                <a:gd name="T2" fmla="*/ 7 w 47"/>
                <a:gd name="T3" fmla="*/ 0 h 131"/>
                <a:gd name="T4" fmla="*/ 0 w 47"/>
                <a:gd name="T5" fmla="*/ 6 h 131"/>
                <a:gd name="T6" fmla="*/ 0 w 47"/>
                <a:gd name="T7" fmla="*/ 124 h 131"/>
                <a:gd name="T8" fmla="*/ 7 w 47"/>
                <a:gd name="T9" fmla="*/ 131 h 131"/>
                <a:gd name="T10" fmla="*/ 40 w 47"/>
                <a:gd name="T11" fmla="*/ 131 h 131"/>
                <a:gd name="T12" fmla="*/ 47 w 47"/>
                <a:gd name="T13" fmla="*/ 124 h 131"/>
                <a:gd name="T14" fmla="*/ 47 w 47"/>
                <a:gd name="T15" fmla="*/ 6 h 131"/>
                <a:gd name="T16" fmla="*/ 40 w 47"/>
                <a:gd name="T17" fmla="*/ 0 h 131"/>
                <a:gd name="T18" fmla="*/ 23 w 47"/>
                <a:gd name="T19" fmla="*/ 121 h 131"/>
                <a:gd name="T20" fmla="*/ 10 w 47"/>
                <a:gd name="T21" fmla="*/ 107 h 131"/>
                <a:gd name="T22" fmla="*/ 23 w 47"/>
                <a:gd name="T23" fmla="*/ 94 h 131"/>
                <a:gd name="T24" fmla="*/ 37 w 47"/>
                <a:gd name="T25" fmla="*/ 107 h 131"/>
                <a:gd name="T26" fmla="*/ 23 w 47"/>
                <a:gd name="T27" fmla="*/ 121 h 131"/>
                <a:gd name="T28" fmla="*/ 41 w 47"/>
                <a:gd name="T29" fmla="*/ 63 h 131"/>
                <a:gd name="T30" fmla="*/ 36 w 47"/>
                <a:gd name="T31" fmla="*/ 68 h 131"/>
                <a:gd name="T32" fmla="*/ 11 w 47"/>
                <a:gd name="T33" fmla="*/ 68 h 131"/>
                <a:gd name="T34" fmla="*/ 6 w 47"/>
                <a:gd name="T35" fmla="*/ 63 h 131"/>
                <a:gd name="T36" fmla="*/ 6 w 47"/>
                <a:gd name="T37" fmla="*/ 16 h 131"/>
                <a:gd name="T38" fmla="*/ 11 w 47"/>
                <a:gd name="T39" fmla="*/ 11 h 131"/>
                <a:gd name="T40" fmla="*/ 36 w 47"/>
                <a:gd name="T41" fmla="*/ 11 h 131"/>
                <a:gd name="T42" fmla="*/ 41 w 47"/>
                <a:gd name="T43" fmla="*/ 16 h 131"/>
                <a:gd name="T44" fmla="*/ 41 w 47"/>
                <a:gd name="T45" fmla="*/ 6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131">
                  <a:moveTo>
                    <a:pt x="4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8"/>
                    <a:pt x="3" y="131"/>
                    <a:pt x="7" y="131"/>
                  </a:cubicBezTo>
                  <a:cubicBezTo>
                    <a:pt x="40" y="131"/>
                    <a:pt x="40" y="131"/>
                    <a:pt x="40" y="131"/>
                  </a:cubicBezTo>
                  <a:cubicBezTo>
                    <a:pt x="44" y="131"/>
                    <a:pt x="47" y="128"/>
                    <a:pt x="47" y="124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3"/>
                    <a:pt x="44" y="0"/>
                    <a:pt x="40" y="0"/>
                  </a:cubicBezTo>
                  <a:close/>
                  <a:moveTo>
                    <a:pt x="23" y="121"/>
                  </a:moveTo>
                  <a:cubicBezTo>
                    <a:pt x="16" y="121"/>
                    <a:pt x="10" y="115"/>
                    <a:pt x="10" y="107"/>
                  </a:cubicBezTo>
                  <a:cubicBezTo>
                    <a:pt x="10" y="100"/>
                    <a:pt x="16" y="94"/>
                    <a:pt x="23" y="94"/>
                  </a:cubicBezTo>
                  <a:cubicBezTo>
                    <a:pt x="31" y="94"/>
                    <a:pt x="37" y="100"/>
                    <a:pt x="37" y="107"/>
                  </a:cubicBezTo>
                  <a:cubicBezTo>
                    <a:pt x="37" y="115"/>
                    <a:pt x="31" y="121"/>
                    <a:pt x="23" y="121"/>
                  </a:cubicBezTo>
                  <a:close/>
                  <a:moveTo>
                    <a:pt x="41" y="63"/>
                  </a:moveTo>
                  <a:cubicBezTo>
                    <a:pt x="41" y="66"/>
                    <a:pt x="39" y="68"/>
                    <a:pt x="36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8" y="68"/>
                    <a:pt x="6" y="66"/>
                    <a:pt x="6" y="63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3"/>
                    <a:pt x="8" y="11"/>
                    <a:pt x="11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9" y="11"/>
                    <a:pt x="41" y="13"/>
                    <a:pt x="41" y="16"/>
                  </a:cubicBezTo>
                  <a:lnTo>
                    <a:pt x="41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69" name="Freeform 69">
              <a:extLst>
                <a:ext uri="{FF2B5EF4-FFF2-40B4-BE49-F238E27FC236}">
                  <a16:creationId xmlns:a16="http://schemas.microsoft.com/office/drawing/2014/main" id="{7C42092B-38E9-CE42-9B5F-4122A361D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038" y="5175250"/>
              <a:ext cx="38100" cy="11113"/>
            </a:xfrm>
            <a:custGeom>
              <a:avLst/>
              <a:gdLst>
                <a:gd name="T0" fmla="*/ 16 w 18"/>
                <a:gd name="T1" fmla="*/ 5 h 5"/>
                <a:gd name="T2" fmla="*/ 2 w 18"/>
                <a:gd name="T3" fmla="*/ 5 h 5"/>
                <a:gd name="T4" fmla="*/ 0 w 18"/>
                <a:gd name="T5" fmla="*/ 2 h 5"/>
                <a:gd name="T6" fmla="*/ 2 w 18"/>
                <a:gd name="T7" fmla="*/ 0 h 5"/>
                <a:gd name="T8" fmla="*/ 16 w 18"/>
                <a:gd name="T9" fmla="*/ 0 h 5"/>
                <a:gd name="T10" fmla="*/ 18 w 18"/>
                <a:gd name="T11" fmla="*/ 2 h 5"/>
                <a:gd name="T12" fmla="*/ 16 w 18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5">
                  <a:moveTo>
                    <a:pt x="16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4"/>
                    <a:pt x="17" y="5"/>
                    <a:pt x="1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70" name="Freeform 70">
              <a:extLst>
                <a:ext uri="{FF2B5EF4-FFF2-40B4-BE49-F238E27FC236}">
                  <a16:creationId xmlns:a16="http://schemas.microsoft.com/office/drawing/2014/main" id="{6C72BECC-C5A9-8445-B2AE-73709EC44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038" y="5199063"/>
              <a:ext cx="38100" cy="11113"/>
            </a:xfrm>
            <a:custGeom>
              <a:avLst/>
              <a:gdLst>
                <a:gd name="T0" fmla="*/ 16 w 18"/>
                <a:gd name="T1" fmla="*/ 5 h 5"/>
                <a:gd name="T2" fmla="*/ 2 w 18"/>
                <a:gd name="T3" fmla="*/ 5 h 5"/>
                <a:gd name="T4" fmla="*/ 0 w 18"/>
                <a:gd name="T5" fmla="*/ 2 h 5"/>
                <a:gd name="T6" fmla="*/ 2 w 18"/>
                <a:gd name="T7" fmla="*/ 0 h 5"/>
                <a:gd name="T8" fmla="*/ 16 w 18"/>
                <a:gd name="T9" fmla="*/ 0 h 5"/>
                <a:gd name="T10" fmla="*/ 18 w 18"/>
                <a:gd name="T11" fmla="*/ 2 h 5"/>
                <a:gd name="T12" fmla="*/ 16 w 18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5">
                  <a:moveTo>
                    <a:pt x="16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4"/>
                    <a:pt x="17" y="5"/>
                    <a:pt x="1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71" name="Freeform 71">
              <a:extLst>
                <a:ext uri="{FF2B5EF4-FFF2-40B4-BE49-F238E27FC236}">
                  <a16:creationId xmlns:a16="http://schemas.microsoft.com/office/drawing/2014/main" id="{C4AF997B-F525-0A41-A68D-F603562B0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038" y="5222875"/>
              <a:ext cx="38100" cy="7938"/>
            </a:xfrm>
            <a:custGeom>
              <a:avLst/>
              <a:gdLst>
                <a:gd name="T0" fmla="*/ 16 w 18"/>
                <a:gd name="T1" fmla="*/ 4 h 4"/>
                <a:gd name="T2" fmla="*/ 2 w 18"/>
                <a:gd name="T3" fmla="*/ 4 h 4"/>
                <a:gd name="T4" fmla="*/ 0 w 18"/>
                <a:gd name="T5" fmla="*/ 2 h 4"/>
                <a:gd name="T6" fmla="*/ 2 w 18"/>
                <a:gd name="T7" fmla="*/ 0 h 4"/>
                <a:gd name="T8" fmla="*/ 16 w 18"/>
                <a:gd name="T9" fmla="*/ 0 h 4"/>
                <a:gd name="T10" fmla="*/ 18 w 18"/>
                <a:gd name="T11" fmla="*/ 2 h 4"/>
                <a:gd name="T12" fmla="*/ 16 w 1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1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3"/>
                    <a:pt x="17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72" name="Freeform 72">
              <a:extLst>
                <a:ext uri="{FF2B5EF4-FFF2-40B4-BE49-F238E27FC236}">
                  <a16:creationId xmlns:a16="http://schemas.microsoft.com/office/drawing/2014/main" id="{1104125A-9882-3E4D-B835-4C7DC87D78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5588" y="5121275"/>
              <a:ext cx="139700" cy="290513"/>
            </a:xfrm>
            <a:custGeom>
              <a:avLst/>
              <a:gdLst>
                <a:gd name="T0" fmla="*/ 65 w 66"/>
                <a:gd name="T1" fmla="*/ 123 h 137"/>
                <a:gd name="T2" fmla="*/ 47 w 66"/>
                <a:gd name="T3" fmla="*/ 7 h 137"/>
                <a:gd name="T4" fmla="*/ 40 w 66"/>
                <a:gd name="T5" fmla="*/ 1 h 137"/>
                <a:gd name="T6" fmla="*/ 7 w 66"/>
                <a:gd name="T7" fmla="*/ 6 h 137"/>
                <a:gd name="T8" fmla="*/ 1 w 66"/>
                <a:gd name="T9" fmla="*/ 14 h 137"/>
                <a:gd name="T10" fmla="*/ 18 w 66"/>
                <a:gd name="T11" fmla="*/ 130 h 137"/>
                <a:gd name="T12" fmla="*/ 26 w 66"/>
                <a:gd name="T13" fmla="*/ 136 h 137"/>
                <a:gd name="T14" fmla="*/ 59 w 66"/>
                <a:gd name="T15" fmla="*/ 131 h 137"/>
                <a:gd name="T16" fmla="*/ 65 w 66"/>
                <a:gd name="T17" fmla="*/ 123 h 137"/>
                <a:gd name="T18" fmla="*/ 21 w 66"/>
                <a:gd name="T19" fmla="*/ 73 h 137"/>
                <a:gd name="T20" fmla="*/ 15 w 66"/>
                <a:gd name="T21" fmla="*/ 69 h 137"/>
                <a:gd name="T22" fmla="*/ 8 w 66"/>
                <a:gd name="T23" fmla="*/ 22 h 137"/>
                <a:gd name="T24" fmla="*/ 12 w 66"/>
                <a:gd name="T25" fmla="*/ 17 h 137"/>
                <a:gd name="T26" fmla="*/ 37 w 66"/>
                <a:gd name="T27" fmla="*/ 13 h 137"/>
                <a:gd name="T28" fmla="*/ 43 w 66"/>
                <a:gd name="T29" fmla="*/ 17 h 137"/>
                <a:gd name="T30" fmla="*/ 50 w 66"/>
                <a:gd name="T31" fmla="*/ 64 h 137"/>
                <a:gd name="T32" fmla="*/ 46 w 66"/>
                <a:gd name="T33" fmla="*/ 69 h 137"/>
                <a:gd name="T34" fmla="*/ 21 w 66"/>
                <a:gd name="T35" fmla="*/ 73 h 137"/>
                <a:gd name="T36" fmla="*/ 50 w 66"/>
                <a:gd name="T37" fmla="*/ 118 h 137"/>
                <a:gd name="T38" fmla="*/ 41 w 66"/>
                <a:gd name="T39" fmla="*/ 123 h 137"/>
                <a:gd name="T40" fmla="*/ 39 w 66"/>
                <a:gd name="T41" fmla="*/ 123 h 137"/>
                <a:gd name="T42" fmla="*/ 26 w 66"/>
                <a:gd name="T43" fmla="*/ 112 h 137"/>
                <a:gd name="T44" fmla="*/ 28 w 66"/>
                <a:gd name="T45" fmla="*/ 102 h 137"/>
                <a:gd name="T46" fmla="*/ 37 w 66"/>
                <a:gd name="T47" fmla="*/ 97 h 137"/>
                <a:gd name="T48" fmla="*/ 39 w 66"/>
                <a:gd name="T49" fmla="*/ 97 h 137"/>
                <a:gd name="T50" fmla="*/ 52 w 66"/>
                <a:gd name="T51" fmla="*/ 108 h 137"/>
                <a:gd name="T52" fmla="*/ 50 w 66"/>
                <a:gd name="T53" fmla="*/ 11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6" h="137">
                  <a:moveTo>
                    <a:pt x="65" y="123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47" y="3"/>
                    <a:pt x="43" y="0"/>
                    <a:pt x="40" y="1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3" y="7"/>
                    <a:pt x="0" y="10"/>
                    <a:pt x="1" y="14"/>
                  </a:cubicBezTo>
                  <a:cubicBezTo>
                    <a:pt x="18" y="130"/>
                    <a:pt x="18" y="130"/>
                    <a:pt x="18" y="130"/>
                  </a:cubicBezTo>
                  <a:cubicBezTo>
                    <a:pt x="19" y="134"/>
                    <a:pt x="23" y="137"/>
                    <a:pt x="26" y="136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63" y="131"/>
                    <a:pt x="66" y="127"/>
                    <a:pt x="65" y="123"/>
                  </a:cubicBezTo>
                  <a:close/>
                  <a:moveTo>
                    <a:pt x="21" y="73"/>
                  </a:moveTo>
                  <a:cubicBezTo>
                    <a:pt x="18" y="73"/>
                    <a:pt x="16" y="71"/>
                    <a:pt x="15" y="69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0"/>
                    <a:pt x="10" y="17"/>
                    <a:pt x="12" y="17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40" y="13"/>
                    <a:pt x="42" y="15"/>
                    <a:pt x="43" y="17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6"/>
                    <a:pt x="48" y="69"/>
                    <a:pt x="46" y="69"/>
                  </a:cubicBezTo>
                  <a:lnTo>
                    <a:pt x="21" y="73"/>
                  </a:lnTo>
                  <a:close/>
                  <a:moveTo>
                    <a:pt x="50" y="118"/>
                  </a:moveTo>
                  <a:cubicBezTo>
                    <a:pt x="48" y="121"/>
                    <a:pt x="45" y="123"/>
                    <a:pt x="41" y="123"/>
                  </a:cubicBezTo>
                  <a:cubicBezTo>
                    <a:pt x="40" y="123"/>
                    <a:pt x="40" y="123"/>
                    <a:pt x="39" y="123"/>
                  </a:cubicBezTo>
                  <a:cubicBezTo>
                    <a:pt x="33" y="123"/>
                    <a:pt x="27" y="118"/>
                    <a:pt x="26" y="112"/>
                  </a:cubicBezTo>
                  <a:cubicBezTo>
                    <a:pt x="25" y="109"/>
                    <a:pt x="26" y="105"/>
                    <a:pt x="28" y="102"/>
                  </a:cubicBezTo>
                  <a:cubicBezTo>
                    <a:pt x="31" y="99"/>
                    <a:pt x="34" y="97"/>
                    <a:pt x="37" y="97"/>
                  </a:cubicBezTo>
                  <a:cubicBezTo>
                    <a:pt x="38" y="97"/>
                    <a:pt x="38" y="97"/>
                    <a:pt x="39" y="97"/>
                  </a:cubicBezTo>
                  <a:cubicBezTo>
                    <a:pt x="46" y="97"/>
                    <a:pt x="51" y="102"/>
                    <a:pt x="52" y="108"/>
                  </a:cubicBezTo>
                  <a:cubicBezTo>
                    <a:pt x="53" y="112"/>
                    <a:pt x="52" y="115"/>
                    <a:pt x="50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73" name="Freeform 73">
              <a:extLst>
                <a:ext uri="{FF2B5EF4-FFF2-40B4-BE49-F238E27FC236}">
                  <a16:creationId xmlns:a16="http://schemas.microsoft.com/office/drawing/2014/main" id="{F2904212-67C6-9147-B5D7-D9319A5EC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0988" y="5160963"/>
              <a:ext cx="41275" cy="14288"/>
            </a:xfrm>
            <a:custGeom>
              <a:avLst/>
              <a:gdLst>
                <a:gd name="T0" fmla="*/ 2 w 19"/>
                <a:gd name="T1" fmla="*/ 7 h 7"/>
                <a:gd name="T2" fmla="*/ 0 w 19"/>
                <a:gd name="T3" fmla="*/ 5 h 7"/>
                <a:gd name="T4" fmla="*/ 2 w 19"/>
                <a:gd name="T5" fmla="*/ 2 h 7"/>
                <a:gd name="T6" fmla="*/ 16 w 19"/>
                <a:gd name="T7" fmla="*/ 0 h 7"/>
                <a:gd name="T8" fmla="*/ 19 w 19"/>
                <a:gd name="T9" fmla="*/ 2 h 7"/>
                <a:gd name="T10" fmla="*/ 17 w 19"/>
                <a:gd name="T11" fmla="*/ 5 h 7"/>
                <a:gd name="T12" fmla="*/ 3 w 19"/>
                <a:gd name="T13" fmla="*/ 7 h 7"/>
                <a:gd name="T14" fmla="*/ 2 w 19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7">
                  <a:moveTo>
                    <a:pt x="2" y="7"/>
                  </a:moveTo>
                  <a:cubicBezTo>
                    <a:pt x="1" y="7"/>
                    <a:pt x="0" y="6"/>
                    <a:pt x="0" y="5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9" y="1"/>
                    <a:pt x="19" y="2"/>
                  </a:cubicBezTo>
                  <a:cubicBezTo>
                    <a:pt x="19" y="3"/>
                    <a:pt x="18" y="4"/>
                    <a:pt x="17" y="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74" name="Freeform 74">
              <a:extLst>
                <a:ext uri="{FF2B5EF4-FFF2-40B4-BE49-F238E27FC236}">
                  <a16:creationId xmlns:a16="http://schemas.microsoft.com/office/drawing/2014/main" id="{85F24A7E-CF38-C748-AF97-630D52A7D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751" y="5180013"/>
              <a:ext cx="55563" cy="17463"/>
            </a:xfrm>
            <a:custGeom>
              <a:avLst/>
              <a:gdLst>
                <a:gd name="T0" fmla="*/ 2 w 26"/>
                <a:gd name="T1" fmla="*/ 8 h 8"/>
                <a:gd name="T2" fmla="*/ 0 w 26"/>
                <a:gd name="T3" fmla="*/ 6 h 8"/>
                <a:gd name="T4" fmla="*/ 2 w 26"/>
                <a:gd name="T5" fmla="*/ 4 h 8"/>
                <a:gd name="T6" fmla="*/ 24 w 26"/>
                <a:gd name="T7" fmla="*/ 0 h 8"/>
                <a:gd name="T8" fmla="*/ 26 w 26"/>
                <a:gd name="T9" fmla="*/ 2 h 8"/>
                <a:gd name="T10" fmla="*/ 24 w 26"/>
                <a:gd name="T11" fmla="*/ 5 h 8"/>
                <a:gd name="T12" fmla="*/ 2 w 26"/>
                <a:gd name="T13" fmla="*/ 8 h 8"/>
                <a:gd name="T14" fmla="*/ 2 w 26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8">
                  <a:moveTo>
                    <a:pt x="2" y="8"/>
                  </a:moveTo>
                  <a:cubicBezTo>
                    <a:pt x="1" y="8"/>
                    <a:pt x="0" y="7"/>
                    <a:pt x="0" y="6"/>
                  </a:cubicBezTo>
                  <a:cubicBezTo>
                    <a:pt x="0" y="5"/>
                    <a:pt x="0" y="4"/>
                    <a:pt x="2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4"/>
                    <a:pt x="26" y="5"/>
                    <a:pt x="24" y="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  <p:sp>
          <p:nvSpPr>
            <p:cNvPr id="75" name="Freeform 75">
              <a:extLst>
                <a:ext uri="{FF2B5EF4-FFF2-40B4-BE49-F238E27FC236}">
                  <a16:creationId xmlns:a16="http://schemas.microsoft.com/office/drawing/2014/main" id="{2333BF4E-0F0B-554B-A945-F1C7E5BB8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7938" y="5432425"/>
              <a:ext cx="403225" cy="31750"/>
            </a:xfrm>
            <a:custGeom>
              <a:avLst/>
              <a:gdLst>
                <a:gd name="T0" fmla="*/ 190 w 190"/>
                <a:gd name="T1" fmla="*/ 10 h 15"/>
                <a:gd name="T2" fmla="*/ 185 w 190"/>
                <a:gd name="T3" fmla="*/ 15 h 15"/>
                <a:gd name="T4" fmla="*/ 5 w 190"/>
                <a:gd name="T5" fmla="*/ 15 h 15"/>
                <a:gd name="T6" fmla="*/ 0 w 190"/>
                <a:gd name="T7" fmla="*/ 10 h 15"/>
                <a:gd name="T8" fmla="*/ 0 w 190"/>
                <a:gd name="T9" fmla="*/ 6 h 15"/>
                <a:gd name="T10" fmla="*/ 5 w 190"/>
                <a:gd name="T11" fmla="*/ 0 h 15"/>
                <a:gd name="T12" fmla="*/ 185 w 190"/>
                <a:gd name="T13" fmla="*/ 0 h 15"/>
                <a:gd name="T14" fmla="*/ 190 w 190"/>
                <a:gd name="T15" fmla="*/ 6 h 15"/>
                <a:gd name="T16" fmla="*/ 190 w 190"/>
                <a:gd name="T1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5">
                  <a:moveTo>
                    <a:pt x="190" y="10"/>
                  </a:moveTo>
                  <a:cubicBezTo>
                    <a:pt x="190" y="13"/>
                    <a:pt x="187" y="15"/>
                    <a:pt x="18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" y="15"/>
                    <a:pt x="0" y="13"/>
                    <a:pt x="0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5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7" y="0"/>
                    <a:pt x="190" y="3"/>
                    <a:pt x="190" y="6"/>
                  </a:cubicBezTo>
                  <a:lnTo>
                    <a:pt x="19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/>
            <a:p>
              <a:endParaRPr lang="en-AU" sz="3599"/>
            </a:p>
          </p:txBody>
        </p:sp>
      </p:grpSp>
      <p:sp>
        <p:nvSpPr>
          <p:cNvPr id="77" name="TextBox 18">
            <a:extLst>
              <a:ext uri="{FF2B5EF4-FFF2-40B4-BE49-F238E27FC236}">
                <a16:creationId xmlns:a16="http://schemas.microsoft.com/office/drawing/2014/main" id="{3FC15CDB-B30E-1E43-978B-8BF27A50B236}"/>
              </a:ext>
            </a:extLst>
          </p:cNvPr>
          <p:cNvSpPr txBox="1"/>
          <p:nvPr/>
        </p:nvSpPr>
        <p:spPr>
          <a:xfrm>
            <a:off x="3136078" y="5873192"/>
            <a:ext cx="3379561" cy="369332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Acceso a información</a:t>
            </a: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B60EE66A-BA79-CA42-B9A4-8CE351FACBD6}"/>
              </a:ext>
            </a:extLst>
          </p:cNvPr>
          <p:cNvSpPr txBox="1"/>
          <p:nvPr/>
        </p:nvSpPr>
        <p:spPr>
          <a:xfrm>
            <a:off x="3136077" y="6197283"/>
            <a:ext cx="3379562" cy="58477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Fuga de información privilegiada y data sensible.</a:t>
            </a:r>
            <a:endParaRPr lang="es-ES_tradnl" altLang="es-CO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9" name="Freeform 76">
            <a:extLst>
              <a:ext uri="{FF2B5EF4-FFF2-40B4-BE49-F238E27FC236}">
                <a16:creationId xmlns:a16="http://schemas.microsoft.com/office/drawing/2014/main" id="{F0130F45-335F-264E-8283-C67C98824375}"/>
              </a:ext>
            </a:extLst>
          </p:cNvPr>
          <p:cNvSpPr>
            <a:spLocks noEditPoints="1"/>
          </p:cNvSpPr>
          <p:nvPr/>
        </p:nvSpPr>
        <p:spPr bwMode="auto">
          <a:xfrm>
            <a:off x="4315326" y="3838241"/>
            <a:ext cx="515117" cy="424081"/>
          </a:xfrm>
          <a:custGeom>
            <a:avLst/>
            <a:gdLst>
              <a:gd name="T0" fmla="*/ 228 w 237"/>
              <a:gd name="T1" fmla="*/ 42 h 177"/>
              <a:gd name="T2" fmla="*/ 215 w 237"/>
              <a:gd name="T3" fmla="*/ 42 h 177"/>
              <a:gd name="T4" fmla="*/ 214 w 237"/>
              <a:gd name="T5" fmla="*/ 40 h 177"/>
              <a:gd name="T6" fmla="*/ 214 w 237"/>
              <a:gd name="T7" fmla="*/ 33 h 177"/>
              <a:gd name="T8" fmla="*/ 198 w 237"/>
              <a:gd name="T9" fmla="*/ 18 h 177"/>
              <a:gd name="T10" fmla="*/ 93 w 237"/>
              <a:gd name="T11" fmla="*/ 18 h 177"/>
              <a:gd name="T12" fmla="*/ 90 w 237"/>
              <a:gd name="T13" fmla="*/ 13 h 177"/>
              <a:gd name="T14" fmla="*/ 89 w 237"/>
              <a:gd name="T15" fmla="*/ 12 h 177"/>
              <a:gd name="T16" fmla="*/ 72 w 237"/>
              <a:gd name="T17" fmla="*/ 0 h 177"/>
              <a:gd name="T18" fmla="*/ 44 w 237"/>
              <a:gd name="T19" fmla="*/ 0 h 177"/>
              <a:gd name="T20" fmla="*/ 28 w 237"/>
              <a:gd name="T21" fmla="*/ 12 h 177"/>
              <a:gd name="T22" fmla="*/ 27 w 237"/>
              <a:gd name="T23" fmla="*/ 13 h 177"/>
              <a:gd name="T24" fmla="*/ 24 w 237"/>
              <a:gd name="T25" fmla="*/ 18 h 177"/>
              <a:gd name="T26" fmla="*/ 16 w 237"/>
              <a:gd name="T27" fmla="*/ 18 h 177"/>
              <a:gd name="T28" fmla="*/ 0 w 237"/>
              <a:gd name="T29" fmla="*/ 33 h 177"/>
              <a:gd name="T30" fmla="*/ 0 w 237"/>
              <a:gd name="T31" fmla="*/ 162 h 177"/>
              <a:gd name="T32" fmla="*/ 13 w 237"/>
              <a:gd name="T33" fmla="*/ 177 h 177"/>
              <a:gd name="T34" fmla="*/ 16 w 237"/>
              <a:gd name="T35" fmla="*/ 177 h 177"/>
              <a:gd name="T36" fmla="*/ 204 w 237"/>
              <a:gd name="T37" fmla="*/ 177 h 177"/>
              <a:gd name="T38" fmla="*/ 215 w 237"/>
              <a:gd name="T39" fmla="*/ 168 h 177"/>
              <a:gd name="T40" fmla="*/ 236 w 237"/>
              <a:gd name="T41" fmla="*/ 51 h 177"/>
              <a:gd name="T42" fmla="*/ 228 w 237"/>
              <a:gd name="T43" fmla="*/ 42 h 177"/>
              <a:gd name="T44" fmla="*/ 16 w 237"/>
              <a:gd name="T45" fmla="*/ 30 h 177"/>
              <a:gd name="T46" fmla="*/ 24 w 237"/>
              <a:gd name="T47" fmla="*/ 30 h 177"/>
              <a:gd name="T48" fmla="*/ 38 w 237"/>
              <a:gd name="T49" fmla="*/ 19 h 177"/>
              <a:gd name="T50" fmla="*/ 39 w 237"/>
              <a:gd name="T51" fmla="*/ 18 h 177"/>
              <a:gd name="T52" fmla="*/ 46 w 237"/>
              <a:gd name="T53" fmla="*/ 12 h 177"/>
              <a:gd name="T54" fmla="*/ 72 w 237"/>
              <a:gd name="T55" fmla="*/ 12 h 177"/>
              <a:gd name="T56" fmla="*/ 78 w 237"/>
              <a:gd name="T57" fmla="*/ 18 h 177"/>
              <a:gd name="T58" fmla="*/ 79 w 237"/>
              <a:gd name="T59" fmla="*/ 19 h 177"/>
              <a:gd name="T60" fmla="*/ 93 w 237"/>
              <a:gd name="T61" fmla="*/ 30 h 177"/>
              <a:gd name="T62" fmla="*/ 198 w 237"/>
              <a:gd name="T63" fmla="*/ 30 h 177"/>
              <a:gd name="T64" fmla="*/ 202 w 237"/>
              <a:gd name="T65" fmla="*/ 33 h 177"/>
              <a:gd name="T66" fmla="*/ 202 w 237"/>
              <a:gd name="T67" fmla="*/ 39 h 177"/>
              <a:gd name="T68" fmla="*/ 200 w 237"/>
              <a:gd name="T69" fmla="*/ 42 h 177"/>
              <a:gd name="T70" fmla="*/ 40 w 237"/>
              <a:gd name="T71" fmla="*/ 42 h 177"/>
              <a:gd name="T72" fmla="*/ 29 w 237"/>
              <a:gd name="T73" fmla="*/ 51 h 177"/>
              <a:gd name="T74" fmla="*/ 13 w 237"/>
              <a:gd name="T75" fmla="*/ 138 h 177"/>
              <a:gd name="T76" fmla="*/ 13 w 237"/>
              <a:gd name="T77" fmla="*/ 136 h 177"/>
              <a:gd name="T78" fmla="*/ 13 w 237"/>
              <a:gd name="T79" fmla="*/ 33 h 177"/>
              <a:gd name="T80" fmla="*/ 16 w 237"/>
              <a:gd name="T81" fmla="*/ 3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7" h="177">
                <a:moveTo>
                  <a:pt x="228" y="42"/>
                </a:moveTo>
                <a:cubicBezTo>
                  <a:pt x="228" y="42"/>
                  <a:pt x="218" y="42"/>
                  <a:pt x="215" y="42"/>
                </a:cubicBezTo>
                <a:cubicBezTo>
                  <a:pt x="214" y="42"/>
                  <a:pt x="214" y="40"/>
                  <a:pt x="214" y="40"/>
                </a:cubicBezTo>
                <a:cubicBezTo>
                  <a:pt x="214" y="33"/>
                  <a:pt x="214" y="33"/>
                  <a:pt x="214" y="33"/>
                </a:cubicBezTo>
                <a:cubicBezTo>
                  <a:pt x="214" y="25"/>
                  <a:pt x="207" y="18"/>
                  <a:pt x="198" y="18"/>
                </a:cubicBezTo>
                <a:cubicBezTo>
                  <a:pt x="93" y="18"/>
                  <a:pt x="93" y="18"/>
                  <a:pt x="93" y="18"/>
                </a:cubicBezTo>
                <a:cubicBezTo>
                  <a:pt x="92" y="18"/>
                  <a:pt x="91" y="16"/>
                  <a:pt x="90" y="13"/>
                </a:cubicBezTo>
                <a:cubicBezTo>
                  <a:pt x="89" y="13"/>
                  <a:pt x="89" y="12"/>
                  <a:pt x="89" y="12"/>
                </a:cubicBezTo>
                <a:cubicBezTo>
                  <a:pt x="84" y="2"/>
                  <a:pt x="77" y="0"/>
                  <a:pt x="7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37" y="0"/>
                  <a:pt x="33" y="4"/>
                  <a:pt x="28" y="12"/>
                </a:cubicBezTo>
                <a:cubicBezTo>
                  <a:pt x="28" y="12"/>
                  <a:pt x="28" y="13"/>
                  <a:pt x="27" y="13"/>
                </a:cubicBezTo>
                <a:cubicBezTo>
                  <a:pt x="26" y="16"/>
                  <a:pt x="25" y="18"/>
                  <a:pt x="24" y="18"/>
                </a:cubicBezTo>
                <a:cubicBezTo>
                  <a:pt x="16" y="18"/>
                  <a:pt x="16" y="18"/>
                  <a:pt x="16" y="18"/>
                </a:cubicBezTo>
                <a:cubicBezTo>
                  <a:pt x="7" y="18"/>
                  <a:pt x="0" y="25"/>
                  <a:pt x="0" y="33"/>
                </a:cubicBezTo>
                <a:cubicBezTo>
                  <a:pt x="0" y="162"/>
                  <a:pt x="0" y="162"/>
                  <a:pt x="0" y="162"/>
                </a:cubicBezTo>
                <a:cubicBezTo>
                  <a:pt x="0" y="169"/>
                  <a:pt x="6" y="175"/>
                  <a:pt x="13" y="177"/>
                </a:cubicBezTo>
                <a:cubicBezTo>
                  <a:pt x="14" y="177"/>
                  <a:pt x="15" y="177"/>
                  <a:pt x="16" y="177"/>
                </a:cubicBezTo>
                <a:cubicBezTo>
                  <a:pt x="204" y="177"/>
                  <a:pt x="204" y="177"/>
                  <a:pt x="204" y="177"/>
                </a:cubicBezTo>
                <a:cubicBezTo>
                  <a:pt x="209" y="177"/>
                  <a:pt x="214" y="173"/>
                  <a:pt x="215" y="168"/>
                </a:cubicBezTo>
                <a:cubicBezTo>
                  <a:pt x="236" y="51"/>
                  <a:pt x="236" y="51"/>
                  <a:pt x="236" y="51"/>
                </a:cubicBezTo>
                <a:cubicBezTo>
                  <a:pt x="237" y="46"/>
                  <a:pt x="233" y="42"/>
                  <a:pt x="228" y="42"/>
                </a:cubicBezTo>
                <a:close/>
                <a:moveTo>
                  <a:pt x="16" y="30"/>
                </a:moveTo>
                <a:cubicBezTo>
                  <a:pt x="24" y="30"/>
                  <a:pt x="24" y="30"/>
                  <a:pt x="24" y="30"/>
                </a:cubicBezTo>
                <a:cubicBezTo>
                  <a:pt x="32" y="30"/>
                  <a:pt x="35" y="24"/>
                  <a:pt x="38" y="19"/>
                </a:cubicBezTo>
                <a:cubicBezTo>
                  <a:pt x="38" y="19"/>
                  <a:pt x="39" y="19"/>
                  <a:pt x="39" y="18"/>
                </a:cubicBezTo>
                <a:cubicBezTo>
                  <a:pt x="41" y="14"/>
                  <a:pt x="43" y="12"/>
                  <a:pt x="46" y="12"/>
                </a:cubicBezTo>
                <a:cubicBezTo>
                  <a:pt x="72" y="12"/>
                  <a:pt x="72" y="12"/>
                  <a:pt x="72" y="12"/>
                </a:cubicBezTo>
                <a:cubicBezTo>
                  <a:pt x="73" y="12"/>
                  <a:pt x="75" y="12"/>
                  <a:pt x="78" y="18"/>
                </a:cubicBezTo>
                <a:cubicBezTo>
                  <a:pt x="78" y="18"/>
                  <a:pt x="79" y="19"/>
                  <a:pt x="79" y="19"/>
                </a:cubicBezTo>
                <a:cubicBezTo>
                  <a:pt x="81" y="23"/>
                  <a:pt x="84" y="30"/>
                  <a:pt x="93" y="30"/>
                </a:cubicBezTo>
                <a:cubicBezTo>
                  <a:pt x="198" y="30"/>
                  <a:pt x="198" y="30"/>
                  <a:pt x="198" y="30"/>
                </a:cubicBezTo>
                <a:cubicBezTo>
                  <a:pt x="200" y="30"/>
                  <a:pt x="202" y="31"/>
                  <a:pt x="202" y="33"/>
                </a:cubicBezTo>
                <a:cubicBezTo>
                  <a:pt x="202" y="39"/>
                  <a:pt x="202" y="39"/>
                  <a:pt x="202" y="39"/>
                </a:cubicBezTo>
                <a:cubicBezTo>
                  <a:pt x="202" y="39"/>
                  <a:pt x="202" y="42"/>
                  <a:pt x="200" y="42"/>
                </a:cubicBezTo>
                <a:cubicBezTo>
                  <a:pt x="160" y="42"/>
                  <a:pt x="40" y="42"/>
                  <a:pt x="40" y="42"/>
                </a:cubicBezTo>
                <a:cubicBezTo>
                  <a:pt x="35" y="42"/>
                  <a:pt x="30" y="46"/>
                  <a:pt x="29" y="51"/>
                </a:cubicBezTo>
                <a:cubicBezTo>
                  <a:pt x="13" y="138"/>
                  <a:pt x="13" y="138"/>
                  <a:pt x="13" y="138"/>
                </a:cubicBezTo>
                <a:cubicBezTo>
                  <a:pt x="13" y="138"/>
                  <a:pt x="13" y="141"/>
                  <a:pt x="13" y="136"/>
                </a:cubicBezTo>
                <a:cubicBezTo>
                  <a:pt x="13" y="110"/>
                  <a:pt x="13" y="33"/>
                  <a:pt x="13" y="33"/>
                </a:cubicBezTo>
                <a:cubicBezTo>
                  <a:pt x="13" y="31"/>
                  <a:pt x="14" y="30"/>
                  <a:pt x="16" y="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endParaRPr lang="en-AU" sz="3599"/>
          </a:p>
        </p:txBody>
      </p:sp>
      <p:sp>
        <p:nvSpPr>
          <p:cNvPr id="80" name="Freeform 9">
            <a:extLst>
              <a:ext uri="{FF2B5EF4-FFF2-40B4-BE49-F238E27FC236}">
                <a16:creationId xmlns:a16="http://schemas.microsoft.com/office/drawing/2014/main" id="{97124F25-6A76-9346-A774-804DFF0EBF59}"/>
              </a:ext>
            </a:extLst>
          </p:cNvPr>
          <p:cNvSpPr>
            <a:spLocks/>
          </p:cNvSpPr>
          <p:nvPr/>
        </p:nvSpPr>
        <p:spPr bwMode="auto">
          <a:xfrm>
            <a:off x="4058778" y="2249656"/>
            <a:ext cx="1073150" cy="1389063"/>
          </a:xfrm>
          <a:custGeom>
            <a:avLst/>
            <a:gdLst>
              <a:gd name="T0" fmla="*/ 315 w 315"/>
              <a:gd name="T1" fmla="*/ 94 h 408"/>
              <a:gd name="T2" fmla="*/ 315 w 315"/>
              <a:gd name="T3" fmla="*/ 408 h 408"/>
              <a:gd name="T4" fmla="*/ 213 w 315"/>
              <a:gd name="T5" fmla="*/ 408 h 408"/>
              <a:gd name="T6" fmla="*/ 221 w 315"/>
              <a:gd name="T7" fmla="*/ 377 h 408"/>
              <a:gd name="T8" fmla="*/ 158 w 315"/>
              <a:gd name="T9" fmla="*/ 314 h 408"/>
              <a:gd name="T10" fmla="*/ 95 w 315"/>
              <a:gd name="T11" fmla="*/ 377 h 408"/>
              <a:gd name="T12" fmla="*/ 103 w 315"/>
              <a:gd name="T13" fmla="*/ 408 h 408"/>
              <a:gd name="T14" fmla="*/ 0 w 315"/>
              <a:gd name="T15" fmla="*/ 408 h 408"/>
              <a:gd name="T16" fmla="*/ 0 w 315"/>
              <a:gd name="T17" fmla="*/ 94 h 408"/>
              <a:gd name="T18" fmla="*/ 103 w 315"/>
              <a:gd name="T19" fmla="*/ 94 h 408"/>
              <a:gd name="T20" fmla="*/ 95 w 315"/>
              <a:gd name="T21" fmla="*/ 63 h 408"/>
              <a:gd name="T22" fmla="*/ 158 w 315"/>
              <a:gd name="T23" fmla="*/ 0 h 408"/>
              <a:gd name="T24" fmla="*/ 221 w 315"/>
              <a:gd name="T25" fmla="*/ 63 h 408"/>
              <a:gd name="T26" fmla="*/ 213 w 315"/>
              <a:gd name="T27" fmla="*/ 94 h 408"/>
              <a:gd name="T28" fmla="*/ 315 w 315"/>
              <a:gd name="T29" fmla="*/ 94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15" h="408">
                <a:moveTo>
                  <a:pt x="315" y="94"/>
                </a:moveTo>
                <a:cubicBezTo>
                  <a:pt x="315" y="408"/>
                  <a:pt x="315" y="408"/>
                  <a:pt x="315" y="408"/>
                </a:cubicBezTo>
                <a:cubicBezTo>
                  <a:pt x="213" y="408"/>
                  <a:pt x="213" y="408"/>
                  <a:pt x="213" y="408"/>
                </a:cubicBezTo>
                <a:cubicBezTo>
                  <a:pt x="218" y="399"/>
                  <a:pt x="221" y="388"/>
                  <a:pt x="221" y="377"/>
                </a:cubicBezTo>
                <a:cubicBezTo>
                  <a:pt x="221" y="342"/>
                  <a:pt x="193" y="314"/>
                  <a:pt x="158" y="314"/>
                </a:cubicBezTo>
                <a:cubicBezTo>
                  <a:pt x="124" y="314"/>
                  <a:pt x="95" y="342"/>
                  <a:pt x="95" y="377"/>
                </a:cubicBezTo>
                <a:cubicBezTo>
                  <a:pt x="95" y="388"/>
                  <a:pt x="98" y="399"/>
                  <a:pt x="103" y="408"/>
                </a:cubicBezTo>
                <a:cubicBezTo>
                  <a:pt x="0" y="408"/>
                  <a:pt x="0" y="408"/>
                  <a:pt x="0" y="408"/>
                </a:cubicBezTo>
                <a:cubicBezTo>
                  <a:pt x="0" y="94"/>
                  <a:pt x="0" y="94"/>
                  <a:pt x="0" y="9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98" y="85"/>
                  <a:pt x="95" y="74"/>
                  <a:pt x="95" y="63"/>
                </a:cubicBezTo>
                <a:cubicBezTo>
                  <a:pt x="95" y="28"/>
                  <a:pt x="124" y="0"/>
                  <a:pt x="158" y="0"/>
                </a:cubicBezTo>
                <a:cubicBezTo>
                  <a:pt x="193" y="0"/>
                  <a:pt x="221" y="28"/>
                  <a:pt x="221" y="63"/>
                </a:cubicBezTo>
                <a:cubicBezTo>
                  <a:pt x="221" y="74"/>
                  <a:pt x="219" y="85"/>
                  <a:pt x="213" y="94"/>
                </a:cubicBezTo>
                <a:lnTo>
                  <a:pt x="315" y="9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latin typeface="+mn-lt"/>
            </a:endParaRPr>
          </a:p>
        </p:txBody>
      </p:sp>
      <p:sp>
        <p:nvSpPr>
          <p:cNvPr id="92" name="Freeform 117">
            <a:extLst>
              <a:ext uri="{FF2B5EF4-FFF2-40B4-BE49-F238E27FC236}">
                <a16:creationId xmlns:a16="http://schemas.microsoft.com/office/drawing/2014/main" id="{C0EFEE17-A6C7-594A-A2CD-6FE2C668063C}"/>
              </a:ext>
            </a:extLst>
          </p:cNvPr>
          <p:cNvSpPr>
            <a:spLocks noEditPoints="1"/>
          </p:cNvSpPr>
          <p:nvPr/>
        </p:nvSpPr>
        <p:spPr bwMode="auto">
          <a:xfrm>
            <a:off x="4297033" y="2688107"/>
            <a:ext cx="578311" cy="585537"/>
          </a:xfrm>
          <a:custGeom>
            <a:avLst/>
            <a:gdLst>
              <a:gd name="T0" fmla="*/ 196 w 198"/>
              <a:gd name="T1" fmla="*/ 79 h 168"/>
              <a:gd name="T2" fmla="*/ 185 w 198"/>
              <a:gd name="T3" fmla="*/ 76 h 168"/>
              <a:gd name="T4" fmla="*/ 122 w 198"/>
              <a:gd name="T5" fmla="*/ 112 h 168"/>
              <a:gd name="T6" fmla="*/ 114 w 198"/>
              <a:gd name="T7" fmla="*/ 106 h 168"/>
              <a:gd name="T8" fmla="*/ 169 w 198"/>
              <a:gd name="T9" fmla="*/ 75 h 168"/>
              <a:gd name="T10" fmla="*/ 173 w 198"/>
              <a:gd name="T11" fmla="*/ 64 h 168"/>
              <a:gd name="T12" fmla="*/ 140 w 198"/>
              <a:gd name="T13" fmla="*/ 5 h 168"/>
              <a:gd name="T14" fmla="*/ 129 w 198"/>
              <a:gd name="T15" fmla="*/ 2 h 168"/>
              <a:gd name="T16" fmla="*/ 70 w 198"/>
              <a:gd name="T17" fmla="*/ 35 h 168"/>
              <a:gd name="T18" fmla="*/ 67 w 198"/>
              <a:gd name="T19" fmla="*/ 46 h 168"/>
              <a:gd name="T20" fmla="*/ 98 w 198"/>
              <a:gd name="T21" fmla="*/ 101 h 168"/>
              <a:gd name="T22" fmla="*/ 97 w 198"/>
              <a:gd name="T23" fmla="*/ 101 h 168"/>
              <a:gd name="T24" fmla="*/ 88 w 198"/>
              <a:gd name="T25" fmla="*/ 102 h 168"/>
              <a:gd name="T26" fmla="*/ 47 w 198"/>
              <a:gd name="T27" fmla="*/ 28 h 168"/>
              <a:gd name="T28" fmla="*/ 40 w 198"/>
              <a:gd name="T29" fmla="*/ 24 h 168"/>
              <a:gd name="T30" fmla="*/ 8 w 198"/>
              <a:gd name="T31" fmla="*/ 22 h 168"/>
              <a:gd name="T32" fmla="*/ 0 w 198"/>
              <a:gd name="T33" fmla="*/ 30 h 168"/>
              <a:gd name="T34" fmla="*/ 7 w 198"/>
              <a:gd name="T35" fmla="*/ 38 h 168"/>
              <a:gd name="T36" fmla="*/ 35 w 198"/>
              <a:gd name="T37" fmla="*/ 40 h 168"/>
              <a:gd name="T38" fmla="*/ 74 w 198"/>
              <a:gd name="T39" fmla="*/ 110 h 168"/>
              <a:gd name="T40" fmla="*/ 64 w 198"/>
              <a:gd name="T41" fmla="*/ 125 h 168"/>
              <a:gd name="T42" fmla="*/ 67 w 198"/>
              <a:gd name="T43" fmla="*/ 151 h 168"/>
              <a:gd name="T44" fmla="*/ 97 w 198"/>
              <a:gd name="T45" fmla="*/ 168 h 168"/>
              <a:gd name="T46" fmla="*/ 113 w 198"/>
              <a:gd name="T47" fmla="*/ 164 h 168"/>
              <a:gd name="T48" fmla="*/ 129 w 198"/>
              <a:gd name="T49" fmla="*/ 144 h 168"/>
              <a:gd name="T50" fmla="*/ 129 w 198"/>
              <a:gd name="T51" fmla="*/ 126 h 168"/>
              <a:gd name="T52" fmla="*/ 193 w 198"/>
              <a:gd name="T53" fmla="*/ 90 h 168"/>
              <a:gd name="T54" fmla="*/ 196 w 198"/>
              <a:gd name="T55" fmla="*/ 79 h 168"/>
              <a:gd name="T56" fmla="*/ 97 w 198"/>
              <a:gd name="T57" fmla="*/ 153 h 168"/>
              <a:gd name="T58" fmla="*/ 79 w 198"/>
              <a:gd name="T59" fmla="*/ 135 h 168"/>
              <a:gd name="T60" fmla="*/ 97 w 198"/>
              <a:gd name="T61" fmla="*/ 117 h 168"/>
              <a:gd name="T62" fmla="*/ 115 w 198"/>
              <a:gd name="T63" fmla="*/ 135 h 168"/>
              <a:gd name="T64" fmla="*/ 97 w 198"/>
              <a:gd name="T65" fmla="*/ 15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8" h="168">
                <a:moveTo>
                  <a:pt x="196" y="79"/>
                </a:moveTo>
                <a:cubicBezTo>
                  <a:pt x="194" y="76"/>
                  <a:pt x="189" y="74"/>
                  <a:pt x="185" y="76"/>
                </a:cubicBezTo>
                <a:cubicBezTo>
                  <a:pt x="122" y="112"/>
                  <a:pt x="122" y="112"/>
                  <a:pt x="122" y="112"/>
                </a:cubicBezTo>
                <a:cubicBezTo>
                  <a:pt x="119" y="109"/>
                  <a:pt x="117" y="107"/>
                  <a:pt x="114" y="106"/>
                </a:cubicBezTo>
                <a:cubicBezTo>
                  <a:pt x="169" y="75"/>
                  <a:pt x="169" y="75"/>
                  <a:pt x="169" y="75"/>
                </a:cubicBezTo>
                <a:cubicBezTo>
                  <a:pt x="173" y="73"/>
                  <a:pt x="175" y="68"/>
                  <a:pt x="173" y="64"/>
                </a:cubicBezTo>
                <a:cubicBezTo>
                  <a:pt x="140" y="5"/>
                  <a:pt x="140" y="5"/>
                  <a:pt x="140" y="5"/>
                </a:cubicBezTo>
                <a:cubicBezTo>
                  <a:pt x="138" y="1"/>
                  <a:pt x="133" y="0"/>
                  <a:pt x="129" y="2"/>
                </a:cubicBezTo>
                <a:cubicBezTo>
                  <a:pt x="70" y="35"/>
                  <a:pt x="70" y="35"/>
                  <a:pt x="70" y="35"/>
                </a:cubicBezTo>
                <a:cubicBezTo>
                  <a:pt x="66" y="37"/>
                  <a:pt x="65" y="42"/>
                  <a:pt x="67" y="46"/>
                </a:cubicBezTo>
                <a:cubicBezTo>
                  <a:pt x="98" y="101"/>
                  <a:pt x="98" y="101"/>
                  <a:pt x="98" y="101"/>
                </a:cubicBezTo>
                <a:cubicBezTo>
                  <a:pt x="97" y="101"/>
                  <a:pt x="97" y="101"/>
                  <a:pt x="97" y="101"/>
                </a:cubicBezTo>
                <a:cubicBezTo>
                  <a:pt x="94" y="101"/>
                  <a:pt x="91" y="101"/>
                  <a:pt x="88" y="102"/>
                </a:cubicBezTo>
                <a:cubicBezTo>
                  <a:pt x="47" y="28"/>
                  <a:pt x="47" y="28"/>
                  <a:pt x="47" y="28"/>
                </a:cubicBezTo>
                <a:cubicBezTo>
                  <a:pt x="45" y="26"/>
                  <a:pt x="43" y="24"/>
                  <a:pt x="40" y="24"/>
                </a:cubicBezTo>
                <a:cubicBezTo>
                  <a:pt x="8" y="22"/>
                  <a:pt x="8" y="22"/>
                  <a:pt x="8" y="22"/>
                </a:cubicBezTo>
                <a:cubicBezTo>
                  <a:pt x="4" y="22"/>
                  <a:pt x="0" y="26"/>
                  <a:pt x="0" y="30"/>
                </a:cubicBezTo>
                <a:cubicBezTo>
                  <a:pt x="0" y="34"/>
                  <a:pt x="3" y="38"/>
                  <a:pt x="7" y="38"/>
                </a:cubicBezTo>
                <a:cubicBezTo>
                  <a:pt x="35" y="40"/>
                  <a:pt x="35" y="40"/>
                  <a:pt x="35" y="40"/>
                </a:cubicBezTo>
                <a:cubicBezTo>
                  <a:pt x="74" y="110"/>
                  <a:pt x="74" y="110"/>
                  <a:pt x="74" y="110"/>
                </a:cubicBezTo>
                <a:cubicBezTo>
                  <a:pt x="69" y="114"/>
                  <a:pt x="66" y="119"/>
                  <a:pt x="64" y="125"/>
                </a:cubicBezTo>
                <a:cubicBezTo>
                  <a:pt x="62" y="134"/>
                  <a:pt x="63" y="143"/>
                  <a:pt x="67" y="151"/>
                </a:cubicBezTo>
                <a:cubicBezTo>
                  <a:pt x="73" y="162"/>
                  <a:pt x="85" y="168"/>
                  <a:pt x="97" y="168"/>
                </a:cubicBezTo>
                <a:cubicBezTo>
                  <a:pt x="103" y="168"/>
                  <a:pt x="108" y="167"/>
                  <a:pt x="113" y="164"/>
                </a:cubicBezTo>
                <a:cubicBezTo>
                  <a:pt x="121" y="160"/>
                  <a:pt x="127" y="153"/>
                  <a:pt x="129" y="144"/>
                </a:cubicBezTo>
                <a:cubicBezTo>
                  <a:pt x="131" y="138"/>
                  <a:pt x="131" y="132"/>
                  <a:pt x="129" y="126"/>
                </a:cubicBezTo>
                <a:cubicBezTo>
                  <a:pt x="193" y="90"/>
                  <a:pt x="193" y="90"/>
                  <a:pt x="193" y="90"/>
                </a:cubicBezTo>
                <a:cubicBezTo>
                  <a:pt x="197" y="88"/>
                  <a:pt x="198" y="83"/>
                  <a:pt x="196" y="79"/>
                </a:cubicBezTo>
                <a:close/>
                <a:moveTo>
                  <a:pt x="97" y="153"/>
                </a:moveTo>
                <a:cubicBezTo>
                  <a:pt x="87" y="153"/>
                  <a:pt x="79" y="145"/>
                  <a:pt x="79" y="135"/>
                </a:cubicBezTo>
                <a:cubicBezTo>
                  <a:pt x="79" y="125"/>
                  <a:pt x="87" y="117"/>
                  <a:pt x="97" y="117"/>
                </a:cubicBezTo>
                <a:cubicBezTo>
                  <a:pt x="107" y="117"/>
                  <a:pt x="115" y="125"/>
                  <a:pt x="115" y="135"/>
                </a:cubicBezTo>
                <a:cubicBezTo>
                  <a:pt x="115" y="145"/>
                  <a:pt x="107" y="153"/>
                  <a:pt x="97" y="1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/>
          <a:p>
            <a:endParaRPr lang="en-AU" sz="3599"/>
          </a:p>
        </p:txBody>
      </p:sp>
      <p:sp>
        <p:nvSpPr>
          <p:cNvPr id="109" name="TextBox 18">
            <a:extLst>
              <a:ext uri="{FF2B5EF4-FFF2-40B4-BE49-F238E27FC236}">
                <a16:creationId xmlns:a16="http://schemas.microsoft.com/office/drawing/2014/main" id="{BD13D776-B0CC-DF40-ADBC-9EE42D0AF462}"/>
              </a:ext>
            </a:extLst>
          </p:cNvPr>
          <p:cNvSpPr txBox="1"/>
          <p:nvPr/>
        </p:nvSpPr>
        <p:spPr>
          <a:xfrm>
            <a:off x="6622393" y="5841236"/>
            <a:ext cx="3379561" cy="369332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b="1" dirty="0">
                <a:latin typeface="Century Gothic" panose="020B0502020202020204" pitchFamily="34" charset="0"/>
              </a:rPr>
              <a:t>Money </a:t>
            </a:r>
            <a:r>
              <a:rPr lang="es-ES_tradnl" b="1" dirty="0" err="1">
                <a:latin typeface="Century Gothic" panose="020B0502020202020204" pitchFamily="34" charset="0"/>
              </a:rPr>
              <a:t>Mules</a:t>
            </a:r>
            <a:endParaRPr lang="es-ES_tradnl" b="1" dirty="0">
              <a:latin typeface="Century Gothic" panose="020B0502020202020204" pitchFamily="34" charset="0"/>
            </a:endParaRPr>
          </a:p>
        </p:txBody>
      </p:sp>
      <p:sp>
        <p:nvSpPr>
          <p:cNvPr id="110" name="CuadroTexto 109">
            <a:extLst>
              <a:ext uri="{FF2B5EF4-FFF2-40B4-BE49-F238E27FC236}">
                <a16:creationId xmlns:a16="http://schemas.microsoft.com/office/drawing/2014/main" id="{250B86B2-CAF9-F748-91F5-8707ED6AF3F0}"/>
              </a:ext>
            </a:extLst>
          </p:cNvPr>
          <p:cNvSpPr txBox="1"/>
          <p:nvPr/>
        </p:nvSpPr>
        <p:spPr>
          <a:xfrm>
            <a:off x="6622392" y="6165327"/>
            <a:ext cx="3379562" cy="584775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Prestan su nombre o su cuenta bancaria (eslabón primario)</a:t>
            </a:r>
            <a:endParaRPr lang="es-ES_tradnl" altLang="es-CO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61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5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75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25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75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3" grpId="0" animBg="1"/>
      <p:bldP spid="85" grpId="0" animBg="1"/>
      <p:bldP spid="87" grpId="0" animBg="1"/>
      <p:bldP spid="95" grpId="0" animBg="1"/>
      <p:bldP spid="97" grpId="0" animBg="1"/>
      <p:bldP spid="99" grpId="0" animBg="1"/>
      <p:bldP spid="101" grpId="0" animBg="1"/>
      <p:bldP spid="48" grpId="0" animBg="1"/>
      <p:bldP spid="63" grpId="0" animBg="1"/>
      <p:bldP spid="77" grpId="0" animBg="1"/>
      <p:bldP spid="10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C9587C4-317D-5243-814E-B94E269C49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C020953-8E34-E64B-9888-DC2374A930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71247"/>
            <a:ext cx="3029324" cy="108675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F1CB8C2-1700-C149-A5F4-87AD84109D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1791" y="5906535"/>
            <a:ext cx="1649805" cy="880723"/>
          </a:xfrm>
          <a:prstGeom prst="rect">
            <a:avLst/>
          </a:prstGeom>
        </p:spPr>
      </p:pic>
      <p:sp>
        <p:nvSpPr>
          <p:cNvPr id="99" name="TextBox 18">
            <a:extLst>
              <a:ext uri="{FF2B5EF4-FFF2-40B4-BE49-F238E27FC236}">
                <a16:creationId xmlns:a16="http://schemas.microsoft.com/office/drawing/2014/main" id="{07D23F4E-0CD2-4E42-9793-77E32D44A57F}"/>
              </a:ext>
            </a:extLst>
          </p:cNvPr>
          <p:cNvSpPr txBox="1"/>
          <p:nvPr/>
        </p:nvSpPr>
        <p:spPr>
          <a:xfrm>
            <a:off x="1585734" y="226451"/>
            <a:ext cx="3531281" cy="369332"/>
          </a:xfrm>
          <a:prstGeom prst="rect">
            <a:avLst/>
          </a:prstGeom>
          <a:noFill/>
          <a:ln w="28575">
            <a:solidFill>
              <a:srgbClr val="FE6B03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b="1" dirty="0">
                <a:solidFill>
                  <a:srgbClr val="FE6B03"/>
                </a:solidFill>
                <a:latin typeface="Century Gothic" panose="020B0502020202020204" pitchFamily="34" charset="0"/>
              </a:rPr>
              <a:t>Ingeniería Social - Hurtos</a:t>
            </a:r>
          </a:p>
        </p:txBody>
      </p:sp>
      <p:sp>
        <p:nvSpPr>
          <p:cNvPr id="100" name="CuadroTexto 99">
            <a:extLst>
              <a:ext uri="{FF2B5EF4-FFF2-40B4-BE49-F238E27FC236}">
                <a16:creationId xmlns:a16="http://schemas.microsoft.com/office/drawing/2014/main" id="{88488217-A5D1-3D4B-A6B1-B380ED745802}"/>
              </a:ext>
            </a:extLst>
          </p:cNvPr>
          <p:cNvSpPr txBox="1"/>
          <p:nvPr/>
        </p:nvSpPr>
        <p:spPr>
          <a:xfrm>
            <a:off x="1585733" y="550542"/>
            <a:ext cx="3531282" cy="584775"/>
          </a:xfrm>
          <a:prstGeom prst="rect">
            <a:avLst/>
          </a:prstGeom>
          <a:solidFill>
            <a:srgbClr val="FE6B03"/>
          </a:solidFill>
          <a:ln w="38100">
            <a:solidFill>
              <a:srgbClr val="FE6B0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Ataques de </a:t>
            </a:r>
            <a:r>
              <a:rPr lang="es-ES_tradnl" altLang="es-CO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phising</a:t>
            </a:r>
            <a:r>
              <a:rPr lang="es-ES_tradnl" altLang="es-CO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, u otros asociados</a:t>
            </a:r>
            <a:endParaRPr lang="es-ES_tradnl" altLang="es-CO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1" name="Freeform 5">
            <a:extLst>
              <a:ext uri="{FF2B5EF4-FFF2-40B4-BE49-F238E27FC236}">
                <a16:creationId xmlns:a16="http://schemas.microsoft.com/office/drawing/2014/main" id="{798785E7-C21D-694B-9891-9396008F02AD}"/>
              </a:ext>
            </a:extLst>
          </p:cNvPr>
          <p:cNvSpPr>
            <a:spLocks/>
          </p:cNvSpPr>
          <p:nvPr/>
        </p:nvSpPr>
        <p:spPr bwMode="auto">
          <a:xfrm>
            <a:off x="-51741" y="216932"/>
            <a:ext cx="1389062" cy="1069975"/>
          </a:xfrm>
          <a:custGeom>
            <a:avLst/>
            <a:gdLst>
              <a:gd name="T0" fmla="*/ 408 w 408"/>
              <a:gd name="T1" fmla="*/ 0 h 314"/>
              <a:gd name="T2" fmla="*/ 306 w 408"/>
              <a:gd name="T3" fmla="*/ 0 h 314"/>
              <a:gd name="T4" fmla="*/ 315 w 408"/>
              <a:gd name="T5" fmla="*/ 32 h 314"/>
              <a:gd name="T6" fmla="*/ 252 w 408"/>
              <a:gd name="T7" fmla="*/ 94 h 314"/>
              <a:gd name="T8" fmla="*/ 189 w 408"/>
              <a:gd name="T9" fmla="*/ 32 h 314"/>
              <a:gd name="T10" fmla="*/ 197 w 408"/>
              <a:gd name="T11" fmla="*/ 1 h 314"/>
              <a:gd name="T12" fmla="*/ 94 w 408"/>
              <a:gd name="T13" fmla="*/ 1 h 314"/>
              <a:gd name="T14" fmla="*/ 94 w 408"/>
              <a:gd name="T15" fmla="*/ 102 h 314"/>
              <a:gd name="T16" fmla="*/ 63 w 408"/>
              <a:gd name="T17" fmla="*/ 94 h 314"/>
              <a:gd name="T18" fmla="*/ 0 w 408"/>
              <a:gd name="T19" fmla="*/ 157 h 314"/>
              <a:gd name="T20" fmla="*/ 63 w 408"/>
              <a:gd name="T21" fmla="*/ 220 h 314"/>
              <a:gd name="T22" fmla="*/ 94 w 408"/>
              <a:gd name="T23" fmla="*/ 212 h 314"/>
              <a:gd name="T24" fmla="*/ 94 w 408"/>
              <a:gd name="T25" fmla="*/ 314 h 314"/>
              <a:gd name="T26" fmla="*/ 364 w 408"/>
              <a:gd name="T27" fmla="*/ 314 h 314"/>
              <a:gd name="T28" fmla="*/ 408 w 408"/>
              <a:gd name="T29" fmla="*/ 270 h 314"/>
              <a:gd name="T30" fmla="*/ 408 w 408"/>
              <a:gd name="T31" fmla="*/ 45 h 314"/>
              <a:gd name="T32" fmla="*/ 408 w 408"/>
              <a:gd name="T33" fmla="*/ 0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08" h="314">
                <a:moveTo>
                  <a:pt x="408" y="0"/>
                </a:moveTo>
                <a:cubicBezTo>
                  <a:pt x="306" y="0"/>
                  <a:pt x="306" y="0"/>
                  <a:pt x="306" y="0"/>
                </a:cubicBezTo>
                <a:cubicBezTo>
                  <a:pt x="312" y="10"/>
                  <a:pt x="315" y="20"/>
                  <a:pt x="315" y="32"/>
                </a:cubicBezTo>
                <a:cubicBezTo>
                  <a:pt x="315" y="66"/>
                  <a:pt x="287" y="94"/>
                  <a:pt x="252" y="94"/>
                </a:cubicBezTo>
                <a:cubicBezTo>
                  <a:pt x="217" y="94"/>
                  <a:pt x="189" y="66"/>
                  <a:pt x="189" y="32"/>
                </a:cubicBezTo>
                <a:cubicBezTo>
                  <a:pt x="189" y="21"/>
                  <a:pt x="192" y="10"/>
                  <a:pt x="197" y="1"/>
                </a:cubicBezTo>
                <a:cubicBezTo>
                  <a:pt x="94" y="1"/>
                  <a:pt x="94" y="1"/>
                  <a:pt x="94" y="1"/>
                </a:cubicBezTo>
                <a:cubicBezTo>
                  <a:pt x="94" y="102"/>
                  <a:pt x="94" y="102"/>
                  <a:pt x="94" y="102"/>
                </a:cubicBezTo>
                <a:cubicBezTo>
                  <a:pt x="85" y="97"/>
                  <a:pt x="74" y="94"/>
                  <a:pt x="63" y="94"/>
                </a:cubicBezTo>
                <a:cubicBezTo>
                  <a:pt x="28" y="94"/>
                  <a:pt x="0" y="122"/>
                  <a:pt x="0" y="157"/>
                </a:cubicBezTo>
                <a:cubicBezTo>
                  <a:pt x="0" y="192"/>
                  <a:pt x="28" y="220"/>
                  <a:pt x="63" y="220"/>
                </a:cubicBezTo>
                <a:cubicBezTo>
                  <a:pt x="74" y="220"/>
                  <a:pt x="85" y="217"/>
                  <a:pt x="94" y="212"/>
                </a:cubicBezTo>
                <a:cubicBezTo>
                  <a:pt x="94" y="314"/>
                  <a:pt x="94" y="314"/>
                  <a:pt x="94" y="314"/>
                </a:cubicBezTo>
                <a:cubicBezTo>
                  <a:pt x="364" y="314"/>
                  <a:pt x="364" y="314"/>
                  <a:pt x="364" y="314"/>
                </a:cubicBezTo>
                <a:cubicBezTo>
                  <a:pt x="388" y="314"/>
                  <a:pt x="408" y="294"/>
                  <a:pt x="408" y="270"/>
                </a:cubicBezTo>
                <a:cubicBezTo>
                  <a:pt x="408" y="45"/>
                  <a:pt x="408" y="45"/>
                  <a:pt x="408" y="45"/>
                </a:cubicBezTo>
                <a:lnTo>
                  <a:pt x="408" y="0"/>
                </a:lnTo>
                <a:close/>
              </a:path>
            </a:pathLst>
          </a:custGeom>
          <a:solidFill>
            <a:srgbClr val="FE6B03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latin typeface="+mn-lt"/>
            </a:endParaRPr>
          </a:p>
        </p:txBody>
      </p:sp>
      <p:sp>
        <p:nvSpPr>
          <p:cNvPr id="112" name="Freeform 55">
            <a:extLst>
              <a:ext uri="{FF2B5EF4-FFF2-40B4-BE49-F238E27FC236}">
                <a16:creationId xmlns:a16="http://schemas.microsoft.com/office/drawing/2014/main" id="{5FDA99C1-C744-4049-B39C-6586B2600A86}"/>
              </a:ext>
            </a:extLst>
          </p:cNvPr>
          <p:cNvSpPr>
            <a:spLocks noEditPoints="1"/>
          </p:cNvSpPr>
          <p:nvPr/>
        </p:nvSpPr>
        <p:spPr bwMode="auto">
          <a:xfrm>
            <a:off x="538615" y="628409"/>
            <a:ext cx="460276" cy="495333"/>
          </a:xfrm>
          <a:custGeom>
            <a:avLst/>
            <a:gdLst>
              <a:gd name="T0" fmla="*/ 346502 w 104"/>
              <a:gd name="T1" fmla="*/ 62624 h 104"/>
              <a:gd name="T2" fmla="*/ 339572 w 104"/>
              <a:gd name="T3" fmla="*/ 45228 h 104"/>
              <a:gd name="T4" fmla="*/ 263341 w 104"/>
              <a:gd name="T5" fmla="*/ 118290 h 104"/>
              <a:gd name="T6" fmla="*/ 242551 w 104"/>
              <a:gd name="T7" fmla="*/ 97415 h 104"/>
              <a:gd name="T8" fmla="*/ 315317 w 104"/>
              <a:gd name="T9" fmla="*/ 24354 h 104"/>
              <a:gd name="T10" fmla="*/ 297992 w 104"/>
              <a:gd name="T11" fmla="*/ 13916 h 104"/>
              <a:gd name="T12" fmla="*/ 249481 w 104"/>
              <a:gd name="T13" fmla="*/ 0 h 104"/>
              <a:gd name="T14" fmla="*/ 138601 w 104"/>
              <a:gd name="T15" fmla="*/ 111331 h 104"/>
              <a:gd name="T16" fmla="*/ 138601 w 104"/>
              <a:gd name="T17" fmla="*/ 125248 h 104"/>
              <a:gd name="T18" fmla="*/ 20790 w 104"/>
              <a:gd name="T19" fmla="*/ 243537 h 104"/>
              <a:gd name="T20" fmla="*/ 0 w 104"/>
              <a:gd name="T21" fmla="*/ 292245 h 104"/>
              <a:gd name="T22" fmla="*/ 20790 w 104"/>
              <a:gd name="T23" fmla="*/ 344431 h 104"/>
              <a:gd name="T24" fmla="*/ 69300 w 104"/>
              <a:gd name="T25" fmla="*/ 361827 h 104"/>
              <a:gd name="T26" fmla="*/ 117811 w 104"/>
              <a:gd name="T27" fmla="*/ 344431 h 104"/>
              <a:gd name="T28" fmla="*/ 235621 w 104"/>
              <a:gd name="T29" fmla="*/ 222663 h 104"/>
              <a:gd name="T30" fmla="*/ 249481 w 104"/>
              <a:gd name="T31" fmla="*/ 222663 h 104"/>
              <a:gd name="T32" fmla="*/ 360362 w 104"/>
              <a:gd name="T33" fmla="*/ 111331 h 104"/>
              <a:gd name="T34" fmla="*/ 346502 w 104"/>
              <a:gd name="T35" fmla="*/ 62624 h 104"/>
              <a:gd name="T36" fmla="*/ 249481 w 104"/>
              <a:gd name="T37" fmla="*/ 194830 h 104"/>
              <a:gd name="T38" fmla="*/ 232156 w 104"/>
              <a:gd name="T39" fmla="*/ 194830 h 104"/>
              <a:gd name="T40" fmla="*/ 225226 w 104"/>
              <a:gd name="T41" fmla="*/ 194830 h 104"/>
              <a:gd name="T42" fmla="*/ 221761 w 104"/>
              <a:gd name="T43" fmla="*/ 198309 h 104"/>
              <a:gd name="T44" fmla="*/ 97021 w 104"/>
              <a:gd name="T45" fmla="*/ 323557 h 104"/>
              <a:gd name="T46" fmla="*/ 38115 w 104"/>
              <a:gd name="T47" fmla="*/ 323557 h 104"/>
              <a:gd name="T48" fmla="*/ 27720 w 104"/>
              <a:gd name="T49" fmla="*/ 292245 h 104"/>
              <a:gd name="T50" fmla="*/ 38115 w 104"/>
              <a:gd name="T51" fmla="*/ 264412 h 104"/>
              <a:gd name="T52" fmla="*/ 162856 w 104"/>
              <a:gd name="T53" fmla="*/ 139164 h 104"/>
              <a:gd name="T54" fmla="*/ 166321 w 104"/>
              <a:gd name="T55" fmla="*/ 135685 h 104"/>
              <a:gd name="T56" fmla="*/ 166321 w 104"/>
              <a:gd name="T57" fmla="*/ 128727 h 104"/>
              <a:gd name="T58" fmla="*/ 166321 w 104"/>
              <a:gd name="T59" fmla="*/ 111331 h 104"/>
              <a:gd name="T60" fmla="*/ 249481 w 104"/>
              <a:gd name="T61" fmla="*/ 27833 h 104"/>
              <a:gd name="T62" fmla="*/ 266806 w 104"/>
              <a:gd name="T63" fmla="*/ 31312 h 104"/>
              <a:gd name="T64" fmla="*/ 204436 w 104"/>
              <a:gd name="T65" fmla="*/ 97415 h 104"/>
              <a:gd name="T66" fmla="*/ 263341 w 104"/>
              <a:gd name="T67" fmla="*/ 156560 h 104"/>
              <a:gd name="T68" fmla="*/ 329177 w 104"/>
              <a:gd name="T69" fmla="*/ 93936 h 104"/>
              <a:gd name="T70" fmla="*/ 332642 w 104"/>
              <a:gd name="T71" fmla="*/ 111331 h 104"/>
              <a:gd name="T72" fmla="*/ 249481 w 104"/>
              <a:gd name="T73" fmla="*/ 194830 h 10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04" h="104">
                <a:moveTo>
                  <a:pt x="100" y="18"/>
                </a:moveTo>
                <a:cubicBezTo>
                  <a:pt x="98" y="13"/>
                  <a:pt x="98" y="13"/>
                  <a:pt x="98" y="13"/>
                </a:cubicBezTo>
                <a:cubicBezTo>
                  <a:pt x="76" y="34"/>
                  <a:pt x="76" y="34"/>
                  <a:pt x="76" y="34"/>
                </a:cubicBezTo>
                <a:cubicBezTo>
                  <a:pt x="70" y="28"/>
                  <a:pt x="70" y="28"/>
                  <a:pt x="70" y="28"/>
                </a:cubicBezTo>
                <a:cubicBezTo>
                  <a:pt x="91" y="7"/>
                  <a:pt x="91" y="7"/>
                  <a:pt x="91" y="7"/>
                </a:cubicBezTo>
                <a:cubicBezTo>
                  <a:pt x="86" y="4"/>
                  <a:pt x="86" y="4"/>
                  <a:pt x="86" y="4"/>
                </a:cubicBezTo>
                <a:cubicBezTo>
                  <a:pt x="82" y="2"/>
                  <a:pt x="77" y="0"/>
                  <a:pt x="72" y="0"/>
                </a:cubicBezTo>
                <a:cubicBezTo>
                  <a:pt x="54" y="0"/>
                  <a:pt x="40" y="15"/>
                  <a:pt x="40" y="32"/>
                </a:cubicBezTo>
                <a:cubicBezTo>
                  <a:pt x="40" y="34"/>
                  <a:pt x="40" y="35"/>
                  <a:pt x="40" y="36"/>
                </a:cubicBezTo>
                <a:cubicBezTo>
                  <a:pt x="28" y="48"/>
                  <a:pt x="8" y="68"/>
                  <a:pt x="6" y="70"/>
                </a:cubicBezTo>
                <a:cubicBezTo>
                  <a:pt x="2" y="74"/>
                  <a:pt x="0" y="79"/>
                  <a:pt x="0" y="84"/>
                </a:cubicBezTo>
                <a:cubicBezTo>
                  <a:pt x="0" y="90"/>
                  <a:pt x="2" y="95"/>
                  <a:pt x="6" y="99"/>
                </a:cubicBezTo>
                <a:cubicBezTo>
                  <a:pt x="9" y="102"/>
                  <a:pt x="14" y="104"/>
                  <a:pt x="20" y="104"/>
                </a:cubicBezTo>
                <a:cubicBezTo>
                  <a:pt x="25" y="104"/>
                  <a:pt x="30" y="102"/>
                  <a:pt x="34" y="99"/>
                </a:cubicBezTo>
                <a:cubicBezTo>
                  <a:pt x="36" y="96"/>
                  <a:pt x="56" y="76"/>
                  <a:pt x="68" y="64"/>
                </a:cubicBezTo>
                <a:cubicBezTo>
                  <a:pt x="69" y="64"/>
                  <a:pt x="71" y="64"/>
                  <a:pt x="72" y="64"/>
                </a:cubicBezTo>
                <a:cubicBezTo>
                  <a:pt x="89" y="64"/>
                  <a:pt x="104" y="50"/>
                  <a:pt x="104" y="32"/>
                </a:cubicBezTo>
                <a:cubicBezTo>
                  <a:pt x="104" y="27"/>
                  <a:pt x="102" y="22"/>
                  <a:pt x="100" y="18"/>
                </a:cubicBezTo>
                <a:close/>
                <a:moveTo>
                  <a:pt x="72" y="56"/>
                </a:moveTo>
                <a:cubicBezTo>
                  <a:pt x="70" y="56"/>
                  <a:pt x="69" y="56"/>
                  <a:pt x="67" y="56"/>
                </a:cubicBezTo>
                <a:cubicBezTo>
                  <a:pt x="65" y="56"/>
                  <a:pt x="65" y="56"/>
                  <a:pt x="65" y="56"/>
                </a:cubicBezTo>
                <a:cubicBezTo>
                  <a:pt x="64" y="57"/>
                  <a:pt x="64" y="57"/>
                  <a:pt x="64" y="57"/>
                </a:cubicBezTo>
                <a:cubicBezTo>
                  <a:pt x="52" y="69"/>
                  <a:pt x="31" y="91"/>
                  <a:pt x="28" y="93"/>
                </a:cubicBezTo>
                <a:cubicBezTo>
                  <a:pt x="24" y="97"/>
                  <a:pt x="16" y="97"/>
                  <a:pt x="11" y="93"/>
                </a:cubicBezTo>
                <a:cubicBezTo>
                  <a:pt x="9" y="91"/>
                  <a:pt x="8" y="88"/>
                  <a:pt x="8" y="84"/>
                </a:cubicBezTo>
                <a:cubicBezTo>
                  <a:pt x="8" y="81"/>
                  <a:pt x="9" y="78"/>
                  <a:pt x="11" y="76"/>
                </a:cubicBezTo>
                <a:cubicBezTo>
                  <a:pt x="14" y="74"/>
                  <a:pt x="35" y="52"/>
                  <a:pt x="47" y="40"/>
                </a:cubicBezTo>
                <a:cubicBezTo>
                  <a:pt x="48" y="39"/>
                  <a:pt x="48" y="39"/>
                  <a:pt x="48" y="39"/>
                </a:cubicBezTo>
                <a:cubicBezTo>
                  <a:pt x="48" y="37"/>
                  <a:pt x="48" y="37"/>
                  <a:pt x="48" y="37"/>
                </a:cubicBezTo>
                <a:cubicBezTo>
                  <a:pt x="48" y="35"/>
                  <a:pt x="48" y="34"/>
                  <a:pt x="48" y="32"/>
                </a:cubicBezTo>
                <a:cubicBezTo>
                  <a:pt x="48" y="19"/>
                  <a:pt x="58" y="8"/>
                  <a:pt x="72" y="8"/>
                </a:cubicBezTo>
                <a:cubicBezTo>
                  <a:pt x="74" y="8"/>
                  <a:pt x="76" y="9"/>
                  <a:pt x="77" y="9"/>
                </a:cubicBezTo>
                <a:cubicBezTo>
                  <a:pt x="59" y="28"/>
                  <a:pt x="59" y="28"/>
                  <a:pt x="59" y="28"/>
                </a:cubicBezTo>
                <a:cubicBezTo>
                  <a:pt x="76" y="45"/>
                  <a:pt x="76" y="45"/>
                  <a:pt x="76" y="45"/>
                </a:cubicBezTo>
                <a:cubicBezTo>
                  <a:pt x="95" y="27"/>
                  <a:pt x="95" y="27"/>
                  <a:pt x="95" y="27"/>
                </a:cubicBezTo>
                <a:cubicBezTo>
                  <a:pt x="95" y="29"/>
                  <a:pt x="96" y="30"/>
                  <a:pt x="96" y="32"/>
                </a:cubicBezTo>
                <a:cubicBezTo>
                  <a:pt x="96" y="46"/>
                  <a:pt x="85" y="56"/>
                  <a:pt x="72" y="5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75318C3-8576-A343-811A-12410E3ED2C6}"/>
              </a:ext>
            </a:extLst>
          </p:cNvPr>
          <p:cNvSpPr txBox="1"/>
          <p:nvPr/>
        </p:nvSpPr>
        <p:spPr>
          <a:xfrm>
            <a:off x="167569" y="1558369"/>
            <a:ext cx="4996750" cy="3970318"/>
          </a:xfrm>
          <a:prstGeom prst="rect">
            <a:avLst/>
          </a:prstGeom>
          <a:noFill/>
          <a:ln w="38100">
            <a:solidFill>
              <a:srgbClr val="FE6B0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rgbClr val="FE6B03"/>
                </a:solidFill>
                <a:latin typeface="Century Gothic" panose="020B0502020202020204" pitchFamily="34" charset="0"/>
              </a:rPr>
              <a:t>Cerca del 90% de los ciberataques que sufren las empresas en Colombia se deben a ingeniería social.</a:t>
            </a:r>
          </a:p>
          <a:p>
            <a:pPr algn="ctr"/>
            <a:endParaRPr lang="es-CO" dirty="0">
              <a:latin typeface="Century Gothic" panose="020B0502020202020204" pitchFamily="34" charset="0"/>
            </a:endParaRPr>
          </a:p>
          <a:p>
            <a:pPr algn="ctr"/>
            <a:r>
              <a:rPr lang="es-CO" dirty="0">
                <a:latin typeface="Century Gothic" panose="020B0502020202020204" pitchFamily="34" charset="0"/>
              </a:rPr>
              <a:t>A través de distintas técnicas los cibercriminales obtienen información conﬁdencial de empresas, directivos y empleados, para luego suplantar identidades, falsiﬁcar correos electrónicos y conseguir en la mayoría de los casos desviar dinero hacia cuentas bancarias bajo su control o generar despachos de insumos y mercancías engañando a clientes y proveedores.</a:t>
            </a:r>
          </a:p>
        </p:txBody>
      </p:sp>
      <p:sp>
        <p:nvSpPr>
          <p:cNvPr id="113" name="CuadroTexto 112">
            <a:extLst>
              <a:ext uri="{FF2B5EF4-FFF2-40B4-BE49-F238E27FC236}">
                <a16:creationId xmlns:a16="http://schemas.microsoft.com/office/drawing/2014/main" id="{3BE3EDF0-D565-8C40-9C09-63C6927AB97D}"/>
              </a:ext>
            </a:extLst>
          </p:cNvPr>
          <p:cNvSpPr txBox="1"/>
          <p:nvPr/>
        </p:nvSpPr>
        <p:spPr>
          <a:xfrm>
            <a:off x="5278056" y="226451"/>
            <a:ext cx="6813539" cy="338554"/>
          </a:xfrm>
          <a:prstGeom prst="rect">
            <a:avLst/>
          </a:prstGeom>
          <a:solidFill>
            <a:srgbClr val="FE6B03"/>
          </a:solidFill>
          <a:ln w="38100">
            <a:solidFill>
              <a:srgbClr val="FE6B0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Ataques BEC- Business Email </a:t>
            </a:r>
            <a:r>
              <a:rPr lang="es-ES_tradnl" altLang="es-CO" sz="16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Compromise</a:t>
            </a:r>
            <a:endParaRPr lang="es-ES_tradnl" altLang="es-CO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4" name="Rectángulo redondeado 113">
            <a:extLst>
              <a:ext uri="{FF2B5EF4-FFF2-40B4-BE49-F238E27FC236}">
                <a16:creationId xmlns:a16="http://schemas.microsoft.com/office/drawing/2014/main" id="{6316E721-9347-8048-AB35-5D0DA73B7FC0}"/>
              </a:ext>
            </a:extLst>
          </p:cNvPr>
          <p:cNvSpPr/>
          <p:nvPr/>
        </p:nvSpPr>
        <p:spPr>
          <a:xfrm>
            <a:off x="6048079" y="2156957"/>
            <a:ext cx="3125165" cy="4189939"/>
          </a:xfrm>
          <a:prstGeom prst="roundRect">
            <a:avLst/>
          </a:prstGeom>
          <a:solidFill>
            <a:srgbClr val="F57B3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5" name="Rectángulo redondeado 114">
            <a:extLst>
              <a:ext uri="{FF2B5EF4-FFF2-40B4-BE49-F238E27FC236}">
                <a16:creationId xmlns:a16="http://schemas.microsoft.com/office/drawing/2014/main" id="{C448F073-FC90-3942-9E66-9FC747082C6D}"/>
              </a:ext>
            </a:extLst>
          </p:cNvPr>
          <p:cNvSpPr/>
          <p:nvPr/>
        </p:nvSpPr>
        <p:spPr>
          <a:xfrm>
            <a:off x="8689310" y="794350"/>
            <a:ext cx="3125165" cy="4189939"/>
          </a:xfrm>
          <a:prstGeom prst="roundRect">
            <a:avLst/>
          </a:prstGeom>
          <a:solidFill>
            <a:srgbClr val="F57B3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6" name="Rectángulo redondeado 115">
            <a:extLst>
              <a:ext uri="{FF2B5EF4-FFF2-40B4-BE49-F238E27FC236}">
                <a16:creationId xmlns:a16="http://schemas.microsoft.com/office/drawing/2014/main" id="{F53474E2-A23E-F447-BE52-19171C72C46E}"/>
              </a:ext>
            </a:extLst>
          </p:cNvPr>
          <p:cNvSpPr/>
          <p:nvPr/>
        </p:nvSpPr>
        <p:spPr>
          <a:xfrm>
            <a:off x="6620492" y="1475653"/>
            <a:ext cx="4676400" cy="4189939"/>
          </a:xfrm>
          <a:prstGeom prst="round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7" name="CuadroTexto 116">
            <a:extLst>
              <a:ext uri="{FF2B5EF4-FFF2-40B4-BE49-F238E27FC236}">
                <a16:creationId xmlns:a16="http://schemas.microsoft.com/office/drawing/2014/main" id="{E293F600-4735-A044-946A-58F71E84F38C}"/>
              </a:ext>
            </a:extLst>
          </p:cNvPr>
          <p:cNvSpPr txBox="1"/>
          <p:nvPr/>
        </p:nvSpPr>
        <p:spPr>
          <a:xfrm>
            <a:off x="3735690" y="5968387"/>
            <a:ext cx="4728142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FE6B0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altLang="es-CO" sz="1200" dirty="0">
                <a:latin typeface="Century Gothic" panose="020B0502020202020204" pitchFamily="34" charset="0"/>
              </a:rPr>
              <a:t>“Tendencias del </a:t>
            </a:r>
            <a:r>
              <a:rPr lang="es-ES_tradnl" altLang="es-CO" sz="1200" dirty="0" err="1">
                <a:latin typeface="Century Gothic" panose="020B0502020202020204" pitchFamily="34" charset="0"/>
              </a:rPr>
              <a:t>Cibercrimen</a:t>
            </a:r>
            <a:r>
              <a:rPr lang="es-ES_tradnl" altLang="es-CO" sz="1200" dirty="0">
                <a:latin typeface="Century Gothic" panose="020B0502020202020204" pitchFamily="34" charset="0"/>
              </a:rPr>
              <a:t> 2019-2020” presentado por el Tanque de Análisis y Creatividad de las TIC - </a:t>
            </a:r>
            <a:r>
              <a:rPr lang="es-ES_tradnl" altLang="es-CO" sz="1200" dirty="0" err="1">
                <a:latin typeface="Century Gothic" panose="020B0502020202020204" pitchFamily="34" charset="0"/>
              </a:rPr>
              <a:t>TicTac</a:t>
            </a:r>
            <a:r>
              <a:rPr lang="es-ES_tradnl" altLang="es-CO" sz="1200" dirty="0">
                <a:latin typeface="Century Gothic" panose="020B0502020202020204" pitchFamily="34" charset="0"/>
              </a:rPr>
              <a:t> de la CCIT y su programa SAFE en asocio con la Policía Nacional - Centro Cibernético Policial</a:t>
            </a:r>
          </a:p>
        </p:txBody>
      </p:sp>
    </p:spTree>
    <p:extLst>
      <p:ext uri="{BB962C8B-B14F-4D97-AF65-F5344CB8AC3E}">
        <p14:creationId xmlns:p14="http://schemas.microsoft.com/office/powerpoint/2010/main" val="143497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2258</TotalTime>
  <Words>2086</Words>
  <Application>Microsoft Office PowerPoint</Application>
  <PresentationFormat>Panorámica</PresentationFormat>
  <Paragraphs>186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Juliana Lopez</cp:lastModifiedBy>
  <cp:revision>26</cp:revision>
  <dcterms:created xsi:type="dcterms:W3CDTF">2020-08-29T23:43:00Z</dcterms:created>
  <dcterms:modified xsi:type="dcterms:W3CDTF">2020-08-31T13:32:55Z</dcterms:modified>
</cp:coreProperties>
</file>