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35" r:id="rId2"/>
    <p:sldId id="711" r:id="rId3"/>
    <p:sldId id="724" r:id="rId4"/>
    <p:sldId id="473" r:id="rId5"/>
    <p:sldId id="715" r:id="rId6"/>
    <p:sldId id="699" r:id="rId7"/>
    <p:sldId id="599" r:id="rId8"/>
    <p:sldId id="723" r:id="rId9"/>
    <p:sldId id="718" r:id="rId10"/>
    <p:sldId id="713" r:id="rId11"/>
    <p:sldId id="456" r:id="rId12"/>
  </p:sldIdLst>
  <p:sldSz cx="9144000" cy="5143500" type="screen16x9"/>
  <p:notesSz cx="6797675" cy="992822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080">
          <p15:clr>
            <a:srgbClr val="A4A3A4"/>
          </p15:clr>
        </p15:guide>
        <p15:guide id="3" pos="2880">
          <p15:clr>
            <a:srgbClr val="A4A3A4"/>
          </p15:clr>
        </p15:guide>
        <p15:guide id="4" pos="5560">
          <p15:clr>
            <a:srgbClr val="A4A3A4"/>
          </p15:clr>
        </p15:guide>
        <p15:guide id="5" pos="2680">
          <p15:clr>
            <a:srgbClr val="A4A3A4"/>
          </p15:clr>
        </p15:guide>
        <p15:guide id="6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B3"/>
    <a:srgbClr val="002F4F"/>
    <a:srgbClr val="004B93"/>
    <a:srgbClr val="1080B6"/>
    <a:srgbClr val="FF9933"/>
    <a:srgbClr val="1C5E9A"/>
    <a:srgbClr val="198C98"/>
    <a:srgbClr val="FBFBFB"/>
    <a:srgbClr val="0067A2"/>
    <a:srgbClr val="D61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E64CF2-BC0B-4C2B-BA28-9E17AC4F1DA5}" v="107" dt="2020-08-22T19:54:57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88723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936" y="72"/>
      </p:cViewPr>
      <p:guideLst>
        <p:guide orient="horz" pos="1786"/>
        <p:guide pos="3080"/>
        <p:guide pos="2880"/>
        <p:guide pos="5560"/>
        <p:guide pos="2680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oba\Downloads\ESTADISTICAS%20ROS_ICROS_APNF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oba\Downloads\ESTADISTICAS%20ROS_ICROS_APNF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44847761133203E-2"/>
          <c:y val="2.2226680892742514E-2"/>
          <c:w val="0.94050159802517597"/>
          <c:h val="0.89787615188398617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JSA!$E$2</c:f>
              <c:strCache>
                <c:ptCount val="1"/>
                <c:pt idx="0">
                  <c:v>TOTAL JSA</c:v>
                </c:pt>
              </c:strCache>
            </c:strRef>
          </c:tx>
          <c:spPr>
            <a:gradFill flip="none" rotWithShape="1">
              <a:gsLst>
                <a:gs pos="97000">
                  <a:schemeClr val="bg1"/>
                </a:gs>
                <a:gs pos="35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017234687410618E-2"/>
                  <c:y val="3.313500583481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C5-4413-B617-82C116A2E13A}"/>
                </c:ext>
              </c:extLst>
            </c:dLbl>
            <c:dLbl>
              <c:idx val="1"/>
              <c:layout>
                <c:manualLayout>
                  <c:x val="4.5029434697130459E-3"/>
                  <c:y val="3.4098703714468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0C5-4413-B617-82C116A2E1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JSA!$A$3:$A$8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JSA!$E$3:$E$8</c:f>
              <c:numCache>
                <c:formatCode>#,##0</c:formatCode>
                <c:ptCount val="6"/>
                <c:pt idx="0">
                  <c:v>81</c:v>
                </c:pt>
                <c:pt idx="1">
                  <c:v>60</c:v>
                </c:pt>
                <c:pt idx="2">
                  <c:v>146</c:v>
                </c:pt>
                <c:pt idx="3">
                  <c:v>1029</c:v>
                </c:pt>
                <c:pt idx="4">
                  <c:v>1170</c:v>
                </c:pt>
                <c:pt idx="5">
                  <c:v>2486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0C5-4413-B617-82C116A2E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1848380064"/>
        <c:axId val="1848371904"/>
      </c:barChart>
      <c:catAx>
        <c:axId val="184838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48371904"/>
        <c:crosses val="autoZero"/>
        <c:auto val="1"/>
        <c:lblAlgn val="ctr"/>
        <c:lblOffset val="100"/>
        <c:noMultiLvlLbl val="0"/>
      </c:catAx>
      <c:valAx>
        <c:axId val="1848371904"/>
        <c:scaling>
          <c:orientation val="minMax"/>
          <c:max val="17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4838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1585445942009"/>
          <c:y val="2.9165434977030991E-2"/>
          <c:w val="0.89758412973497925"/>
          <c:h val="0.87859726703216534"/>
        </c:manualLayout>
      </c:layout>
      <c:lineChart>
        <c:grouping val="standard"/>
        <c:varyColors val="0"/>
        <c:ser>
          <c:idx val="2"/>
          <c:order val="0"/>
          <c:tx>
            <c:strRef>
              <c:f>JSA!$C$49</c:f>
              <c:strCache>
                <c:ptCount val="1"/>
                <c:pt idx="0">
                  <c:v>ICROS  JSA</c:v>
                </c:pt>
              </c:strCache>
            </c:strRef>
          </c:tx>
          <c:spPr>
            <a:ln w="31750" cap="rnd">
              <a:solidFill>
                <a:srgbClr val="008D5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008D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JSA!$C$50:$C$55</c:f>
              <c:numCache>
                <c:formatCode>0.00</c:formatCode>
                <c:ptCount val="6"/>
                <c:pt idx="0">
                  <c:v>1.0050000000000001</c:v>
                </c:pt>
                <c:pt idx="1">
                  <c:v>1.25</c:v>
                </c:pt>
                <c:pt idx="2">
                  <c:v>1.4300000000000002</c:v>
                </c:pt>
                <c:pt idx="3">
                  <c:v>2.2549999999999999</c:v>
                </c:pt>
                <c:pt idx="4">
                  <c:v>2.415</c:v>
                </c:pt>
                <c:pt idx="5">
                  <c:v>2.76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11-4C53-9BCE-A02A535DC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8381152"/>
        <c:axId val="1511471232"/>
      </c:lineChart>
      <c:catAx>
        <c:axId val="1848381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11471232"/>
        <c:crosses val="autoZero"/>
        <c:auto val="1"/>
        <c:lblAlgn val="ctr"/>
        <c:lblOffset val="100"/>
        <c:noMultiLvlLbl val="0"/>
      </c:catAx>
      <c:valAx>
        <c:axId val="151147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4838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59033-42E4-4C77-92DC-0AE25B3D2F0F}" type="datetimeFigureOut">
              <a:rPr lang="es-CO" smtClean="0"/>
              <a:t>28/08/2020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9C1EA-BF2F-4F06-A446-78ED3B907D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3940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EF01A-0BE1-48BD-A45A-A49D2473F608}" type="datetimeFigureOut">
              <a:rPr lang="es-CO" smtClean="0"/>
              <a:t>28/08/2020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486B7-7386-4825-A4A4-0636099871E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676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AE4E-0889-4494-BB7D-820BC9D3FAC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47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86B7-7386-4825-A4A4-0636099871E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114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86B7-7386-4825-A4A4-0636099871E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735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005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5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162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ie de página 12"/>
          <p:cNvSpPr>
            <a:spLocks noGrp="1"/>
          </p:cNvSpPr>
          <p:nvPr>
            <p:ph type="ftr" sz="quarter" idx="11"/>
          </p:nvPr>
        </p:nvSpPr>
        <p:spPr>
          <a:xfrm>
            <a:off x="8316001" y="4974846"/>
            <a:ext cx="507187" cy="16865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675">
                <a:solidFill>
                  <a:schemeClr val="bg1"/>
                </a:solidFill>
              </a:defRPr>
            </a:lvl1pPr>
          </a:lstStyle>
          <a:p>
            <a:pPr algn="r"/>
            <a:r>
              <a:rPr lang="es-CO" dirty="0"/>
              <a:t>Página</a:t>
            </a:r>
          </a:p>
        </p:txBody>
      </p:sp>
      <p:sp>
        <p:nvSpPr>
          <p:cNvPr id="14" name="Marcador de número de diapositiva 13"/>
          <p:cNvSpPr>
            <a:spLocks noGrp="1"/>
          </p:cNvSpPr>
          <p:nvPr>
            <p:ph type="sldNum" sz="quarter" idx="12"/>
          </p:nvPr>
        </p:nvSpPr>
        <p:spPr>
          <a:xfrm>
            <a:off x="8755200" y="4973541"/>
            <a:ext cx="382248" cy="168654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75">
                <a:solidFill>
                  <a:schemeClr val="bg1"/>
                </a:solidFill>
              </a:defRPr>
            </a:lvl1pPr>
          </a:lstStyle>
          <a:p>
            <a:fld id="{5AE13F5C-F6ED-473E-B141-13542AB9D28B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8077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57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945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81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02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45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60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00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16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D99FA-6287-F142-B37B-E8AE046167C9}" type="datetimeFigureOut">
              <a:rPr lang="es-ES" smtClean="0"/>
              <a:t>28/08/2020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853B9-C74E-A14A-9659-8F3953DB2F40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 flipH="1">
            <a:off x="8823910" y="-1"/>
            <a:ext cx="320090" cy="642129"/>
          </a:xfrm>
          <a:prstGeom prst="rect">
            <a:avLst/>
          </a:prstGeom>
          <a:solidFill>
            <a:srgbClr val="1381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/>
          <p:cNvSpPr/>
          <p:nvPr userDrawn="1"/>
        </p:nvSpPr>
        <p:spPr>
          <a:xfrm flipH="1">
            <a:off x="-6" y="-1"/>
            <a:ext cx="8823915" cy="642129"/>
          </a:xfrm>
          <a:prstGeom prst="rect">
            <a:avLst/>
          </a:prstGeom>
          <a:solidFill>
            <a:srgbClr val="DBE6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Imagen 8" descr="Logo-Minhacienda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064"/>
            <a:ext cx="1900403" cy="3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2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27546" y="0"/>
            <a:ext cx="7916454" cy="5143500"/>
          </a:xfrm>
          <a:prstGeom prst="rect">
            <a:avLst/>
          </a:prstGeom>
          <a:solidFill>
            <a:srgbClr val="DBE6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 flipH="1">
            <a:off x="-1" y="0"/>
            <a:ext cx="1227547" cy="5143500"/>
          </a:xfrm>
          <a:prstGeom prst="rect">
            <a:avLst/>
          </a:prstGeom>
          <a:solidFill>
            <a:srgbClr val="1381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891771" y="2236030"/>
            <a:ext cx="6065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Arial"/>
                <a:cs typeface="Arial"/>
              </a:rPr>
              <a:t>Efectividad del Sistema ALA/CFT</a:t>
            </a:r>
          </a:p>
        </p:txBody>
      </p:sp>
      <p:pic>
        <p:nvPicPr>
          <p:cNvPr id="6" name="Imagen 5" descr="Logo-Minhacien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9" y="536654"/>
            <a:ext cx="2788959" cy="4711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38" y="4041514"/>
            <a:ext cx="1960368" cy="9082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46971" y="3512634"/>
            <a:ext cx="550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tx2"/>
                </a:solidFill>
                <a:latin typeface="Arial"/>
                <a:cs typeface="Arial"/>
              </a:rPr>
              <a:t>Javier Gutiérrez López</a:t>
            </a:r>
          </a:p>
          <a:p>
            <a:r>
              <a:rPr lang="es-ES" sz="1200" dirty="0">
                <a:solidFill>
                  <a:schemeClr val="tx2"/>
                </a:solidFill>
                <a:latin typeface="Arial"/>
                <a:cs typeface="Arial"/>
              </a:rPr>
              <a:t>Unidad de Información y Análisis Financiero -UIAF- 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1946971" y="3512634"/>
            <a:ext cx="527901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57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2002832" y="4175449"/>
            <a:ext cx="6603815" cy="645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1779923" y="3152322"/>
            <a:ext cx="6826723" cy="926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1370116" y="1792416"/>
            <a:ext cx="7236531" cy="673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1264526" y="966078"/>
            <a:ext cx="7342121" cy="7181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96E60D-3393-411C-A6EF-BED5839FA0E3}"/>
              </a:ext>
            </a:extLst>
          </p:cNvPr>
          <p:cNvSpPr txBox="1"/>
          <p:nvPr/>
        </p:nvSpPr>
        <p:spPr>
          <a:xfrm>
            <a:off x="1730558" y="4174552"/>
            <a:ext cx="6210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793"/>
            <a:r>
              <a:rPr lang="es-ES" dirty="0">
                <a:solidFill>
                  <a:srgbClr val="0077B3"/>
                </a:solidFill>
                <a:latin typeface="Calibri,sans-serif"/>
              </a:rPr>
              <a:t>Estar atento a las señales de alerta que en materia de riesgo de LA/FT expidan la UIAF, el GAFILAT, el GAFI.</a:t>
            </a:r>
            <a:endParaRPr lang="es-ES" dirty="0">
              <a:solidFill>
                <a:srgbClr val="0077B3"/>
              </a:solidFill>
              <a:latin typeface="Segoe UI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D49323-64B2-4D84-BF4C-4D8F93701EF3}"/>
              </a:ext>
            </a:extLst>
          </p:cNvPr>
          <p:cNvSpPr txBox="1"/>
          <p:nvPr/>
        </p:nvSpPr>
        <p:spPr>
          <a:xfrm>
            <a:off x="2116623" y="145538"/>
            <a:ext cx="5980630" cy="400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sz="2200" b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400" dirty="0">
                <a:solidFill>
                  <a:srgbClr val="4F81BD"/>
                </a:solidFill>
                <a:latin typeface="Arial"/>
                <a:cs typeface="Arial"/>
              </a:rPr>
              <a:t>Recomendaciones para el sector</a:t>
            </a:r>
            <a:endParaRPr lang="es-CO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370511" y="927218"/>
            <a:ext cx="6178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7B3"/>
                </a:solidFill>
                <a:latin typeface="Calibri,sans-serif"/>
              </a:rPr>
              <a:t>Actualizar constantemente el conocimiento del riesgo al que se expone el sector. </a:t>
            </a:r>
            <a:br>
              <a:rPr lang="es-ES" dirty="0">
                <a:solidFill>
                  <a:srgbClr val="0077B3"/>
                </a:solidFill>
                <a:latin typeface="Calibri,sans-serif"/>
              </a:rPr>
            </a:br>
            <a:endParaRPr lang="es-ES" dirty="0">
              <a:solidFill>
                <a:srgbClr val="0077B3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228958" y="1762074"/>
            <a:ext cx="634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93"/>
            <a:r>
              <a:rPr lang="es-ES" dirty="0">
                <a:solidFill>
                  <a:srgbClr val="00A099"/>
                </a:solidFill>
                <a:latin typeface="Calibri,sans-serif"/>
              </a:rPr>
              <a:t>Entender las bondades de las nuevas tecnologías, pero también entender el riesgo de LA/FT de las mismas.</a:t>
            </a:r>
            <a:endParaRPr lang="es-ES" dirty="0">
              <a:solidFill>
                <a:srgbClr val="00A099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892024" y="3191341"/>
            <a:ext cx="615115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B93"/>
                </a:solidFill>
                <a:latin typeface="Calibri,sans-serif"/>
              </a:rPr>
              <a:t>Consultar las listas de países no cooperantes del GAFI y aplicar medidas de debida diligencia ampliada ante relaciones con países incluidos en esta lista.</a:t>
            </a:r>
            <a:endParaRPr lang="es-ES" dirty="0">
              <a:solidFill>
                <a:srgbClr val="004B93"/>
              </a:solidFill>
              <a:latin typeface="Segoe UI" panose="020B0502040204020203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796" y="1197330"/>
            <a:ext cx="285750" cy="2857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233" y="1965791"/>
            <a:ext cx="285750" cy="2857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91" y="942827"/>
            <a:ext cx="1031545" cy="7294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65" y="1743596"/>
            <a:ext cx="1031545" cy="72945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51" y="3302077"/>
            <a:ext cx="1031545" cy="7294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2F2430-DA51-4F50-85DE-7972D6E5C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36" y="94614"/>
            <a:ext cx="1249899" cy="5790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7" y="4117815"/>
            <a:ext cx="1055416" cy="74633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1626147" y="2694422"/>
            <a:ext cx="6980501" cy="3634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>
            <a:off x="1647720" y="2680414"/>
            <a:ext cx="59811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7B3"/>
                </a:solidFill>
                <a:latin typeface="Calibri,sans-serif"/>
              </a:rPr>
              <a:t>Fortalecer los esquemas de debida diligencia del cliente.</a:t>
            </a:r>
            <a:endParaRPr lang="es-ES" dirty="0">
              <a:solidFill>
                <a:srgbClr val="00A099"/>
              </a:solidFill>
              <a:latin typeface="Segoe UI" panose="020B0502040204020203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02" y="2528131"/>
            <a:ext cx="1031545" cy="7294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7253" y="2685613"/>
            <a:ext cx="285750" cy="28575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4013" y="3442099"/>
            <a:ext cx="285750" cy="28575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019" y="4398583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27546" y="0"/>
            <a:ext cx="7916454" cy="5143500"/>
          </a:xfrm>
          <a:prstGeom prst="rect">
            <a:avLst/>
          </a:prstGeom>
          <a:solidFill>
            <a:srgbClr val="DBE6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 flipH="1">
            <a:off x="-1" y="0"/>
            <a:ext cx="1227547" cy="5143500"/>
          </a:xfrm>
          <a:prstGeom prst="rect">
            <a:avLst/>
          </a:prstGeom>
          <a:solidFill>
            <a:srgbClr val="1381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817974" y="2220909"/>
            <a:ext cx="1809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tx2"/>
                </a:solidFill>
                <a:latin typeface="Arial"/>
                <a:cs typeface="Arial"/>
              </a:rPr>
              <a:t>Gracias</a:t>
            </a:r>
            <a:r>
              <a:rPr lang="es-ES" sz="28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br>
              <a:rPr lang="es-ES" sz="2800" dirty="0">
                <a:solidFill>
                  <a:schemeClr val="tx2"/>
                </a:solidFill>
                <a:latin typeface="Arial"/>
                <a:cs typeface="Arial"/>
              </a:rPr>
            </a:br>
            <a:endParaRPr lang="es-ES" sz="28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s-ES" sz="16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6" name="Imagen 5" descr="Logo-Minhacien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9" y="536654"/>
            <a:ext cx="2788959" cy="4711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38" y="4041514"/>
            <a:ext cx="1960368" cy="9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3901"/>
          <a:stretch/>
        </p:blipFill>
        <p:spPr>
          <a:xfrm>
            <a:off x="99152" y="705079"/>
            <a:ext cx="8889114" cy="438333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73592" y="125581"/>
            <a:ext cx="4297432" cy="384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sz="19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400" b="0" dirty="0"/>
              <a:t>El propósito superior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859" y="67516"/>
            <a:ext cx="937341" cy="4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2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3592" y="125581"/>
            <a:ext cx="4297432" cy="384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sz="19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400" b="0" dirty="0"/>
              <a:t>Grandes aportes para el país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859" y="67516"/>
            <a:ext cx="937341" cy="434378"/>
          </a:xfrm>
          <a:prstGeom prst="rect">
            <a:avLst/>
          </a:prstGeom>
        </p:spPr>
      </p:pic>
      <p:pic>
        <p:nvPicPr>
          <p:cNvPr id="6" name="Imagen 5" descr="Imagen que contiene cd&#10;&#10;Descripción generada automáticamente">
            <a:extLst>
              <a:ext uri="{FF2B5EF4-FFF2-40B4-BE49-F238E27FC236}">
                <a16:creationId xmlns:a16="http://schemas.microsoft.com/office/drawing/2014/main" id="{3F7D33FB-A8A0-4910-B232-048E5C59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887"/>
            <a:ext cx="9144000" cy="412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0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291840" y="88876"/>
            <a:ext cx="2823210" cy="4746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¿Qué buscamos?</a:t>
            </a:r>
            <a:endParaRPr lang="es-CO" sz="24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DB23C03-1114-4929-87F2-F0A9EA18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36" y="36676"/>
            <a:ext cx="1249899" cy="579082"/>
          </a:xfrm>
          <a:prstGeom prst="rect">
            <a:avLst/>
          </a:prstGeom>
        </p:spPr>
      </p:pic>
      <p:pic>
        <p:nvPicPr>
          <p:cNvPr id="9" name="Imagen 8" descr="Imagen que contiene reloj, computadora, señal&#10;&#10;Descripción generada automáticamente">
            <a:extLst>
              <a:ext uri="{FF2B5EF4-FFF2-40B4-BE49-F238E27FC236}">
                <a16:creationId xmlns:a16="http://schemas.microsoft.com/office/drawing/2014/main" id="{880EB4CD-78D0-4E7A-9026-E8E46141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758"/>
            <a:ext cx="9144000" cy="45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291840" y="88876"/>
            <a:ext cx="2823210" cy="4746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¿Qué buscamos?</a:t>
            </a:r>
            <a:endParaRPr lang="es-CO" sz="24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DB23C03-1114-4929-87F2-F0A9EA18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36" y="36676"/>
            <a:ext cx="1249899" cy="5790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" b="1"/>
          <a:stretch/>
        </p:blipFill>
        <p:spPr>
          <a:xfrm>
            <a:off x="0" y="649996"/>
            <a:ext cx="9144000" cy="449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7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802730" y="4685153"/>
            <a:ext cx="287188" cy="168654"/>
          </a:xfrm>
        </p:spPr>
        <p:txBody>
          <a:bodyPr/>
          <a:lstStyle/>
          <a:p>
            <a:fld id="{5AE13F5C-F6ED-473E-B141-13542AB9D28B}" type="slidenum">
              <a:rPr lang="es-CO" smtClean="0"/>
              <a:pPr/>
              <a:t>6</a:t>
            </a:fld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159391" y="120943"/>
            <a:ext cx="5303520" cy="384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sz="19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400" b="0" dirty="0"/>
              <a:t>Atacar la base financiera es la clave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299F0F0-B0C5-46F8-9269-919728933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11" y="124758"/>
            <a:ext cx="939068" cy="435073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490768" y="-1383408"/>
            <a:ext cx="5140104" cy="410872"/>
          </a:xfrm>
          <a:prstGeom prst="rect">
            <a:avLst/>
          </a:prstGeom>
          <a:solidFill>
            <a:schemeClr val="bg1"/>
          </a:solidFill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endParaRPr lang="es-E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Segoe UI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388438" y="-1488453"/>
            <a:ext cx="4521803" cy="47391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chemeClr val="tx2">
                  <a:lumMod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s-CO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Segoe UI" pitchFamily="34" charset="0"/>
              </a:rPr>
              <a:t>DIMENSIONES DE LA SEGURIDAD NACIONAL</a:t>
            </a:r>
            <a:endParaRPr lang="es-E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Segoe UI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8786479" y="-1486406"/>
            <a:ext cx="618302" cy="47221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>
              <a:defRPr/>
            </a:pP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Segoe UI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34" y="-1417780"/>
            <a:ext cx="321195" cy="321195"/>
          </a:xfrm>
          <a:prstGeom prst="rect">
            <a:avLst/>
          </a:prstGeom>
        </p:spPr>
      </p:pic>
      <p:pic>
        <p:nvPicPr>
          <p:cNvPr id="2" name="estructura criminal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945" y="594911"/>
            <a:ext cx="8086381" cy="45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36" y="94614"/>
            <a:ext cx="1249899" cy="57908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96086" y="107052"/>
            <a:ext cx="4951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SDE</a:t>
            </a:r>
          </a:p>
          <a:p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38CB44-BC44-4A76-B405-80097D80C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3696"/>
            <a:ext cx="9144000" cy="458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" b="2159"/>
          <a:stretch/>
        </p:blipFill>
        <p:spPr>
          <a:xfrm>
            <a:off x="176272" y="727112"/>
            <a:ext cx="8716420" cy="42952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44" y="32820"/>
            <a:ext cx="1249899" cy="57908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42C1D5-61C4-44E2-B291-73FD915057D3}"/>
              </a:ext>
            </a:extLst>
          </p:cNvPr>
          <p:cNvSpPr txBox="1"/>
          <p:nvPr/>
        </p:nvSpPr>
        <p:spPr>
          <a:xfrm>
            <a:off x="2130990" y="30471"/>
            <a:ext cx="5500733" cy="5847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sz="2200" b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sz="2000" dirty="0"/>
              <a:t>Avances en grandes proyectos</a:t>
            </a:r>
          </a:p>
        </p:txBody>
      </p:sp>
    </p:spTree>
    <p:extLst>
      <p:ext uri="{BB962C8B-B14F-4D97-AF65-F5344CB8AC3E}">
        <p14:creationId xmlns:p14="http://schemas.microsoft.com/office/powerpoint/2010/main" val="67605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641609" y="172319"/>
            <a:ext cx="6462444" cy="30008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sz="2200" b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300" dirty="0">
                <a:solidFill>
                  <a:srgbClr val="4F81BD"/>
                </a:solidFill>
                <a:latin typeface="Arial"/>
                <a:cs typeface="Arial"/>
              </a:rPr>
              <a:t>Estadísticas ROS 2015 - 2020</a:t>
            </a:r>
            <a:endParaRPr lang="es-CO" sz="23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04" y="32820"/>
            <a:ext cx="1249899" cy="579082"/>
          </a:xfrm>
          <a:prstGeom prst="rect">
            <a:avLst/>
          </a:prstGeom>
        </p:spPr>
      </p:pic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4814406C-CB3A-4860-9408-9930D70B78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217821"/>
              </p:ext>
            </p:extLst>
          </p:nvPr>
        </p:nvGraphicFramePr>
        <p:xfrm>
          <a:off x="287078" y="1594883"/>
          <a:ext cx="4455041" cy="2934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id="{4186595F-910B-4DD8-867D-03453AAA0A7B}"/>
              </a:ext>
            </a:extLst>
          </p:cNvPr>
          <p:cNvSpPr/>
          <p:nvPr/>
        </p:nvSpPr>
        <p:spPr>
          <a:xfrm>
            <a:off x="556047" y="1011021"/>
            <a:ext cx="3061217" cy="541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Total ROS JSA (2015-2020): 4.972</a:t>
            </a:r>
          </a:p>
          <a:p>
            <a:pPr algn="l"/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s-ES" sz="1100" baseline="0" dirty="0">
                <a:solidFill>
                  <a:schemeClr val="tx2">
                    <a:lumMod val="75000"/>
                  </a:schemeClr>
                </a:solidFill>
              </a:rPr>
              <a:t> agosto de 2020</a:t>
            </a:r>
            <a:endParaRPr lang="es-E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8D1D27B-7FF2-4758-969A-BFAAD47B81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113314"/>
              </p:ext>
            </p:extLst>
          </p:nvPr>
        </p:nvGraphicFramePr>
        <p:xfrm>
          <a:off x="4901282" y="1552352"/>
          <a:ext cx="4040699" cy="2828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Rectángulo 23">
            <a:extLst>
              <a:ext uri="{FF2B5EF4-FFF2-40B4-BE49-F238E27FC236}">
                <a16:creationId xmlns:a16="http://schemas.microsoft.com/office/drawing/2014/main" id="{87665ADC-0763-4A44-A2B4-E9DCB4431A4F}"/>
              </a:ext>
            </a:extLst>
          </p:cNvPr>
          <p:cNvSpPr/>
          <p:nvPr/>
        </p:nvSpPr>
        <p:spPr>
          <a:xfrm>
            <a:off x="5880764" y="1011021"/>
            <a:ext cx="3061217" cy="541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ICROS 2015-2020</a:t>
            </a:r>
          </a:p>
          <a:p>
            <a:pPr algn="l"/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s-ES" sz="1100" baseline="0" dirty="0">
                <a:solidFill>
                  <a:schemeClr val="tx2">
                    <a:lumMod val="75000"/>
                  </a:schemeClr>
                </a:solidFill>
              </a:rPr>
              <a:t> agosto de 2020</a:t>
            </a:r>
            <a:endParaRPr lang="es-E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28E9FC0F-0045-4920-B141-D08BC444CFFF}"/>
              </a:ext>
            </a:extLst>
          </p:cNvPr>
          <p:cNvPicPr/>
          <p:nvPr/>
        </p:nvPicPr>
        <p:blipFill rotWithShape="1">
          <a:blip r:embed="rId5"/>
          <a:srcRect l="8291" t="78722" r="47959" b="14126"/>
          <a:stretch/>
        </p:blipFill>
        <p:spPr bwMode="auto">
          <a:xfrm>
            <a:off x="5666829" y="4311518"/>
            <a:ext cx="3466214" cy="310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3074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11598</TotalTime>
  <Words>178</Words>
  <Application>Microsoft Office PowerPoint</Application>
  <PresentationFormat>Presentación en pantalla (16:9)</PresentationFormat>
  <Paragraphs>27</Paragraphs>
  <Slides>11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Calibri,sans-serif</vt:lpstr>
      <vt:lpstr>Segoe 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Juliana Lopez</cp:lastModifiedBy>
  <cp:revision>598</cp:revision>
  <cp:lastPrinted>2020-08-06T15:27:23Z</cp:lastPrinted>
  <dcterms:created xsi:type="dcterms:W3CDTF">2018-11-28T19:36:46Z</dcterms:created>
  <dcterms:modified xsi:type="dcterms:W3CDTF">2020-08-28T18:15:19Z</dcterms:modified>
</cp:coreProperties>
</file>