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70" r:id="rId6"/>
    <p:sldId id="259" r:id="rId7"/>
    <p:sldId id="263" r:id="rId8"/>
    <p:sldId id="260" r:id="rId9"/>
    <p:sldId id="265" r:id="rId10"/>
    <p:sldId id="264" r:id="rId11"/>
    <p:sldId id="1902" r:id="rId12"/>
    <p:sldId id="26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5386" autoAdjust="0"/>
  </p:normalViewPr>
  <p:slideViewPr>
    <p:cSldViewPr>
      <p:cViewPr varScale="1">
        <p:scale>
          <a:sx n="86" d="100"/>
          <a:sy n="86" d="100"/>
        </p:scale>
        <p:origin x="98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duar\AppData\Local\Microsoft\Windows\INetCache\Content.Outlook\R72M6NH8\Insumo%20ppt%20ASOJUEGOS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duar\AppData\Local\Microsoft\Windows\INetCache\Content.Outlook\R72M6NH8\Insumo%20ppt%20ASOJUEGOS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SUPERGIROS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Monto Total $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Hoja1!$B$6:$B$20</c:f>
              <c:numCache>
                <c:formatCode>mmm\-yy</c:formatCode>
                <c:ptCount val="1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</c:numCache>
            </c:numRef>
          </c:cat>
          <c:val>
            <c:numRef>
              <c:f>Hoja1!$D$6:$D$20</c:f>
              <c:numCache>
                <c:formatCode>"$"\ #,##0</c:formatCode>
                <c:ptCount val="15"/>
                <c:pt idx="0">
                  <c:v>11372.26525</c:v>
                </c:pt>
                <c:pt idx="1">
                  <c:v>5206.9690000000001</c:v>
                </c:pt>
                <c:pt idx="2">
                  <c:v>15999.208415999999</c:v>
                </c:pt>
                <c:pt idx="3">
                  <c:v>3783.4112639999998</c:v>
                </c:pt>
                <c:pt idx="4">
                  <c:v>21346.413228000001</c:v>
                </c:pt>
                <c:pt idx="5">
                  <c:v>23148.492137000001</c:v>
                </c:pt>
                <c:pt idx="6">
                  <c:v>16301.154307999999</c:v>
                </c:pt>
                <c:pt idx="7">
                  <c:v>13391.355544</c:v>
                </c:pt>
                <c:pt idx="8">
                  <c:v>14596.208906</c:v>
                </c:pt>
                <c:pt idx="9">
                  <c:v>24766.351414000001</c:v>
                </c:pt>
                <c:pt idx="10">
                  <c:v>14800.157429999999</c:v>
                </c:pt>
                <c:pt idx="11">
                  <c:v>50832.533534000002</c:v>
                </c:pt>
                <c:pt idx="12">
                  <c:v>47984.432236000001</c:v>
                </c:pt>
                <c:pt idx="13">
                  <c:v>23025.133172000002</c:v>
                </c:pt>
                <c:pt idx="14">
                  <c:v>20042.373194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5-43AE-8385-0359FDEFD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269880"/>
        <c:axId val="1"/>
      </c:lineChart>
      <c:dateAx>
        <c:axId val="5092698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926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SURED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Hoja1!$C$26</c:f>
              <c:strCache>
                <c:ptCount val="1"/>
                <c:pt idx="0">
                  <c:v>Monto $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Hoja1!$B$27:$B$39</c:f>
              <c:numCache>
                <c:formatCode>mmm\-yy</c:formatCode>
                <c:ptCount val="13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</c:numCache>
            </c:numRef>
          </c:cat>
          <c:val>
            <c:numRef>
              <c:f>Hoja1!$D$27:$D$39</c:f>
              <c:numCache>
                <c:formatCode>"$"\ #,##0</c:formatCode>
                <c:ptCount val="13"/>
                <c:pt idx="0">
                  <c:v>6349.3751499999998</c:v>
                </c:pt>
                <c:pt idx="1">
                  <c:v>240.82120599999999</c:v>
                </c:pt>
                <c:pt idx="2">
                  <c:v>7283.4341119999999</c:v>
                </c:pt>
                <c:pt idx="3">
                  <c:v>8062.9694149999996</c:v>
                </c:pt>
                <c:pt idx="4">
                  <c:v>6172.6656300000004</c:v>
                </c:pt>
                <c:pt idx="5">
                  <c:v>5705.1311560000004</c:v>
                </c:pt>
                <c:pt idx="6">
                  <c:v>6356.1528500000004</c:v>
                </c:pt>
                <c:pt idx="7">
                  <c:v>9643.3545549999999</c:v>
                </c:pt>
                <c:pt idx="8">
                  <c:v>4674.2598500000004</c:v>
                </c:pt>
                <c:pt idx="9">
                  <c:v>24547.883849999998</c:v>
                </c:pt>
                <c:pt idx="10">
                  <c:v>23915.7696</c:v>
                </c:pt>
                <c:pt idx="11">
                  <c:v>16415.500606000001</c:v>
                </c:pt>
                <c:pt idx="12">
                  <c:v>9451.3606180000006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DD-4028-AFFC-77E8BD4C5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268896"/>
        <c:axId val="1"/>
      </c:lineChart>
      <c:dateAx>
        <c:axId val="50926889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926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D58E-A441-470D-BE84-02D59305D7BF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416C7-58DC-4A24-84CC-7449AB6AC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61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16C7-58DC-4A24-84CC-7449AB6AC9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53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6FDA6-C9D9-43F3-92CC-C944511A5F3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5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08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7862" y="1252791"/>
            <a:ext cx="6818073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presentación justificado a derecha en </a:t>
            </a:r>
            <a:r>
              <a:rPr lang="es-ES" dirty="0" err="1"/>
              <a:t>arial</a:t>
            </a:r>
            <a:r>
              <a:rPr lang="es-ES" dirty="0"/>
              <a:t> 26 </a:t>
            </a:r>
            <a:r>
              <a:rPr lang="es-ES" dirty="0" err="1"/>
              <a:t>pts</a:t>
            </a:r>
            <a:r>
              <a:rPr lang="es-ES" dirty="0"/>
              <a:t>, negrita y blanco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3926" y="4293097"/>
            <a:ext cx="6237273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corto descriptivo o introductorio de la presentación. Arial 18 </a:t>
            </a:r>
            <a:r>
              <a:rPr lang="es-ES" dirty="0" err="1"/>
              <a:t>pts</a:t>
            </a:r>
            <a:r>
              <a:rPr lang="es-ES" dirty="0"/>
              <a:t> y gris oscuro.</a:t>
            </a:r>
            <a:endParaRPr lang="en-U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2900" y="5229226"/>
            <a:ext cx="6242051" cy="830997"/>
          </a:xfrm>
        </p:spPr>
        <p:txBody>
          <a:bodyPr>
            <a:spAutoFit/>
          </a:bodyPr>
          <a:lstStyle>
            <a:lvl1pPr marL="68580" indent="0" algn="r" fontAlgn="auto">
              <a:spcBef>
                <a:spcPts val="0"/>
              </a:spcBef>
              <a:spcAft>
                <a:spcPts val="0"/>
              </a:spcAft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Nombre Vicepresidencia </a:t>
            </a:r>
            <a:b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Nombre Gerencia o área expositora </a:t>
            </a:r>
            <a:b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Año</a:t>
            </a:r>
            <a:endParaRPr lang="es-E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0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tabla</a:t>
            </a:r>
            <a:r>
              <a:rPr lang="en-US" baseline="0" dirty="0"/>
              <a:t> de </a:t>
            </a:r>
            <a:r>
              <a:rPr lang="en-US" baseline="0" dirty="0" err="1"/>
              <a:t>datos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26 </a:t>
            </a:r>
            <a:r>
              <a:rPr lang="en-US" baseline="0" dirty="0" err="1"/>
              <a:t>pts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623392" y="5373217"/>
            <a:ext cx="9697077" cy="3385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descripción de la gráfica. Arial 16 </a:t>
            </a:r>
            <a:r>
              <a:rPr lang="es-ES" dirty="0" err="1"/>
              <a:t>pts</a:t>
            </a:r>
            <a:r>
              <a:rPr lang="es-ES" dirty="0"/>
              <a:t>, color negro. Línea verde oscuro.</a:t>
            </a:r>
            <a:endParaRPr lang="en-US" dirty="0"/>
          </a:p>
        </p:txBody>
      </p:sp>
      <p:sp>
        <p:nvSpPr>
          <p:cNvPr id="11" name="10 Marcador de tabla"/>
          <p:cNvSpPr>
            <a:spLocks noGrp="1"/>
          </p:cNvSpPr>
          <p:nvPr>
            <p:ph type="tbl" sz="quarter" idx="16"/>
          </p:nvPr>
        </p:nvSpPr>
        <p:spPr>
          <a:xfrm>
            <a:off x="624418" y="1268413"/>
            <a:ext cx="10943167" cy="430887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807968" y="1196753"/>
            <a:ext cx="5760640" cy="20867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Cuerpo de texto debe ir en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a color negro y justificado.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libero,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at </a:t>
            </a:r>
            <a:r>
              <a:rPr lang="es-ES" dirty="0" err="1"/>
              <a:t>porttitor</a:t>
            </a:r>
            <a:r>
              <a:rPr lang="es-ES" dirty="0"/>
              <a:t> eros. Sed </a:t>
            </a:r>
            <a:r>
              <a:rPr lang="es-ES" dirty="0" err="1"/>
              <a:t>scelerisque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nunc,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vitae,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vitae </a:t>
            </a:r>
            <a:r>
              <a:rPr lang="es-ES" dirty="0" err="1"/>
              <a:t>molestie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0"/>
            <a:ext cx="10972800" cy="492443"/>
          </a:xfrm>
        </p:spPr>
        <p:txBody>
          <a:bodyPr/>
          <a:lstStyle/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imagen</a:t>
            </a:r>
            <a:r>
              <a:rPr lang="en-US" baseline="0" dirty="0"/>
              <a:t>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4418" y="1196976"/>
            <a:ext cx="4991100" cy="769441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807968" y="1196753"/>
            <a:ext cx="5760640" cy="20867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Cuerpo de texto debe ir en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a color negro y justificado.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libero,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at </a:t>
            </a:r>
            <a:r>
              <a:rPr lang="es-ES" dirty="0" err="1"/>
              <a:t>porttitor</a:t>
            </a:r>
            <a:r>
              <a:rPr lang="es-ES" dirty="0"/>
              <a:t> eros. Sed </a:t>
            </a:r>
            <a:r>
              <a:rPr lang="es-ES" dirty="0" err="1"/>
              <a:t>scelerisque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nunc,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vitae,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vitae </a:t>
            </a:r>
            <a:r>
              <a:rPr lang="es-ES" dirty="0" err="1"/>
              <a:t>molestie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0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multimedia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5" name="4 Marcador de medios"/>
          <p:cNvSpPr>
            <a:spLocks noGrp="1"/>
          </p:cNvSpPr>
          <p:nvPr>
            <p:ph type="media" sz="quarter" idx="17"/>
          </p:nvPr>
        </p:nvSpPr>
        <p:spPr>
          <a:xfrm>
            <a:off x="624417" y="1196976"/>
            <a:ext cx="5088467" cy="769441"/>
          </a:xfrm>
        </p:spPr>
        <p:txBody>
          <a:bodyPr/>
          <a:lstStyle/>
          <a:p>
            <a:r>
              <a:rPr lang="es-ES"/>
              <a:t>Haga clic en el icono para agregar medios</a:t>
            </a: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51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12201481" cy="69266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5414" y="3782482"/>
            <a:ext cx="508856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cierre justificado a la izquierda, </a:t>
            </a:r>
            <a:r>
              <a:rPr lang="es-ES" dirty="0" err="1"/>
              <a:t>arial</a:t>
            </a:r>
            <a:r>
              <a:rPr lang="es-ES" dirty="0"/>
              <a:t> 26 </a:t>
            </a:r>
            <a:r>
              <a:rPr lang="es-ES" dirty="0" err="1"/>
              <a:t>pts</a:t>
            </a:r>
            <a:r>
              <a:rPr lang="es-ES" dirty="0"/>
              <a:t>, verde oscuro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413" y="5336050"/>
            <a:ext cx="6048672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corto descriptivo o introductorio de la presentación. Arial 18 </a:t>
            </a:r>
            <a:r>
              <a:rPr lang="es-ES" dirty="0" err="1"/>
              <a:t>pts</a:t>
            </a:r>
            <a:r>
              <a:rPr lang="es-ES" dirty="0"/>
              <a:t> y gris oscuro.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69185"/>
            <a:ext cx="10363200" cy="39254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3463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4A14-EC8D-4746-9ED2-2AA739C0C37B}" type="datetimeFigureOut">
              <a:rPr lang="es-CO" smtClean="0"/>
              <a:pPr>
                <a:defRPr/>
              </a:pPr>
              <a:t>31/08/2020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FE9A-05E6-4E78-A507-2DC111B48E2C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40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1484313"/>
            <a:ext cx="9696449" cy="4087273"/>
          </a:xfrm>
        </p:spPr>
        <p:txBody>
          <a:bodyPr/>
          <a:lstStyle>
            <a:lvl1pPr marL="525780" indent="-457200">
              <a:buFont typeface="+mj-lt"/>
              <a:buAutoNum type="arabicPeriod"/>
              <a:defRPr baseline="0"/>
            </a:lvl1pPr>
            <a:lvl2pPr marL="365760" indent="0">
              <a:buFont typeface="+mj-lt"/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Título de tema</a:t>
            </a:r>
            <a:r>
              <a:rPr lang="es-ES" baseline="0" dirty="0"/>
              <a:t> para diapositiva con viñetas </a:t>
            </a:r>
          </a:p>
          <a:p>
            <a:pPr lvl="0"/>
            <a:r>
              <a:rPr lang="es-ES" dirty="0"/>
              <a:t>Título de separador de tema </a:t>
            </a:r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dos </a:t>
            </a:r>
            <a:r>
              <a:rPr lang="en-US" baseline="0" dirty="0" err="1"/>
              <a:t>columnas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r>
              <a:rPr lang="en-US" baseline="0" dirty="0"/>
              <a:t> </a:t>
            </a:r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subtítulo</a:t>
            </a:r>
            <a:r>
              <a:rPr lang="en-US" baseline="0" dirty="0"/>
              <a:t> y </a:t>
            </a:r>
            <a:r>
              <a:rPr lang="en-US" baseline="0" dirty="0" err="1"/>
              <a:t>texto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gráfica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SmartArt</a:t>
            </a:r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tabla</a:t>
            </a:r>
            <a:r>
              <a:rPr lang="en-US" baseline="0" dirty="0"/>
              <a:t> de </a:t>
            </a:r>
            <a:r>
              <a:rPr lang="en-US" baseline="0" dirty="0" err="1"/>
              <a:t>datos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imagen</a:t>
            </a:r>
            <a:r>
              <a:rPr lang="en-US" baseline="0" dirty="0"/>
              <a:t>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multimedia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baseline="0" dirty="0"/>
          </a:p>
          <a:p>
            <a:pPr lvl="0"/>
            <a:endParaRPr lang="es-ES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1"/>
            <a:ext cx="10972800" cy="492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/>
              <a:t>Tabla de Contenido</a:t>
            </a:r>
          </a:p>
        </p:txBody>
      </p:sp>
    </p:spTree>
    <p:extLst>
      <p:ext uri="{BB962C8B-B14F-4D97-AF65-F5344CB8AC3E}">
        <p14:creationId xmlns:p14="http://schemas.microsoft.com/office/powerpoint/2010/main" val="14490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0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 de tema</a:t>
            </a:r>
            <a:r>
              <a:rPr lang="es-ES" baseline="0" dirty="0"/>
              <a:t> para diapositiva con viñetas. Arial 26 color negro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628776"/>
            <a:ext cx="10848941" cy="168661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Primer nivel, </a:t>
            </a:r>
            <a:r>
              <a:rPr lang="es-ES" dirty="0" err="1"/>
              <a:t>arial</a:t>
            </a:r>
            <a:r>
              <a:rPr lang="es-ES" dirty="0"/>
              <a:t> 22 </a:t>
            </a:r>
            <a:r>
              <a:rPr lang="es-ES" dirty="0" err="1"/>
              <a:t>pts</a:t>
            </a:r>
            <a:r>
              <a:rPr lang="es-ES" dirty="0"/>
              <a:t> color negro.</a:t>
            </a:r>
          </a:p>
          <a:p>
            <a:pPr lvl="1"/>
            <a:r>
              <a:rPr lang="es-ES" dirty="0"/>
              <a:t>Segundo nivel, 20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2"/>
            <a:r>
              <a:rPr lang="es-ES" dirty="0"/>
              <a:t>Tercer nivel, 18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3"/>
            <a:r>
              <a:rPr lang="es-ES" dirty="0"/>
              <a:t>Cuarto nivel, 16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s-ES" dirty="0"/>
          </a:p>
          <a:p>
            <a:pPr lvl="4"/>
            <a:r>
              <a:rPr lang="es-ES" dirty="0"/>
              <a:t>Quinto nivel, 14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n-U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ANCO AGRARIO DE COLOMBIA\Vicecomercial4\Gerencia de Productos\Año_2013\Guía de Imagen\Plantilla_PPT_febrero_2013\plantilla ppt 2014\plantilla_pptx_2014-03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9882" y="2739117"/>
            <a:ext cx="5488268" cy="892552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s-ES" dirty="0"/>
              <a:t>Título de separador de tema, </a:t>
            </a:r>
            <a:r>
              <a:rPr lang="es-ES" dirty="0" err="1"/>
              <a:t>arial</a:t>
            </a:r>
            <a:r>
              <a:rPr lang="es-ES" dirty="0"/>
              <a:t> 28 </a:t>
            </a:r>
            <a:r>
              <a:rPr lang="es-ES" dirty="0" err="1"/>
              <a:t>pts</a:t>
            </a:r>
            <a:r>
              <a:rPr lang="es-ES" dirty="0"/>
              <a:t>, verde oscuro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39883" y="3933057"/>
            <a:ext cx="5488268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lang="es-ES" sz="180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" dirty="0"/>
              <a:t>Subtítulo de separador de tema,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con efecto sobra.</a:t>
            </a:r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1916833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1916832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19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dos </a:t>
            </a:r>
            <a:r>
              <a:rPr lang="en-US" baseline="0" dirty="0" err="1"/>
              <a:t>columnas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26 </a:t>
            </a:r>
            <a:r>
              <a:rPr lang="en-US" baseline="0" dirty="0" err="1"/>
              <a:t>pts</a:t>
            </a:r>
            <a:r>
              <a:rPr lang="en-US" baseline="0" dirty="0"/>
              <a:t>, </a:t>
            </a:r>
            <a:r>
              <a:rPr lang="en-US" baseline="0" dirty="0" err="1"/>
              <a:t>negrilla</a:t>
            </a:r>
            <a:r>
              <a:rPr lang="en-US" baseline="0" dirty="0"/>
              <a:t> y color </a:t>
            </a:r>
            <a:r>
              <a:rPr lang="es-ES" baseline="0" dirty="0"/>
              <a:t>negro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2"/>
          </p:nvPr>
        </p:nvSpPr>
        <p:spPr>
          <a:xfrm>
            <a:off x="1391477" y="1772817"/>
            <a:ext cx="4512501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601397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01396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dos </a:t>
            </a:r>
            <a:r>
              <a:rPr lang="en-US" baseline="0" dirty="0" err="1"/>
              <a:t>columnas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r>
              <a:rPr lang="en-US" baseline="0" dirty="0"/>
              <a:t> y </a:t>
            </a:r>
            <a:r>
              <a:rPr lang="en-US" baseline="0" dirty="0" err="1"/>
              <a:t>subtítulos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26 </a:t>
            </a:r>
            <a:r>
              <a:rPr lang="en-US" baseline="0" dirty="0" err="1"/>
              <a:t>pts</a:t>
            </a:r>
            <a:r>
              <a:rPr lang="en-US" baseline="0" dirty="0"/>
              <a:t>, </a:t>
            </a:r>
            <a:r>
              <a:rPr lang="en-US" baseline="0" dirty="0" err="1"/>
              <a:t>negrilla</a:t>
            </a:r>
            <a:r>
              <a:rPr lang="en-US" baseline="0" dirty="0"/>
              <a:t> y color negro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6192011" y="1773238"/>
            <a:ext cx="4607984" cy="646331"/>
          </a:xfrm>
        </p:spPr>
        <p:txBody>
          <a:bodyPr>
            <a:spAutoFit/>
          </a:bodyPr>
          <a:lstStyle>
            <a:lvl1pPr marL="6858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19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subtítulo</a:t>
            </a:r>
            <a:r>
              <a:rPr lang="en-US" baseline="0" dirty="0"/>
              <a:t> y </a:t>
            </a:r>
            <a:r>
              <a:rPr lang="en-US" baseline="0" dirty="0" err="1"/>
              <a:t>texto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26 </a:t>
            </a:r>
            <a:r>
              <a:rPr lang="en-US" baseline="0" dirty="0" err="1"/>
              <a:t>pts</a:t>
            </a:r>
            <a:r>
              <a:rPr lang="en-US" baseline="0" dirty="0"/>
              <a:t>, </a:t>
            </a:r>
            <a:r>
              <a:rPr lang="en-US" baseline="0" dirty="0" err="1"/>
              <a:t>negrilla</a:t>
            </a:r>
            <a:r>
              <a:rPr lang="en-US" baseline="0" dirty="0"/>
              <a:t> y color negro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2060849"/>
            <a:ext cx="11040533" cy="2696123"/>
          </a:xfrm>
        </p:spPr>
        <p:txBody>
          <a:bodyPr>
            <a:spAutoFit/>
          </a:bodyPr>
          <a:lstStyle>
            <a:lvl1pPr marL="68580" marR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 sz="1800"/>
            </a:lvl1pPr>
          </a:lstStyle>
          <a:p>
            <a:r>
              <a:rPr lang="es-ES" dirty="0"/>
              <a:t>Cuerpo de texto debe ir en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a color negro y justificado.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libero,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at </a:t>
            </a:r>
            <a:r>
              <a:rPr lang="es-ES" dirty="0" err="1"/>
              <a:t>porttitor</a:t>
            </a:r>
            <a:r>
              <a:rPr lang="es-ES" dirty="0"/>
              <a:t> eros. Sed </a:t>
            </a:r>
            <a:r>
              <a:rPr lang="es-ES" dirty="0" err="1"/>
              <a:t>scelerisque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nunc,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vitae,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vitae </a:t>
            </a:r>
            <a:r>
              <a:rPr lang="es-ES" dirty="0" err="1"/>
              <a:t>molestie</a:t>
            </a:r>
            <a:r>
              <a:rPr lang="es-ES" dirty="0"/>
              <a:t>. </a:t>
            </a:r>
            <a:r>
              <a:rPr lang="es-ES" dirty="0" err="1"/>
              <a:t>Quisque</a:t>
            </a:r>
            <a:r>
              <a:rPr lang="es-ES" dirty="0"/>
              <a:t>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justo </a:t>
            </a:r>
            <a:r>
              <a:rPr lang="es-ES" dirty="0" err="1"/>
              <a:t>mattis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venenatis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mi ultrices </a:t>
            </a:r>
            <a:r>
              <a:rPr lang="es-ES" dirty="0" err="1"/>
              <a:t>lectus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, lacinia </a:t>
            </a:r>
            <a:r>
              <a:rPr lang="es-ES" dirty="0" err="1"/>
              <a:t>lacinia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et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, </a:t>
            </a:r>
            <a:r>
              <a:rPr lang="es-ES" dirty="0" err="1"/>
              <a:t>semper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et, </a:t>
            </a:r>
            <a:r>
              <a:rPr lang="es-ES" dirty="0" err="1"/>
              <a:t>tincidunt</a:t>
            </a:r>
            <a:r>
              <a:rPr lang="es-ES" dirty="0"/>
              <a:t> dolor. </a:t>
            </a:r>
            <a:r>
              <a:rPr lang="es-ES" dirty="0" err="1"/>
              <a:t>Maecenas</a:t>
            </a:r>
            <a:r>
              <a:rPr lang="es-ES" dirty="0"/>
              <a:t> leo </a:t>
            </a:r>
            <a:r>
              <a:rPr lang="es-ES" dirty="0" err="1"/>
              <a:t>dui</a:t>
            </a:r>
            <a:r>
              <a:rPr lang="es-ES" dirty="0"/>
              <a:t>,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justo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urna. </a:t>
            </a:r>
            <a:r>
              <a:rPr lang="es-ES" dirty="0" err="1"/>
              <a:t>Morbi</a:t>
            </a:r>
            <a:r>
              <a:rPr lang="es-ES" dirty="0"/>
              <a:t> non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justo.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,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a, </a:t>
            </a:r>
            <a:r>
              <a:rPr lang="es-ES" dirty="0" err="1"/>
              <a:t>posuere</a:t>
            </a:r>
            <a:r>
              <a:rPr lang="es-ES" dirty="0"/>
              <a:t> id </a:t>
            </a:r>
            <a:r>
              <a:rPr lang="es-ES" dirty="0" err="1"/>
              <a:t>tellus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, </a:t>
            </a:r>
            <a:r>
              <a:rPr lang="es-ES" dirty="0" err="1"/>
              <a:t>laoreet</a:t>
            </a:r>
            <a:r>
              <a:rPr lang="es-ES" dirty="0"/>
              <a:t> sed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,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convallis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. </a:t>
            </a:r>
            <a:r>
              <a:rPr lang="es-ES" dirty="0" err="1"/>
              <a:t>Morbi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,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condimentum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.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4"/>
          </p:nvPr>
        </p:nvSpPr>
        <p:spPr>
          <a:xfrm>
            <a:off x="623392" y="1484785"/>
            <a:ext cx="1104122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623392" y="5373217"/>
            <a:ext cx="9697077" cy="3385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descripción de la gráfica. Arial 16 </a:t>
            </a:r>
            <a:r>
              <a:rPr lang="es-ES" dirty="0" err="1"/>
              <a:t>pts</a:t>
            </a:r>
            <a:r>
              <a:rPr lang="es-ES" dirty="0"/>
              <a:t>, color negro. Línea verde oscuro.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0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gráfica</a:t>
            </a:r>
            <a:r>
              <a:rPr lang="en-US" baseline="0" dirty="0"/>
              <a:t> de </a:t>
            </a:r>
            <a:r>
              <a:rPr lang="en-US" baseline="0" dirty="0" err="1"/>
              <a:t>barras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26 </a:t>
            </a:r>
            <a:r>
              <a:rPr lang="en-US" baseline="0" dirty="0" err="1"/>
              <a:t>pts</a:t>
            </a:r>
            <a:r>
              <a:rPr lang="en-US" baseline="0" dirty="0"/>
              <a:t>, </a:t>
            </a:r>
            <a:r>
              <a:rPr lang="es-ES" dirty="0"/>
              <a:t>negrilla y color negro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6" name="5 Marcador de gráfico"/>
          <p:cNvSpPr>
            <a:spLocks noGrp="1"/>
          </p:cNvSpPr>
          <p:nvPr>
            <p:ph type="chart" sz="quarter" idx="16"/>
          </p:nvPr>
        </p:nvSpPr>
        <p:spPr>
          <a:xfrm>
            <a:off x="624418" y="1484313"/>
            <a:ext cx="10943167" cy="430887"/>
          </a:xfrm>
        </p:spPr>
        <p:txBody>
          <a:bodyPr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4188" y="604720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SmartArt, </a:t>
            </a:r>
            <a:r>
              <a:rPr lang="en-US" baseline="0" dirty="0" err="1"/>
              <a:t>arial</a:t>
            </a:r>
            <a:r>
              <a:rPr lang="en-US" baseline="0" dirty="0"/>
              <a:t> 26 </a:t>
            </a:r>
            <a:r>
              <a:rPr lang="en-US" baseline="0" dirty="0" err="1"/>
              <a:t>pts</a:t>
            </a:r>
            <a:r>
              <a:rPr lang="en-US" baseline="0" dirty="0"/>
              <a:t>, </a:t>
            </a:r>
            <a:r>
              <a:rPr lang="es-ES" dirty="0"/>
              <a:t>negrilla y color negro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7" name="6 Marcador de SmartArt"/>
          <p:cNvSpPr>
            <a:spLocks noGrp="1"/>
          </p:cNvSpPr>
          <p:nvPr>
            <p:ph type="dgm" sz="quarter" idx="13"/>
          </p:nvPr>
        </p:nvSpPr>
        <p:spPr>
          <a:xfrm>
            <a:off x="624418" y="1484314"/>
            <a:ext cx="10943167" cy="430887"/>
          </a:xfrm>
        </p:spPr>
        <p:txBody>
          <a:bodyPr/>
          <a:lstStyle/>
          <a:p>
            <a:r>
              <a:rPr lang="es-ES"/>
              <a:t>Haga clic en el icono para agregar un elemento gráfico SmartArt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623392" y="5373217"/>
            <a:ext cx="9697077" cy="3385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descripción de la gráfica. Arial 16 </a:t>
            </a:r>
            <a:r>
              <a:rPr lang="es-ES" dirty="0" err="1"/>
              <a:t>pts</a:t>
            </a:r>
            <a:r>
              <a:rPr lang="es-ES" dirty="0"/>
              <a:t>, color negro. Línea verde oscuro.</a:t>
            </a:r>
            <a:endParaRPr lang="en-US" dirty="0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9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392" y="6093297"/>
            <a:ext cx="969707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just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err="1"/>
              <a:t>Pié</a:t>
            </a:r>
            <a:r>
              <a:rPr lang="es-CO" dirty="0"/>
              <a:t> de página </a:t>
            </a:r>
            <a:r>
              <a:rPr lang="es-CO" dirty="0" err="1"/>
              <a:t>arial</a:t>
            </a:r>
            <a:r>
              <a:rPr lang="es-CO" dirty="0"/>
              <a:t> 10 </a:t>
            </a:r>
            <a:r>
              <a:rPr lang="es-CO" dirty="0" err="1"/>
              <a:t>pts</a:t>
            </a:r>
            <a:r>
              <a:rPr lang="es-CO" dirty="0"/>
              <a:t> gris al 50%</a:t>
            </a:r>
            <a:endParaRPr lang="es-ES" dirty="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4188" y="404664"/>
            <a:ext cx="10972800" cy="89255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s-ES" dirty="0"/>
              <a:t>Título de presentación justificado a izquierda en </a:t>
            </a:r>
            <a:r>
              <a:rPr lang="es-ES" dirty="0" err="1"/>
              <a:t>arial</a:t>
            </a:r>
            <a:r>
              <a:rPr lang="es-ES" dirty="0"/>
              <a:t> 26 </a:t>
            </a:r>
            <a:r>
              <a:rPr lang="es-ES" dirty="0" err="1"/>
              <a:t>pts</a:t>
            </a:r>
            <a:r>
              <a:rPr lang="es-ES" dirty="0"/>
              <a:t>, negrita y color negro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16866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r>
              <a:rPr lang="es-ES" dirty="0"/>
              <a:t>Primer nivel, </a:t>
            </a:r>
            <a:r>
              <a:rPr lang="es-ES" dirty="0" err="1"/>
              <a:t>arial</a:t>
            </a:r>
            <a:r>
              <a:rPr lang="es-ES" dirty="0"/>
              <a:t> 22 </a:t>
            </a:r>
            <a:r>
              <a:rPr lang="es-ES" dirty="0" err="1"/>
              <a:t>pts</a:t>
            </a:r>
            <a:r>
              <a:rPr lang="es-ES" dirty="0"/>
              <a:t> color negro.</a:t>
            </a:r>
          </a:p>
          <a:p>
            <a:pPr lvl="1"/>
            <a:r>
              <a:rPr lang="es-ES" dirty="0"/>
              <a:t>Segundo nivel, 20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2"/>
            <a:r>
              <a:rPr lang="es-ES" dirty="0"/>
              <a:t>Tercer nivel, 18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3"/>
            <a:r>
              <a:rPr lang="es-ES" dirty="0"/>
              <a:t>Cuarto nivel, 16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s-ES" dirty="0"/>
          </a:p>
          <a:p>
            <a:pPr lvl="4"/>
            <a:r>
              <a:rPr lang="es-ES" dirty="0"/>
              <a:t>Quinto nivel, 14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n-US" dirty="0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72" r:id="rId7"/>
    <p:sldLayoutId id="2147483666" r:id="rId8"/>
    <p:sldLayoutId id="2147483673" r:id="rId9"/>
    <p:sldLayoutId id="2147483667" r:id="rId10"/>
    <p:sldLayoutId id="2147483669" r:id="rId11"/>
    <p:sldLayoutId id="2147483675" r:id="rId12"/>
    <p:sldLayoutId id="2147483674" r:id="rId13"/>
    <p:sldLayoutId id="2147483670" r:id="rId14"/>
    <p:sldLayoutId id="2147483676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2.xml"/><Relationship Id="rId7" Type="http://schemas.openxmlformats.org/officeDocument/2006/relationships/image" Target="../media/image3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/>
          <p:cNvSpPr>
            <a:spLocks noGrp="1"/>
          </p:cNvSpPr>
          <p:nvPr>
            <p:ph type="ctrTitle"/>
          </p:nvPr>
        </p:nvSpPr>
        <p:spPr>
          <a:xfrm>
            <a:off x="3287689" y="1093820"/>
            <a:ext cx="8904311" cy="1200329"/>
          </a:xfrm>
        </p:spPr>
        <p:txBody>
          <a:bodyPr/>
          <a:lstStyle/>
          <a:p>
            <a:r>
              <a:rPr lang="es-CO" sz="3600" dirty="0"/>
              <a:t>Sistema de Administración de Riesgos del Banco Agrario de Colombia</a:t>
            </a:r>
            <a:endParaRPr lang="es-CO" sz="32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7392144" y="5210182"/>
            <a:ext cx="4681538" cy="553998"/>
          </a:xfrm>
        </p:spPr>
        <p:txBody>
          <a:bodyPr/>
          <a:lstStyle/>
          <a:p>
            <a:r>
              <a:rPr lang="es-CO" b="1" i="0" dirty="0"/>
              <a:t>Dr. Francisco José Mejía Sendoya</a:t>
            </a:r>
          </a:p>
          <a:p>
            <a:r>
              <a:rPr lang="es-CO" sz="1400" i="0" dirty="0"/>
              <a:t>Presidente Banco Agrario de Colombia</a:t>
            </a:r>
          </a:p>
        </p:txBody>
      </p:sp>
      <p:sp>
        <p:nvSpPr>
          <p:cNvPr id="5" name="Marcador de texto 7"/>
          <p:cNvSpPr txBox="1">
            <a:spLocks/>
          </p:cNvSpPr>
          <p:nvPr/>
        </p:nvSpPr>
        <p:spPr>
          <a:xfrm>
            <a:off x="7474011" y="4202045"/>
            <a:ext cx="4608512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6858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Congreso Virtual LAFT América</a:t>
            </a:r>
          </a:p>
          <a:p>
            <a:r>
              <a:rPr lang="es-CO" dirty="0"/>
              <a:t>Septiembre 2020  </a:t>
            </a:r>
          </a:p>
        </p:txBody>
      </p:sp>
    </p:spTree>
    <p:extLst>
      <p:ext uri="{BB962C8B-B14F-4D97-AF65-F5344CB8AC3E}">
        <p14:creationId xmlns:p14="http://schemas.microsoft.com/office/powerpoint/2010/main" val="249642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6FB9B62-7473-491A-AB16-942D18843CB9}"/>
              </a:ext>
            </a:extLst>
          </p:cNvPr>
          <p:cNvSpPr/>
          <p:nvPr/>
        </p:nvSpPr>
        <p:spPr>
          <a:xfrm>
            <a:off x="219902" y="2621043"/>
            <a:ext cx="1622569" cy="35442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A7F4FE4-91A8-4A3D-B8EB-541EB9ED7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4" y="4059"/>
            <a:ext cx="3631413" cy="214252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BEF303-0715-4806-B3BD-1F6F9A6BA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5C83640-97CB-4057-8892-F6D51FDDFE1E}"/>
              </a:ext>
            </a:extLst>
          </p:cNvPr>
          <p:cNvSpPr/>
          <p:nvPr/>
        </p:nvSpPr>
        <p:spPr>
          <a:xfrm>
            <a:off x="3179484" y="503169"/>
            <a:ext cx="5968052" cy="792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75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D7CE45-6E29-469D-B4B7-7204167D0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6" y="-4058"/>
            <a:ext cx="4317350" cy="21425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DB350AC-BA73-41E2-9ECD-2B7EFC996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43" y="1"/>
            <a:ext cx="4317350" cy="2142526"/>
          </a:xfrm>
          <a:prstGeom prst="rect">
            <a:avLst/>
          </a:prstGeom>
        </p:spPr>
      </p:pic>
      <p:sp>
        <p:nvSpPr>
          <p:cNvPr id="22" name="Rectangle 60">
            <a:extLst>
              <a:ext uri="{FF2B5EF4-FFF2-40B4-BE49-F238E27FC236}">
                <a16:creationId xmlns:a16="http://schemas.microsoft.com/office/drawing/2014/main" id="{F37C440F-5A53-42DF-B2BF-09F93E80C260}"/>
              </a:ext>
            </a:extLst>
          </p:cNvPr>
          <p:cNvSpPr/>
          <p:nvPr/>
        </p:nvSpPr>
        <p:spPr>
          <a:xfrm>
            <a:off x="-7778" y="0"/>
            <a:ext cx="12219801" cy="2138467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800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584D5A3-5B6E-42C5-BDDC-E3C786F844B2}"/>
              </a:ext>
            </a:extLst>
          </p:cNvPr>
          <p:cNvSpPr txBox="1">
            <a:spLocks/>
          </p:cNvSpPr>
          <p:nvPr/>
        </p:nvSpPr>
        <p:spPr>
          <a:xfrm>
            <a:off x="4404" y="804216"/>
            <a:ext cx="9475972" cy="9045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CO" sz="4000" b="1" dirty="0">
                <a:solidFill>
                  <a:schemeClr val="bg1"/>
                </a:solidFill>
                <a:latin typeface="Lato Regular"/>
                <a:ea typeface="+mn-ea"/>
                <a:cs typeface="Lato Regular"/>
              </a:rPr>
              <a:t>Identificación de Clientes con Controles Diferenciales BAC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F54056-61C8-4DE8-9627-1696967470A1}"/>
              </a:ext>
            </a:extLst>
          </p:cNvPr>
          <p:cNvSpPr txBox="1"/>
          <p:nvPr/>
        </p:nvSpPr>
        <p:spPr>
          <a:xfrm>
            <a:off x="435925" y="4345099"/>
            <a:ext cx="1190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UIAF</a:t>
            </a:r>
          </a:p>
          <a:p>
            <a:pPr algn="ctr"/>
            <a:endParaRPr lang="es-CO" sz="2000" b="1" dirty="0"/>
          </a:p>
          <a:p>
            <a:pPr algn="ctr"/>
            <a:r>
              <a:rPr lang="es-CO" sz="2000" b="1" dirty="0"/>
              <a:t>GAFI</a:t>
            </a:r>
          </a:p>
          <a:p>
            <a:pPr algn="ctr"/>
            <a:endParaRPr lang="es-CO" sz="2000" b="1" dirty="0"/>
          </a:p>
          <a:p>
            <a:pPr algn="ctr"/>
            <a:r>
              <a:rPr lang="es-CO" sz="2000" b="1" dirty="0"/>
              <a:t>SFC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F14C0F-2246-43B4-B6C1-6915247313FB}"/>
              </a:ext>
            </a:extLst>
          </p:cNvPr>
          <p:cNvSpPr txBox="1"/>
          <p:nvPr/>
        </p:nvSpPr>
        <p:spPr>
          <a:xfrm>
            <a:off x="4443034" y="3300959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Alto volumen de efectivo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A1CD66-FB4E-4A31-9B62-4B28C80AA43E}"/>
              </a:ext>
            </a:extLst>
          </p:cNvPr>
          <p:cNvSpPr txBox="1"/>
          <p:nvPr/>
        </p:nvSpPr>
        <p:spPr>
          <a:xfrm>
            <a:off x="8781688" y="3212976"/>
            <a:ext cx="329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Riesgo en la adecuada  identificación de la procedencia de los recursos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BBFE5D-9D45-4FA6-ADE4-7CCFF62408D7}"/>
              </a:ext>
            </a:extLst>
          </p:cNvPr>
          <p:cNvSpPr txBox="1"/>
          <p:nvPr/>
        </p:nvSpPr>
        <p:spPr>
          <a:xfrm>
            <a:off x="294615" y="3536932"/>
            <a:ext cx="154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Entes de control</a:t>
            </a:r>
          </a:p>
        </p:txBody>
      </p:sp>
      <p:pic>
        <p:nvPicPr>
          <p:cNvPr id="2050" name="Picture 2" descr="cash, coins, money icon">
            <a:extLst>
              <a:ext uri="{FF2B5EF4-FFF2-40B4-BE49-F238E27FC236}">
                <a16:creationId xmlns:a16="http://schemas.microsoft.com/office/drawing/2014/main" id="{D377F29B-3E94-4805-823C-565878F7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9" y="3158272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g, handbag, money, ransom icon">
            <a:extLst>
              <a:ext uri="{FF2B5EF4-FFF2-40B4-BE49-F238E27FC236}">
                <a16:creationId xmlns:a16="http://schemas.microsoft.com/office/drawing/2014/main" id="{5F6AE170-E523-46D6-A744-5458A9B4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68" y="3254594"/>
            <a:ext cx="1007921" cy="10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DA8BD6F-1586-4D5B-B73D-442D4D52C9B0}"/>
              </a:ext>
            </a:extLst>
          </p:cNvPr>
          <p:cNvSpPr txBox="1"/>
          <p:nvPr/>
        </p:nvSpPr>
        <p:spPr>
          <a:xfrm>
            <a:off x="4283143" y="5132167"/>
            <a:ext cx="277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Difícil identificación de beneficiario final</a:t>
            </a:r>
          </a:p>
        </p:txBody>
      </p:sp>
      <p:pic>
        <p:nvPicPr>
          <p:cNvPr id="25" name="Picture 4" descr="cinema, film, movie, vendetta icon">
            <a:extLst>
              <a:ext uri="{FF2B5EF4-FFF2-40B4-BE49-F238E27FC236}">
                <a16:creationId xmlns:a16="http://schemas.microsoft.com/office/drawing/2014/main" id="{C273F787-05D1-4F3C-84D5-B61A63DE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3" y="5088911"/>
            <a:ext cx="659850" cy="8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inspection, search check icon">
            <a:extLst>
              <a:ext uri="{FF2B5EF4-FFF2-40B4-BE49-F238E27FC236}">
                <a16:creationId xmlns:a16="http://schemas.microsoft.com/office/drawing/2014/main" id="{46F8FE2C-2486-440C-8A04-65F60081B1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875" y="2883631"/>
            <a:ext cx="206007" cy="2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62" name="Picture 14" descr="assessments, audits, evaluates, inspection icon">
            <a:extLst>
              <a:ext uri="{FF2B5EF4-FFF2-40B4-BE49-F238E27FC236}">
                <a16:creationId xmlns:a16="http://schemas.microsoft.com/office/drawing/2014/main" id="{92C0578A-00E4-4730-94F0-784E3694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0" y="2671445"/>
            <a:ext cx="815086" cy="8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ítulo 2">
            <a:extLst>
              <a:ext uri="{FF2B5EF4-FFF2-40B4-BE49-F238E27FC236}">
                <a16:creationId xmlns:a16="http://schemas.microsoft.com/office/drawing/2014/main" id="{78C0B338-D6B3-47BF-AF61-014710B4EC6E}"/>
              </a:ext>
            </a:extLst>
          </p:cNvPr>
          <p:cNvSpPr txBox="1">
            <a:spLocks/>
          </p:cNvSpPr>
          <p:nvPr/>
        </p:nvSpPr>
        <p:spPr>
          <a:xfrm>
            <a:off x="3179484" y="2151731"/>
            <a:ext cx="7700122" cy="718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s-CO" sz="4000" b="1" dirty="0">
              <a:solidFill>
                <a:schemeClr val="tx2">
                  <a:lumMod val="50000"/>
                </a:schemeClr>
              </a:solidFill>
              <a:latin typeface="Lato Regular"/>
              <a:ea typeface="+mn-ea"/>
              <a:cs typeface="Lato Regular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64E55F-9A0C-46BC-A61F-D500E8928F80}"/>
              </a:ext>
            </a:extLst>
          </p:cNvPr>
          <p:cNvSpPr txBox="1"/>
          <p:nvPr/>
        </p:nvSpPr>
        <p:spPr>
          <a:xfrm>
            <a:off x="2999656" y="2276872"/>
            <a:ext cx="35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Riesgos comunes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66DC12B-AFF6-4056-953F-8FBC273D6917}"/>
              </a:ext>
            </a:extLst>
          </p:cNvPr>
          <p:cNvSpPr txBox="1"/>
          <p:nvPr/>
        </p:nvSpPr>
        <p:spPr>
          <a:xfrm>
            <a:off x="9037962" y="4978278"/>
            <a:ext cx="277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Utilización de premios para lavado de activos</a:t>
            </a:r>
          </a:p>
        </p:txBody>
      </p:sp>
      <p:pic>
        <p:nvPicPr>
          <p:cNvPr id="30" name="Picture 4" descr="blackjack, cheat, game icon">
            <a:extLst>
              <a:ext uri="{FF2B5EF4-FFF2-40B4-BE49-F238E27FC236}">
                <a16:creationId xmlns:a16="http://schemas.microsoft.com/office/drawing/2014/main" id="{CEB89268-1D66-45A7-965D-01292C8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39" y="5047129"/>
            <a:ext cx="950640" cy="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2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73DA13-5E17-4684-99D5-F093B580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39665500-DF2F-41F5-BDD2-2C09BF5E5F0D}"/>
              </a:ext>
            </a:extLst>
          </p:cNvPr>
          <p:cNvSpPr/>
          <p:nvPr/>
        </p:nvSpPr>
        <p:spPr>
          <a:xfrm>
            <a:off x="-456728" y="2858131"/>
            <a:ext cx="4752529" cy="1248099"/>
          </a:xfrm>
          <a:custGeom>
            <a:avLst/>
            <a:gdLst>
              <a:gd name="connsiteX0" fmla="*/ 0 w 3238742"/>
              <a:gd name="connsiteY0" fmla="*/ 0 h 1248099"/>
              <a:gd name="connsiteX1" fmla="*/ 3238742 w 3238742"/>
              <a:gd name="connsiteY1" fmla="*/ 0 h 1248099"/>
              <a:gd name="connsiteX2" fmla="*/ 3238742 w 3238742"/>
              <a:gd name="connsiteY2" fmla="*/ 1248099 h 1248099"/>
              <a:gd name="connsiteX3" fmla="*/ 0 w 3238742"/>
              <a:gd name="connsiteY3" fmla="*/ 1248099 h 1248099"/>
              <a:gd name="connsiteX4" fmla="*/ 0 w 3238742"/>
              <a:gd name="connsiteY4" fmla="*/ 0 h 124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742" h="1248099">
                <a:moveTo>
                  <a:pt x="0" y="0"/>
                </a:moveTo>
                <a:lnTo>
                  <a:pt x="3238742" y="0"/>
                </a:lnTo>
                <a:lnTo>
                  <a:pt x="3238742" y="1248099"/>
                </a:lnTo>
                <a:lnTo>
                  <a:pt x="0" y="1248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7234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schemeClr val="accent1">
                    <a:lumMod val="75000"/>
                  </a:schemeClr>
                </a:solidFill>
              </a:rPr>
              <a:t>PRODUCTOS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kern="1200" dirty="0"/>
              <a:t>Cuentas de Campaña Políticas</a:t>
            </a:r>
            <a:endParaRPr lang="es-ES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/>
              <a:t>Cuentas de Partidos Políticos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1FDFC02F-CD06-4694-8A0A-10BEFD141ACC}"/>
              </a:ext>
            </a:extLst>
          </p:cNvPr>
          <p:cNvSpPr/>
          <p:nvPr/>
        </p:nvSpPr>
        <p:spPr>
          <a:xfrm>
            <a:off x="-445585" y="4491460"/>
            <a:ext cx="5537295" cy="1248099"/>
          </a:xfrm>
          <a:custGeom>
            <a:avLst/>
            <a:gdLst>
              <a:gd name="connsiteX0" fmla="*/ 0 w 3773542"/>
              <a:gd name="connsiteY0" fmla="*/ 0 h 1248099"/>
              <a:gd name="connsiteX1" fmla="*/ 3773542 w 3773542"/>
              <a:gd name="connsiteY1" fmla="*/ 0 h 1248099"/>
              <a:gd name="connsiteX2" fmla="*/ 3773542 w 3773542"/>
              <a:gd name="connsiteY2" fmla="*/ 1248099 h 1248099"/>
              <a:gd name="connsiteX3" fmla="*/ 0 w 3773542"/>
              <a:gd name="connsiteY3" fmla="*/ 1248099 h 1248099"/>
              <a:gd name="connsiteX4" fmla="*/ 0 w 3773542"/>
              <a:gd name="connsiteY4" fmla="*/ 0 h 124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542" h="1248099">
                <a:moveTo>
                  <a:pt x="0" y="0"/>
                </a:moveTo>
                <a:lnTo>
                  <a:pt x="3773542" y="0"/>
                </a:lnTo>
                <a:lnTo>
                  <a:pt x="3773542" y="1248099"/>
                </a:lnTo>
                <a:lnTo>
                  <a:pt x="0" y="1248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7234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schemeClr val="accent1">
                    <a:lumMod val="75000"/>
                  </a:schemeClr>
                </a:solidFill>
              </a:rPr>
              <a:t>CLIENTES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/>
              <a:t>Personas Expuestas Públicamente - PEP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kern="1200" dirty="0"/>
              <a:t>Entidades Sin Ánimo de Lucro – ESAL</a:t>
            </a:r>
            <a:endParaRPr lang="es-ES" kern="120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8A0342A9-C1A4-4C97-A577-0B82BF02F555}"/>
              </a:ext>
            </a:extLst>
          </p:cNvPr>
          <p:cNvSpPr/>
          <p:nvPr/>
        </p:nvSpPr>
        <p:spPr>
          <a:xfrm>
            <a:off x="5693982" y="2922077"/>
            <a:ext cx="5514586" cy="1875674"/>
          </a:xfrm>
          <a:custGeom>
            <a:avLst/>
            <a:gdLst>
              <a:gd name="connsiteX0" fmla="*/ 0 w 4072637"/>
              <a:gd name="connsiteY0" fmla="*/ 0 h 1875674"/>
              <a:gd name="connsiteX1" fmla="*/ 4072637 w 4072637"/>
              <a:gd name="connsiteY1" fmla="*/ 0 h 1875674"/>
              <a:gd name="connsiteX2" fmla="*/ 4072637 w 4072637"/>
              <a:gd name="connsiteY2" fmla="*/ 1875674 h 1875674"/>
              <a:gd name="connsiteX3" fmla="*/ 0 w 4072637"/>
              <a:gd name="connsiteY3" fmla="*/ 1875674 h 1875674"/>
              <a:gd name="connsiteX4" fmla="*/ 0 w 4072637"/>
              <a:gd name="connsiteY4" fmla="*/ 0 h 18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637" h="1875674">
                <a:moveTo>
                  <a:pt x="0" y="0"/>
                </a:moveTo>
                <a:lnTo>
                  <a:pt x="4072637" y="0"/>
                </a:lnTo>
                <a:lnTo>
                  <a:pt x="4072637" y="1875674"/>
                </a:lnTo>
                <a:lnTo>
                  <a:pt x="0" y="18756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7234" tIns="60960" rIns="60960" bIns="60960" numCol="1" spcCol="1270" anchor="t" anchorCtr="0">
            <a:noAutofit/>
          </a:bodyPr>
          <a:lstStyle/>
          <a:p>
            <a:pPr marL="0" lvl="0" indent="0" algn="l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srgbClr val="93B21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ACTIVIDADES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Minería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Estaciones de Servicio 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Casas de Empeño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Actividades Postales Nacionales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Casas de Cambio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Actividades de Juegos de Suerte y Azar</a:t>
            </a:r>
            <a:endParaRPr lang="es-ES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Cannabis Medicinal 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rPr>
              <a:t>Asociaciones Religiosas</a:t>
            </a:r>
            <a:endParaRPr lang="es-E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5AF4E58-4D14-4840-8E6D-E15C66DF3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71" y="0"/>
            <a:ext cx="3997909" cy="24264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A471DBF-7EDB-4D70-8A97-6B4F0686F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" y="-21061"/>
            <a:ext cx="3997909" cy="24302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7E1CD4D-E056-4A09-BC45-79A9E94F9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5" y="-21060"/>
            <a:ext cx="4211005" cy="2424568"/>
          </a:xfrm>
          <a:prstGeom prst="rect">
            <a:avLst/>
          </a:prstGeom>
        </p:spPr>
      </p:pic>
      <p:sp>
        <p:nvSpPr>
          <p:cNvPr id="14" name="Rectangle 60">
            <a:extLst>
              <a:ext uri="{FF2B5EF4-FFF2-40B4-BE49-F238E27FC236}">
                <a16:creationId xmlns:a16="http://schemas.microsoft.com/office/drawing/2014/main" id="{91BFF3EE-25C9-4030-A529-F2A3B259E5B9}"/>
              </a:ext>
            </a:extLst>
          </p:cNvPr>
          <p:cNvSpPr/>
          <p:nvPr/>
        </p:nvSpPr>
        <p:spPr>
          <a:xfrm>
            <a:off x="15667" y="-21061"/>
            <a:ext cx="12219801" cy="246055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800" dirty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119803" y="692960"/>
            <a:ext cx="11521280" cy="11528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CO" sz="4000" b="1" dirty="0">
                <a:solidFill>
                  <a:schemeClr val="bg1"/>
                </a:solidFill>
                <a:latin typeface="Lato Regular"/>
                <a:ea typeface="+mn-ea"/>
                <a:cs typeface="Lato Regular"/>
              </a:rPr>
              <a:t>Clasificación de</a:t>
            </a:r>
            <a:r>
              <a:rPr lang="es-CO" sz="4000" b="1" dirty="0">
                <a:solidFill>
                  <a:schemeClr val="bg1"/>
                </a:solidFill>
                <a:latin typeface="Lato Regular"/>
                <a:cs typeface="Lato Regular"/>
              </a:rPr>
              <a:t> Clientes con Controles Diferenciales BAC</a:t>
            </a:r>
            <a:endParaRPr lang="es-CO" sz="4000" b="1" dirty="0">
              <a:solidFill>
                <a:schemeClr val="bg1"/>
              </a:solidFill>
              <a:latin typeface="Lato Regular"/>
              <a:ea typeface="+mn-ea"/>
              <a:cs typeface="Lato Regular"/>
            </a:endParaRPr>
          </a:p>
        </p:txBody>
      </p:sp>
      <p:pic>
        <p:nvPicPr>
          <p:cNvPr id="3076" name="Picture 4" descr="blackjack, cheat, game icon">
            <a:extLst>
              <a:ext uri="{FF2B5EF4-FFF2-40B4-BE49-F238E27FC236}">
                <a16:creationId xmlns:a16="http://schemas.microsoft.com/office/drawing/2014/main" id="{19340CCA-1074-47A7-8CF3-3A796FA4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419" y="2892375"/>
            <a:ext cx="950640" cy="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erica, elections, poles, politics icon">
            <a:extLst>
              <a:ext uri="{FF2B5EF4-FFF2-40B4-BE49-F238E27FC236}">
                <a16:creationId xmlns:a16="http://schemas.microsoft.com/office/drawing/2014/main" id="{01558D23-13D2-43DF-BA2D-EB18A74D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770931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conference, meeting, presentation icon">
            <a:extLst>
              <a:ext uri="{FF2B5EF4-FFF2-40B4-BE49-F238E27FC236}">
                <a16:creationId xmlns:a16="http://schemas.microsoft.com/office/drawing/2014/main" id="{33C852CA-5D53-45C0-B639-A8281267E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27268" y="3613862"/>
            <a:ext cx="93894" cy="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4" name="Picture 12" descr="conference, meeting, presentation icon">
            <a:extLst>
              <a:ext uri="{FF2B5EF4-FFF2-40B4-BE49-F238E27FC236}">
                <a16:creationId xmlns:a16="http://schemas.microsoft.com/office/drawing/2014/main" id="{84635EFE-EB88-4C1B-B1BB-9399F54F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797751"/>
            <a:ext cx="1080587" cy="10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gold, gold bar, gold ingots icon">
            <a:extLst>
              <a:ext uri="{FF2B5EF4-FFF2-40B4-BE49-F238E27FC236}">
                <a16:creationId xmlns:a16="http://schemas.microsoft.com/office/drawing/2014/main" id="{C78DF693-B781-44BC-BAFE-C1D39B6C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08" y="2800205"/>
            <a:ext cx="947633" cy="9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3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212E42B-A72E-475A-A734-CF5C13C36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41600"/>
          <a:stretch/>
        </p:blipFill>
        <p:spPr>
          <a:xfrm>
            <a:off x="7836193" y="1484595"/>
            <a:ext cx="2664296" cy="185617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6C6ADF3-87B2-43DC-88C4-0B39BC2F2210}"/>
              </a:ext>
            </a:extLst>
          </p:cNvPr>
          <p:cNvSpPr/>
          <p:nvPr/>
        </p:nvSpPr>
        <p:spPr>
          <a:xfrm>
            <a:off x="263352" y="5332116"/>
            <a:ext cx="8372117" cy="9821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5660FB-7B80-4CFF-B4FF-5013D654D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AE92E7-503E-46FE-BB50-5957E895776E}"/>
              </a:ext>
            </a:extLst>
          </p:cNvPr>
          <p:cNvSpPr txBox="1"/>
          <p:nvPr/>
        </p:nvSpPr>
        <p:spPr>
          <a:xfrm>
            <a:off x="1210709" y="142319"/>
            <a:ext cx="9550956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 baseline="0">
                <a:solidFill>
                  <a:schemeClr val="tx2">
                    <a:lumMod val="50000"/>
                  </a:schemeClr>
                </a:solidFill>
                <a:latin typeface="Lato Regular"/>
                <a:ea typeface="+mj-ea"/>
                <a:cs typeface="Lato Regular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/>
              <a:t>Requisitos Adicionales para Vinculación Juegos de Suerte y Azar 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1A1AD2F8-B518-48CD-95AD-95C9D3B216C4}"/>
              </a:ext>
            </a:extLst>
          </p:cNvPr>
          <p:cNvSpPr/>
          <p:nvPr/>
        </p:nvSpPr>
        <p:spPr>
          <a:xfrm>
            <a:off x="1487487" y="1160146"/>
            <a:ext cx="3482494" cy="382986"/>
          </a:xfrm>
          <a:prstGeom prst="round2DiagRect">
            <a:avLst/>
          </a:prstGeom>
          <a:solidFill>
            <a:srgbClr val="66AB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Persona Natural</a:t>
            </a:r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7BFF6506-E178-4CB6-AEDD-33C6F9D6E463}"/>
              </a:ext>
            </a:extLst>
          </p:cNvPr>
          <p:cNvSpPr/>
          <p:nvPr/>
        </p:nvSpPr>
        <p:spPr>
          <a:xfrm>
            <a:off x="7427094" y="1160146"/>
            <a:ext cx="3482494" cy="382986"/>
          </a:xfrm>
          <a:prstGeom prst="round2DiagRect">
            <a:avLst/>
          </a:prstGeom>
          <a:solidFill>
            <a:srgbClr val="66AB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Persona Jurídica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7AA6F6-8B2C-4D7C-BBFF-10237806C00D}"/>
              </a:ext>
            </a:extLst>
          </p:cNvPr>
          <p:cNvSpPr txBox="1"/>
          <p:nvPr/>
        </p:nvSpPr>
        <p:spPr>
          <a:xfrm>
            <a:off x="6500470" y="3444427"/>
            <a:ext cx="535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1600" dirty="0">
                <a:solidFill>
                  <a:schemeClr val="tx2">
                    <a:lumMod val="50000"/>
                  </a:schemeClr>
                </a:solidFill>
              </a:rPr>
              <a:t>Copia de autorización de Coljuegos para desarrollar la actividad</a:t>
            </a:r>
          </a:p>
          <a:p>
            <a:pPr marL="342900" indent="-342900" algn="just">
              <a:buAutoNum type="arabicPeriod"/>
            </a:pPr>
            <a:r>
              <a:rPr lang="es-CO" sz="1600" dirty="0">
                <a:solidFill>
                  <a:schemeClr val="tx2">
                    <a:lumMod val="50000"/>
                  </a:schemeClr>
                </a:solidFill>
              </a:rPr>
              <a:t>Certificación expedida por el Oficial de Cumplimento donde conste el cumplimiento del SIPLAFT, y que el mismo se encuentre aprobado por Junta Directiva u órgano competente de la sociedad.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76FDD1-C1AC-4E60-9FA5-2629ECFA104F}"/>
              </a:ext>
            </a:extLst>
          </p:cNvPr>
          <p:cNvSpPr txBox="1"/>
          <p:nvPr/>
        </p:nvSpPr>
        <p:spPr>
          <a:xfrm>
            <a:off x="796225" y="3538651"/>
            <a:ext cx="489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1600" dirty="0">
                <a:solidFill>
                  <a:schemeClr val="tx2">
                    <a:lumMod val="50000"/>
                  </a:schemeClr>
                </a:solidFill>
              </a:rPr>
              <a:t>Certificado de Coljuegos en el que conste la autorización de la explotación de los juegos de azar, en determinada jurisdicción.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524A63-17CD-46C0-8AD0-8B3D6C98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84891"/>
            <a:ext cx="2448272" cy="16942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BAC792-4C93-472B-82BA-8DE736C20B25}"/>
              </a:ext>
            </a:extLst>
          </p:cNvPr>
          <p:cNvSpPr txBox="1"/>
          <p:nvPr/>
        </p:nvSpPr>
        <p:spPr>
          <a:xfrm>
            <a:off x="864620" y="5666208"/>
            <a:ext cx="518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No aparecer en listas restrictivas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DA8E71-41E4-45A5-9A67-87173FE6AFE5}"/>
              </a:ext>
            </a:extLst>
          </p:cNvPr>
          <p:cNvSpPr txBox="1"/>
          <p:nvPr/>
        </p:nvSpPr>
        <p:spPr>
          <a:xfrm>
            <a:off x="5986187" y="5980728"/>
            <a:ext cx="305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Revisores fiscales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350427-0741-402B-8220-6FF6CB550886}"/>
              </a:ext>
            </a:extLst>
          </p:cNvPr>
          <p:cNvSpPr txBox="1"/>
          <p:nvPr/>
        </p:nvSpPr>
        <p:spPr>
          <a:xfrm>
            <a:off x="6529698" y="5708532"/>
            <a:ext cx="178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Accionistas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41DA9A-E285-47E6-98C7-B122E824E34F}"/>
              </a:ext>
            </a:extLst>
          </p:cNvPr>
          <p:cNvSpPr txBox="1"/>
          <p:nvPr/>
        </p:nvSpPr>
        <p:spPr>
          <a:xfrm>
            <a:off x="6524384" y="5447126"/>
            <a:ext cx="119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Socios</a:t>
            </a:r>
          </a:p>
        </p:txBody>
      </p:sp>
      <p:pic>
        <p:nvPicPr>
          <p:cNvPr id="5128" name="Picture 8" descr="group, people, team icon">
            <a:extLst>
              <a:ext uri="{FF2B5EF4-FFF2-40B4-BE49-F238E27FC236}">
                <a16:creationId xmlns:a16="http://schemas.microsoft.com/office/drawing/2014/main" id="{53256B71-D894-4B80-9EA7-13C452F8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88" y="5529383"/>
            <a:ext cx="719251" cy="7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 descr="business, exchange, people icon">
            <a:extLst>
              <a:ext uri="{FF2B5EF4-FFF2-40B4-BE49-F238E27FC236}">
                <a16:creationId xmlns:a16="http://schemas.microsoft.com/office/drawing/2014/main" id="{8A93A6D1-4F0C-4EB5-ACA5-EFEB7C412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825" y="5765833"/>
            <a:ext cx="242518" cy="2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34" name="Picture 14" descr="business, exchange, people icon">
            <a:extLst>
              <a:ext uri="{FF2B5EF4-FFF2-40B4-BE49-F238E27FC236}">
                <a16:creationId xmlns:a16="http://schemas.microsoft.com/office/drawing/2014/main" id="{0CD50A10-DEA9-40CD-A3BA-19B6BEC1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5" y="5381228"/>
            <a:ext cx="970071" cy="9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9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7830687-F394-4089-90FD-4F6F6CDA5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980AED-EDB4-4C50-A94D-4FA97EA95DB2}"/>
              </a:ext>
            </a:extLst>
          </p:cNvPr>
          <p:cNvSpPr/>
          <p:nvPr/>
        </p:nvSpPr>
        <p:spPr>
          <a:xfrm>
            <a:off x="2855641" y="592293"/>
            <a:ext cx="6238099" cy="978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38" b="1" dirty="0">
              <a:solidFill>
                <a:schemeClr val="bg1"/>
              </a:solidFill>
              <a:latin typeface="Gill Sans MT (Titulos)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71AA730-0DBB-4148-BF11-DA07C076EFAD}"/>
              </a:ext>
            </a:extLst>
          </p:cNvPr>
          <p:cNvCxnSpPr>
            <a:cxnSpLocks/>
          </p:cNvCxnSpPr>
          <p:nvPr/>
        </p:nvCxnSpPr>
        <p:spPr>
          <a:xfrm>
            <a:off x="3260711" y="1267411"/>
            <a:ext cx="5667924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275EF29-8F08-461E-A8B8-1CB5DD1BF1B3}"/>
              </a:ext>
            </a:extLst>
          </p:cNvPr>
          <p:cNvSpPr/>
          <p:nvPr/>
        </p:nvSpPr>
        <p:spPr>
          <a:xfrm>
            <a:off x="365572" y="2959100"/>
            <a:ext cx="3548882" cy="863222"/>
          </a:xfrm>
          <a:custGeom>
            <a:avLst/>
            <a:gdLst>
              <a:gd name="connsiteX0" fmla="*/ 0 w 2399970"/>
              <a:gd name="connsiteY0" fmla="*/ 0 h 493694"/>
              <a:gd name="connsiteX1" fmla="*/ 2399970 w 2399970"/>
              <a:gd name="connsiteY1" fmla="*/ 0 h 493694"/>
              <a:gd name="connsiteX2" fmla="*/ 2399970 w 2399970"/>
              <a:gd name="connsiteY2" fmla="*/ 493694 h 493694"/>
              <a:gd name="connsiteX3" fmla="*/ 0 w 2399970"/>
              <a:gd name="connsiteY3" fmla="*/ 493694 h 493694"/>
              <a:gd name="connsiteX4" fmla="*/ 0 w 2399970"/>
              <a:gd name="connsiteY4" fmla="*/ 0 h 4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970" h="493694">
                <a:moveTo>
                  <a:pt x="0" y="0"/>
                </a:moveTo>
                <a:lnTo>
                  <a:pt x="2399970" y="0"/>
                </a:lnTo>
                <a:lnTo>
                  <a:pt x="2399970" y="493694"/>
                </a:lnTo>
                <a:lnTo>
                  <a:pt x="0" y="49369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b="1" kern="1200" dirty="0"/>
              <a:t>Consulta en listas restrictivas y cruces frente a las  bases de  datos de clientes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EF04E45-BE4D-4AF8-8F8D-A7BD84724CE8}"/>
              </a:ext>
            </a:extLst>
          </p:cNvPr>
          <p:cNvSpPr/>
          <p:nvPr/>
        </p:nvSpPr>
        <p:spPr>
          <a:xfrm>
            <a:off x="4309777" y="2959100"/>
            <a:ext cx="3560666" cy="901511"/>
          </a:xfrm>
          <a:custGeom>
            <a:avLst/>
            <a:gdLst>
              <a:gd name="connsiteX0" fmla="*/ 0 w 2399970"/>
              <a:gd name="connsiteY0" fmla="*/ 0 h 493694"/>
              <a:gd name="connsiteX1" fmla="*/ 2399970 w 2399970"/>
              <a:gd name="connsiteY1" fmla="*/ 0 h 493694"/>
              <a:gd name="connsiteX2" fmla="*/ 2399970 w 2399970"/>
              <a:gd name="connsiteY2" fmla="*/ 493694 h 493694"/>
              <a:gd name="connsiteX3" fmla="*/ 0 w 2399970"/>
              <a:gd name="connsiteY3" fmla="*/ 493694 h 493694"/>
              <a:gd name="connsiteX4" fmla="*/ 0 w 2399970"/>
              <a:gd name="connsiteY4" fmla="*/ 0 h 4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970" h="493694">
                <a:moveTo>
                  <a:pt x="0" y="0"/>
                </a:moveTo>
                <a:lnTo>
                  <a:pt x="2399970" y="0"/>
                </a:lnTo>
                <a:lnTo>
                  <a:pt x="2399970" y="493694"/>
                </a:lnTo>
                <a:lnTo>
                  <a:pt x="0" y="49369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b="1" kern="120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ea typeface="+mn-ea"/>
                <a:cs typeface="+mn-cs"/>
              </a:rPr>
              <a:t>Monitoreo transaccional  a través de  Modelos Econométricos</a:t>
            </a:r>
            <a:endParaRPr lang="es-ES" b="1" kern="120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89A6B56-FE59-499F-B815-90279C772029}"/>
              </a:ext>
            </a:extLst>
          </p:cNvPr>
          <p:cNvSpPr/>
          <p:nvPr/>
        </p:nvSpPr>
        <p:spPr>
          <a:xfrm>
            <a:off x="8328248" y="2959100"/>
            <a:ext cx="3459042" cy="886873"/>
          </a:xfrm>
          <a:custGeom>
            <a:avLst/>
            <a:gdLst>
              <a:gd name="connsiteX0" fmla="*/ 0 w 2399970"/>
              <a:gd name="connsiteY0" fmla="*/ 0 h 493694"/>
              <a:gd name="connsiteX1" fmla="*/ 2399970 w 2399970"/>
              <a:gd name="connsiteY1" fmla="*/ 0 h 493694"/>
              <a:gd name="connsiteX2" fmla="*/ 2399970 w 2399970"/>
              <a:gd name="connsiteY2" fmla="*/ 493694 h 493694"/>
              <a:gd name="connsiteX3" fmla="*/ 0 w 2399970"/>
              <a:gd name="connsiteY3" fmla="*/ 493694 h 493694"/>
              <a:gd name="connsiteX4" fmla="*/ 0 w 2399970"/>
              <a:gd name="connsiteY4" fmla="*/ 0 h 4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970" h="493694">
                <a:moveTo>
                  <a:pt x="0" y="0"/>
                </a:moveTo>
                <a:lnTo>
                  <a:pt x="2399970" y="0"/>
                </a:lnTo>
                <a:lnTo>
                  <a:pt x="2399970" y="493694"/>
                </a:lnTo>
                <a:lnTo>
                  <a:pt x="0" y="49369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b="1" kern="1200" dirty="0"/>
              <a:t>Investigaciones Internas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91F965-6615-4FCE-9129-06C6A8E49DF9}"/>
              </a:ext>
            </a:extLst>
          </p:cNvPr>
          <p:cNvSpPr txBox="1"/>
          <p:nvPr/>
        </p:nvSpPr>
        <p:spPr>
          <a:xfrm>
            <a:off x="1858746" y="198744"/>
            <a:ext cx="8243943" cy="53553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s-CO" dirty="0"/>
              <a:t>Controles Establecidos por el BAC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191" y="3933056"/>
            <a:ext cx="4067480" cy="221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Actualización diaria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Control automático en el Core Bancario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Bloqueos por Nivel de Riesgo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Más de 120.000 registros  en listas restrictivas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09777" y="3933056"/>
            <a:ext cx="3560666" cy="2193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Clientes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Canales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Jurisdicciones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Por productos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000" dirty="0"/>
          </a:p>
        </p:txBody>
      </p:sp>
      <p:sp>
        <p:nvSpPr>
          <p:cNvPr id="10" name="Rectángulo 9"/>
          <p:cNvSpPr/>
          <p:nvPr/>
        </p:nvSpPr>
        <p:spPr>
          <a:xfrm>
            <a:off x="8328248" y="3933056"/>
            <a:ext cx="3779448" cy="2227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Solicitud de documentación soporte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Monitoreo de </a:t>
            </a:r>
            <a:r>
              <a:rPr lang="es-CO" dirty="0" err="1"/>
              <a:t>tx</a:t>
            </a:r>
            <a:r>
              <a:rPr lang="es-CO" dirty="0"/>
              <a:t> inusuales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Interacción directa de la Gerencia </a:t>
            </a:r>
            <a:r>
              <a:rPr lang="es-CO" dirty="0" err="1"/>
              <a:t>Sarlaft</a:t>
            </a:r>
            <a:r>
              <a:rPr lang="es-CO" dirty="0"/>
              <a:t> con la red bancaria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/>
              <a:t>Monitoreo noticias públicas</a:t>
            </a:r>
            <a:endParaRPr lang="es-CO" sz="1000" dirty="0"/>
          </a:p>
        </p:txBody>
      </p:sp>
      <p:pic>
        <p:nvPicPr>
          <p:cNvPr id="1026" name="Picture 2" descr="Fotos de stock gratuitas de abogado, administración, apilar, aprender">
            <a:extLst>
              <a:ext uri="{FF2B5EF4-FFF2-40B4-BE49-F238E27FC236}">
                <a16:creationId xmlns:a16="http://schemas.microsoft.com/office/drawing/2014/main" id="{83596BC4-F4E3-4859-BE3C-91B8D81E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5" y="928788"/>
            <a:ext cx="3515994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s de stock gratuitas de ampliación, aumento, blanco y negro, educación">
            <a:extLst>
              <a:ext uri="{FF2B5EF4-FFF2-40B4-BE49-F238E27FC236}">
                <a16:creationId xmlns:a16="http://schemas.microsoft.com/office/drawing/2014/main" id="{79A14E43-65A0-4A6C-90D7-B9EE60F0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00" y="928788"/>
            <a:ext cx="3444606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s de stock gratuitas de carraspera, código, conceptual, datos">
            <a:extLst>
              <a:ext uri="{FF2B5EF4-FFF2-40B4-BE49-F238E27FC236}">
                <a16:creationId xmlns:a16="http://schemas.microsoft.com/office/drawing/2014/main" id="{F783E720-1C7C-4D82-BA03-9F95EF2F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53" y="928788"/>
            <a:ext cx="351621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2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A51D61-7E35-4629-8F63-A53995D12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6662"/>
          <a:stretch/>
        </p:blipFill>
        <p:spPr>
          <a:xfrm>
            <a:off x="-20216" y="10571"/>
            <a:ext cx="12212215" cy="2105936"/>
          </a:xfrm>
          <a:prstGeom prst="rect">
            <a:avLst/>
          </a:prstGeom>
        </p:spPr>
      </p:pic>
      <p:sp>
        <p:nvSpPr>
          <p:cNvPr id="13" name="Rectangle 60">
            <a:extLst>
              <a:ext uri="{FF2B5EF4-FFF2-40B4-BE49-F238E27FC236}">
                <a16:creationId xmlns:a16="http://schemas.microsoft.com/office/drawing/2014/main" id="{53A766FB-6563-4475-97FF-7A926DED8E46}"/>
              </a:ext>
            </a:extLst>
          </p:cNvPr>
          <p:cNvSpPr/>
          <p:nvPr/>
        </p:nvSpPr>
        <p:spPr>
          <a:xfrm>
            <a:off x="-27801" y="-9382"/>
            <a:ext cx="12219801" cy="212588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8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FFC03F-0C32-47B1-81AE-76A636B82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920006-93C2-4C31-9AF9-61AB4BAB9425}"/>
              </a:ext>
            </a:extLst>
          </p:cNvPr>
          <p:cNvSpPr txBox="1"/>
          <p:nvPr/>
        </p:nvSpPr>
        <p:spPr>
          <a:xfrm>
            <a:off x="-7777" y="916393"/>
            <a:ext cx="11210276" cy="97872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algn="l"/>
            <a:r>
              <a:rPr lang="es-CO" dirty="0">
                <a:solidFill>
                  <a:schemeClr val="bg1"/>
                </a:solidFill>
              </a:rPr>
              <a:t>Clientes de Juegos de Suerte y Azar Vinculados al BAC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B1C47FB-43FD-4BE7-A8FB-434F6D92FAD8}"/>
              </a:ext>
            </a:extLst>
          </p:cNvPr>
          <p:cNvSpPr txBox="1">
            <a:spLocks/>
          </p:cNvSpPr>
          <p:nvPr/>
        </p:nvSpPr>
        <p:spPr>
          <a:xfrm>
            <a:off x="161022" y="2454407"/>
            <a:ext cx="5069868" cy="6852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b="1" dirty="0"/>
              <a:t>A la fecha el Banco Agrario tiene 45 clientes: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CA39C5-8887-4FA3-80A6-D09718C0A009}"/>
              </a:ext>
            </a:extLst>
          </p:cNvPr>
          <p:cNvSpPr txBox="1"/>
          <p:nvPr/>
        </p:nvSpPr>
        <p:spPr>
          <a:xfrm>
            <a:off x="5942620" y="2465420"/>
            <a:ext cx="543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Y su permanencia en el BAC depende de: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30047B-D0C0-4A87-A6AF-E75AC23A8162}"/>
              </a:ext>
            </a:extLst>
          </p:cNvPr>
          <p:cNvSpPr txBox="1"/>
          <p:nvPr/>
        </p:nvSpPr>
        <p:spPr>
          <a:xfrm>
            <a:off x="6823193" y="3568216"/>
            <a:ext cx="4849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Actualización anual de la información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553211E-B8F3-4D15-B7BA-619D79F867C2}"/>
              </a:ext>
            </a:extLst>
          </p:cNvPr>
          <p:cNvSpPr txBox="1"/>
          <p:nvPr/>
        </p:nvSpPr>
        <p:spPr>
          <a:xfrm>
            <a:off x="6823192" y="4427872"/>
            <a:ext cx="4849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Presentación de todos los soportes documentales de </a:t>
            </a:r>
            <a:r>
              <a:rPr lang="es-CO" sz="2000" b="1" dirty="0" err="1"/>
              <a:t>tx</a:t>
            </a:r>
            <a:r>
              <a:rPr lang="es-CO" sz="2000" b="1" dirty="0"/>
              <a:t> cuando el BAC lo solicite</a:t>
            </a:r>
          </a:p>
        </p:txBody>
      </p:sp>
      <p:sp>
        <p:nvSpPr>
          <p:cNvPr id="8" name="AutoShape 12" descr="executive, job, selection icon">
            <a:extLst>
              <a:ext uri="{FF2B5EF4-FFF2-40B4-BE49-F238E27FC236}">
                <a16:creationId xmlns:a16="http://schemas.microsoft.com/office/drawing/2014/main" id="{F3D9CB02-75C3-41A1-A09B-496142DCC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24" name="Picture 28" descr="account, man, profile icon">
            <a:extLst>
              <a:ext uri="{FF2B5EF4-FFF2-40B4-BE49-F238E27FC236}">
                <a16:creationId xmlns:a16="http://schemas.microsoft.com/office/drawing/2014/main" id="{136C4482-27A9-45D4-8CA2-D86E8363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60" y="32311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60A8AA-08E2-45BD-9745-796EEA2398EA}"/>
              </a:ext>
            </a:extLst>
          </p:cNvPr>
          <p:cNvSpPr txBox="1"/>
          <p:nvPr/>
        </p:nvSpPr>
        <p:spPr>
          <a:xfrm>
            <a:off x="1795381" y="348685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Persona Natural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A6FB411-7B98-4D04-A601-430F6D88C7C8}"/>
              </a:ext>
            </a:extLst>
          </p:cNvPr>
          <p:cNvSpPr txBox="1"/>
          <p:nvPr/>
        </p:nvSpPr>
        <p:spPr>
          <a:xfrm>
            <a:off x="836087" y="3461644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21</a:t>
            </a:r>
          </a:p>
        </p:txBody>
      </p:sp>
      <p:sp>
        <p:nvSpPr>
          <p:cNvPr id="25" name="AutoShape 34" descr="building, casino, gambling icon">
            <a:extLst>
              <a:ext uri="{FF2B5EF4-FFF2-40B4-BE49-F238E27FC236}">
                <a16:creationId xmlns:a16="http://schemas.microsoft.com/office/drawing/2014/main" id="{2BAB41DF-75DA-4584-B7B9-B6684FE8C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32" name="Picture 36" descr="building, casino, gambling icon">
            <a:extLst>
              <a:ext uri="{FF2B5EF4-FFF2-40B4-BE49-F238E27FC236}">
                <a16:creationId xmlns:a16="http://schemas.microsoft.com/office/drawing/2014/main" id="{8DF44162-7A4A-4677-B3A6-E5B82780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47224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2A28BE25-358E-4FB2-A6D5-9172F619293F}"/>
              </a:ext>
            </a:extLst>
          </p:cNvPr>
          <p:cNvSpPr txBox="1"/>
          <p:nvPr/>
        </p:nvSpPr>
        <p:spPr>
          <a:xfrm>
            <a:off x="1795381" y="4996737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Persona Jurídica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FDA889-D288-43A0-BCA5-4474E8C457AE}"/>
              </a:ext>
            </a:extLst>
          </p:cNvPr>
          <p:cNvSpPr txBox="1"/>
          <p:nvPr/>
        </p:nvSpPr>
        <p:spPr>
          <a:xfrm>
            <a:off x="836087" y="497152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24</a:t>
            </a:r>
          </a:p>
        </p:txBody>
      </p:sp>
      <p:sp>
        <p:nvSpPr>
          <p:cNvPr id="26" name="AutoShape 38" descr="arrow, complete, update icon">
            <a:extLst>
              <a:ext uri="{FF2B5EF4-FFF2-40B4-BE49-F238E27FC236}">
                <a16:creationId xmlns:a16="http://schemas.microsoft.com/office/drawing/2014/main" id="{669C4CE4-54B3-406C-ABD7-C37A7C151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5262" y="3748262"/>
            <a:ext cx="137937" cy="1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38" name="Picture 42" descr="arrows, refresh, system, system update, update icon">
            <a:extLst>
              <a:ext uri="{FF2B5EF4-FFF2-40B4-BE49-F238E27FC236}">
                <a16:creationId xmlns:a16="http://schemas.microsoft.com/office/drawing/2014/main" id="{01D9ED1C-5555-4AB8-A869-7C902D43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11" y="3429000"/>
            <a:ext cx="746501" cy="7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44" descr="documents, files, notes icon">
            <a:extLst>
              <a:ext uri="{FF2B5EF4-FFF2-40B4-BE49-F238E27FC236}">
                <a16:creationId xmlns:a16="http://schemas.microsoft.com/office/drawing/2014/main" id="{21C1AD1D-7190-4922-863A-C8A76DB8C2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4620" y="4986681"/>
            <a:ext cx="207786" cy="2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42" name="Picture 46" descr="documents, files, notes icon">
            <a:extLst>
              <a:ext uri="{FF2B5EF4-FFF2-40B4-BE49-F238E27FC236}">
                <a16:creationId xmlns:a16="http://schemas.microsoft.com/office/drawing/2014/main" id="{BA51799E-6F9F-49D4-9B1C-8028BB0B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20" y="4515723"/>
            <a:ext cx="831144" cy="8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5F0DFFF-F0F3-4CCE-8A73-2E07932C5014}"/>
              </a:ext>
            </a:extLst>
          </p:cNvPr>
          <p:cNvSpPr/>
          <p:nvPr/>
        </p:nvSpPr>
        <p:spPr>
          <a:xfrm>
            <a:off x="104420" y="732971"/>
            <a:ext cx="11908720" cy="141556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FFC03F-0C32-47B1-81AE-76A636B82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920006-93C2-4C31-9AF9-61AB4BAB9425}"/>
              </a:ext>
            </a:extLst>
          </p:cNvPr>
          <p:cNvSpPr txBox="1"/>
          <p:nvPr/>
        </p:nvSpPr>
        <p:spPr>
          <a:xfrm>
            <a:off x="-59957" y="34810"/>
            <a:ext cx="6781362" cy="97872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s-CO" dirty="0"/>
              <a:t>Corresponsales Bancarios del BAC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8115" y="985460"/>
            <a:ext cx="2411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Pago de giros para programas de Gobierno como: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80603" y="5688211"/>
            <a:ext cx="4022082" cy="621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Número de Transacciones 956.252</a:t>
            </a:r>
          </a:p>
          <a:p>
            <a:pPr algn="ctr"/>
            <a:r>
              <a:rPr lang="es-CO" sz="1600" b="1" dirty="0"/>
              <a:t>Monto en Millones $306.596</a:t>
            </a:r>
            <a:r>
              <a:rPr lang="es-CO" sz="900" b="1" dirty="0"/>
              <a:t>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186486" y="5688211"/>
            <a:ext cx="4022082" cy="621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Número de Transacciones 466.420</a:t>
            </a:r>
          </a:p>
          <a:p>
            <a:pPr algn="ctr"/>
            <a:r>
              <a:rPr lang="es-CO" sz="1600" b="1" dirty="0"/>
              <a:t>Monto en Millones $128.818.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C5BC6A-F6FA-428C-923A-C9E5EE3D679E}"/>
              </a:ext>
            </a:extLst>
          </p:cNvPr>
          <p:cNvSpPr txBox="1"/>
          <p:nvPr/>
        </p:nvSpPr>
        <p:spPr>
          <a:xfrm>
            <a:off x="551384" y="5335324"/>
            <a:ext cx="25814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i="1" dirty="0"/>
              <a:t>Cifras en millones de pesos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32BC6E-8D5D-445F-B04F-65F11C93097F}"/>
              </a:ext>
            </a:extLst>
          </p:cNvPr>
          <p:cNvSpPr txBox="1"/>
          <p:nvPr/>
        </p:nvSpPr>
        <p:spPr>
          <a:xfrm>
            <a:off x="6232525" y="5269577"/>
            <a:ext cx="25814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i="1" dirty="0"/>
              <a:t>Cifras en millones de pesos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9EA2DA9-CF55-4711-9D45-AEF642110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932036"/>
              </p:ext>
            </p:extLst>
          </p:nvPr>
        </p:nvGraphicFramePr>
        <p:xfrm>
          <a:off x="119336" y="2689863"/>
          <a:ext cx="5544616" cy="267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B76E335-3714-4FEC-AD0D-59CDD4DB4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709169"/>
              </p:ext>
            </p:extLst>
          </p:nvPr>
        </p:nvGraphicFramePr>
        <p:xfrm>
          <a:off x="5916487" y="2713959"/>
          <a:ext cx="6096653" cy="266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2">
            <a:extLst>
              <a:ext uri="{FF2B5EF4-FFF2-40B4-BE49-F238E27FC236}">
                <a16:creationId xmlns:a16="http://schemas.microsoft.com/office/drawing/2014/main" id="{77B68239-326E-4F23-86AE-A9B76D5FDF03}"/>
              </a:ext>
            </a:extLst>
          </p:cNvPr>
          <p:cNvSpPr txBox="1"/>
          <p:nvPr/>
        </p:nvSpPr>
        <p:spPr>
          <a:xfrm>
            <a:off x="5328071" y="1600260"/>
            <a:ext cx="1127969" cy="553978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/>
            <a:r>
              <a:rPr lang="es-CO" sz="1400" b="1" dirty="0">
                <a:latin typeface="Lato Light"/>
                <a:cs typeface="Lato Light"/>
              </a:rPr>
              <a:t>Jóvenes en Acción</a:t>
            </a:r>
          </a:p>
        </p:txBody>
      </p:sp>
      <p:pic>
        <p:nvPicPr>
          <p:cNvPr id="15" name="Picture 2" descr="Familias en Acción - Alcaldía Municipal de Santa Rosa de Cabal en Risaralda">
            <a:extLst>
              <a:ext uri="{FF2B5EF4-FFF2-40B4-BE49-F238E27FC236}">
                <a16:creationId xmlns:a16="http://schemas.microsoft.com/office/drawing/2014/main" id="{7B9645B7-8901-41DF-BCFD-492A567E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814770"/>
            <a:ext cx="1352741" cy="7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l Gobierno ofrece 55 mil cupos para el programa Jóvenes en Acción en el  primer semestre del 2019">
            <a:extLst>
              <a:ext uri="{FF2B5EF4-FFF2-40B4-BE49-F238E27FC236}">
                <a16:creationId xmlns:a16="http://schemas.microsoft.com/office/drawing/2014/main" id="{EB9DB9E1-32BC-4B7E-9793-6F0AA8270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t="12341" r="23999" b="2665"/>
          <a:stretch/>
        </p:blipFill>
        <p:spPr bwMode="auto">
          <a:xfrm>
            <a:off x="5372560" y="745947"/>
            <a:ext cx="901693" cy="8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92">
            <a:extLst>
              <a:ext uri="{FF2B5EF4-FFF2-40B4-BE49-F238E27FC236}">
                <a16:creationId xmlns:a16="http://schemas.microsoft.com/office/drawing/2014/main" id="{D1118325-CC6C-46B6-97F5-BD642AAA3077}"/>
              </a:ext>
            </a:extLst>
          </p:cNvPr>
          <p:cNvSpPr txBox="1"/>
          <p:nvPr/>
        </p:nvSpPr>
        <p:spPr>
          <a:xfrm>
            <a:off x="3208157" y="1600260"/>
            <a:ext cx="1137762" cy="553978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/>
            <a:r>
              <a:rPr lang="es-CO" sz="1400" b="1" dirty="0">
                <a:latin typeface="Lato Light"/>
                <a:cs typeface="Lato Light"/>
              </a:rPr>
              <a:t>Familias en Acción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6210FAB-6D1B-4B52-B56E-6AADF3C3D6C7}"/>
              </a:ext>
            </a:extLst>
          </p:cNvPr>
          <p:cNvGrpSpPr/>
          <p:nvPr/>
        </p:nvGrpSpPr>
        <p:grpSpPr>
          <a:xfrm>
            <a:off x="7186486" y="783202"/>
            <a:ext cx="1644175" cy="858710"/>
            <a:chOff x="5870170" y="2684140"/>
            <a:chExt cx="2590276" cy="1445922"/>
          </a:xfrm>
        </p:grpSpPr>
        <p:pic>
          <p:nvPicPr>
            <p:cNvPr id="22" name="Picture 10" descr="Retiran link de consulta de beneficiarios en página de &quot;ingreso solidario&quot;  por anomalías | Zona Cero">
              <a:extLst>
                <a:ext uri="{FF2B5EF4-FFF2-40B4-BE49-F238E27FC236}">
                  <a16:creationId xmlns:a16="http://schemas.microsoft.com/office/drawing/2014/main" id="{88D8986A-3A0C-4C5B-9E3E-81F1264E44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08" r="77600"/>
            <a:stretch/>
          </p:blipFill>
          <p:spPr bwMode="auto">
            <a:xfrm>
              <a:off x="5870170" y="2684140"/>
              <a:ext cx="864096" cy="1445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D8B07C2-2832-4A2A-919A-5CBC2BA2DA5D}"/>
                </a:ext>
              </a:extLst>
            </p:cNvPr>
            <p:cNvGrpSpPr/>
            <p:nvPr/>
          </p:nvGrpSpPr>
          <p:grpSpPr>
            <a:xfrm>
              <a:off x="6716665" y="2911913"/>
              <a:ext cx="1743781" cy="1196731"/>
              <a:chOff x="6716665" y="2911913"/>
              <a:chExt cx="1743781" cy="1196731"/>
            </a:xfrm>
          </p:grpSpPr>
          <p:pic>
            <p:nvPicPr>
              <p:cNvPr id="24" name="Picture 12" descr="Gobierno Nacional inicia nueva etapa del Ingreso solidario para hogares  pobres y vulnerables | Asocapitales">
                <a:extLst>
                  <a:ext uri="{FF2B5EF4-FFF2-40B4-BE49-F238E27FC236}">
                    <a16:creationId xmlns:a16="http://schemas.microsoft.com/office/drawing/2014/main" id="{1A5BD302-A4A4-4547-988F-26E7DF047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24" t="36578" r="3354" b="14721"/>
              <a:stretch/>
            </p:blipFill>
            <p:spPr bwMode="auto">
              <a:xfrm>
                <a:off x="6770131" y="2911913"/>
                <a:ext cx="1690315" cy="634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Presentación de PowerPoint">
                <a:extLst>
                  <a:ext uri="{FF2B5EF4-FFF2-40B4-BE49-F238E27FC236}">
                    <a16:creationId xmlns:a16="http://schemas.microsoft.com/office/drawing/2014/main" id="{53F2FB38-7E11-459B-B79D-C024580C75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6665" y="3754057"/>
                <a:ext cx="1690315" cy="354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TextBox 92">
            <a:extLst>
              <a:ext uri="{FF2B5EF4-FFF2-40B4-BE49-F238E27FC236}">
                <a16:creationId xmlns:a16="http://schemas.microsoft.com/office/drawing/2014/main" id="{1E5E1B40-D1B9-433C-A755-A7890A2C81DA}"/>
              </a:ext>
            </a:extLst>
          </p:cNvPr>
          <p:cNvSpPr txBox="1"/>
          <p:nvPr/>
        </p:nvSpPr>
        <p:spPr>
          <a:xfrm>
            <a:off x="7573425" y="1606610"/>
            <a:ext cx="1072927" cy="553978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/>
            <a:r>
              <a:rPr lang="es-CO" sz="1400" b="1" dirty="0">
                <a:latin typeface="Lato Light"/>
                <a:cs typeface="Lato Light"/>
              </a:rPr>
              <a:t>Ingreso Solidario</a:t>
            </a:r>
          </a:p>
        </p:txBody>
      </p:sp>
      <p:pic>
        <p:nvPicPr>
          <p:cNvPr id="7170" name="Picture 2" descr="Dirección territorial de la Unidad para la Atención y Reparación Integral a  las Víctimas - Personería Municipal de San José de Cúcuta">
            <a:extLst>
              <a:ext uri="{FF2B5EF4-FFF2-40B4-BE49-F238E27FC236}">
                <a16:creationId xmlns:a16="http://schemas.microsoft.com/office/drawing/2014/main" id="{C1D93C99-2DF8-4AE4-B423-6481F8A34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 b="24903"/>
          <a:stretch/>
        </p:blipFill>
        <p:spPr bwMode="auto">
          <a:xfrm>
            <a:off x="9334036" y="1037704"/>
            <a:ext cx="2381622" cy="5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367F64C4-09EA-437C-9E0A-B11CA883E372}"/>
              </a:ext>
            </a:extLst>
          </p:cNvPr>
          <p:cNvSpPr/>
          <p:nvPr/>
        </p:nvSpPr>
        <p:spPr>
          <a:xfrm>
            <a:off x="0" y="2278673"/>
            <a:ext cx="2863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/>
              <a:t>Transaccionalidad</a:t>
            </a:r>
          </a:p>
        </p:txBody>
      </p:sp>
    </p:spTree>
    <p:extLst>
      <p:ext uri="{BB962C8B-B14F-4D97-AF65-F5344CB8AC3E}">
        <p14:creationId xmlns:p14="http://schemas.microsoft.com/office/powerpoint/2010/main" val="420004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dentro, bar, barra">
            <a:extLst>
              <a:ext uri="{FF2B5EF4-FFF2-40B4-BE49-F238E27FC236}">
                <a16:creationId xmlns:a16="http://schemas.microsoft.com/office/drawing/2014/main" id="{06C4154B-5D91-47E3-A9AA-331BFD16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4657" cy="64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85">
            <a:extLst>
              <a:ext uri="{FF2B5EF4-FFF2-40B4-BE49-F238E27FC236}">
                <a16:creationId xmlns:a16="http://schemas.microsoft.com/office/drawing/2014/main" id="{F11BAC6F-9D27-476D-B61C-DDC29703E3E3}"/>
              </a:ext>
            </a:extLst>
          </p:cNvPr>
          <p:cNvSpPr txBox="1"/>
          <p:nvPr/>
        </p:nvSpPr>
        <p:spPr>
          <a:xfrm>
            <a:off x="4598870" y="88826"/>
            <a:ext cx="7570982" cy="78482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50000"/>
                  </a:schemeClr>
                </a:solidFill>
                <a:latin typeface="Lato Regular"/>
                <a:cs typeface="Lato Regular"/>
              </a:rPr>
              <a:t>El Banco Agrario apoya y garantiza recursos a las empresas para superar los efectos de la crisis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6EEC238-1CEA-4AD7-87BA-D60AF51FF86D}"/>
              </a:ext>
            </a:extLst>
          </p:cNvPr>
          <p:cNvGrpSpPr/>
          <p:nvPr/>
        </p:nvGrpSpPr>
        <p:grpSpPr>
          <a:xfrm>
            <a:off x="9938511" y="3079068"/>
            <a:ext cx="2537165" cy="985330"/>
            <a:chOff x="1663039" y="1602980"/>
            <a:chExt cx="1950230" cy="1590698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4A62B8C-2162-4F75-9E20-A228A6A0A976}"/>
                </a:ext>
              </a:extLst>
            </p:cNvPr>
            <p:cNvSpPr txBox="1"/>
            <p:nvPr/>
          </p:nvSpPr>
          <p:spPr>
            <a:xfrm>
              <a:off x="1663039" y="2349001"/>
              <a:ext cx="1162351" cy="84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rgbClr val="135800"/>
                  </a:solidFill>
                  <a:latin typeface="Montserrat" panose="00000500000000000000" pitchFamily="50" charset="0"/>
                </a:rPr>
                <a:t>Créditos desembolsados</a:t>
              </a:r>
              <a:endParaRPr lang="es-CO" sz="1400" dirty="0">
                <a:solidFill>
                  <a:srgbClr val="00B0F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7E93059-DE8B-4182-98BF-CB5D3DA67FCE}"/>
                </a:ext>
              </a:extLst>
            </p:cNvPr>
            <p:cNvSpPr txBox="1"/>
            <p:nvPr/>
          </p:nvSpPr>
          <p:spPr>
            <a:xfrm>
              <a:off x="1794254" y="1602980"/>
              <a:ext cx="1819015" cy="45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chemeClr val="tx2">
                      <a:lumMod val="75000"/>
                    </a:schemeClr>
                  </a:solidFill>
                  <a:latin typeface="Montserrat" panose="00000500000000000000" pitchFamily="50" charset="0"/>
                </a:rPr>
                <a:t>21.213</a:t>
              </a:r>
              <a:endParaRPr lang="es-CO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F493D42-C8EA-4763-A2DF-6B52E6C43B24}"/>
              </a:ext>
            </a:extLst>
          </p:cNvPr>
          <p:cNvGrpSpPr/>
          <p:nvPr/>
        </p:nvGrpSpPr>
        <p:grpSpPr>
          <a:xfrm>
            <a:off x="6900445" y="3178711"/>
            <a:ext cx="2764737" cy="1169716"/>
            <a:chOff x="1751175" y="1721125"/>
            <a:chExt cx="1819015" cy="102750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C952336-8B58-4E19-B2E7-35E8B47DF3F5}"/>
                </a:ext>
              </a:extLst>
            </p:cNvPr>
            <p:cNvSpPr txBox="1"/>
            <p:nvPr/>
          </p:nvSpPr>
          <p:spPr>
            <a:xfrm>
              <a:off x="1775854" y="2099771"/>
              <a:ext cx="1050390" cy="648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rgbClr val="135800"/>
                  </a:solidFill>
                  <a:latin typeface="Montserrat" panose="00000500000000000000" pitchFamily="50" charset="0"/>
                </a:rPr>
                <a:t>Millones desembolsados</a:t>
              </a:r>
            </a:p>
            <a:p>
              <a:pPr algn="ctr"/>
              <a:r>
                <a:rPr lang="es-CO" sz="1400" dirty="0">
                  <a:solidFill>
                    <a:srgbClr val="135800"/>
                  </a:solidFill>
                  <a:latin typeface="Montserrat" panose="00000500000000000000" pitchFamily="50" charset="0"/>
                </a:rPr>
                <a:t>Al 27 de agosto</a:t>
              </a:r>
              <a:endParaRPr lang="es-CO" sz="1400" dirty="0">
                <a:solidFill>
                  <a:srgbClr val="00B0F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5859FB4-5928-478E-B6FD-9425E74560B4}"/>
                </a:ext>
              </a:extLst>
            </p:cNvPr>
            <p:cNvSpPr txBox="1"/>
            <p:nvPr/>
          </p:nvSpPr>
          <p:spPr>
            <a:xfrm>
              <a:off x="1751175" y="1721125"/>
              <a:ext cx="1819015" cy="45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chemeClr val="tx2">
                      <a:lumMod val="75000"/>
                    </a:schemeClr>
                  </a:solidFill>
                  <a:latin typeface="Montserrat" panose="00000500000000000000" pitchFamily="50" charset="0"/>
                </a:rPr>
                <a:t>$454.000</a:t>
              </a:r>
              <a:endParaRPr lang="es-CO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D364549-4E31-40C3-9100-D170CD944202}"/>
              </a:ext>
            </a:extLst>
          </p:cNvPr>
          <p:cNvGrpSpPr/>
          <p:nvPr/>
        </p:nvGrpSpPr>
        <p:grpSpPr>
          <a:xfrm>
            <a:off x="8493593" y="5200039"/>
            <a:ext cx="2343177" cy="1146493"/>
            <a:chOff x="1763521" y="1550236"/>
            <a:chExt cx="1801118" cy="1667013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17C344F-F109-4E66-A369-DABB5B54B87E}"/>
                </a:ext>
              </a:extLst>
            </p:cNvPr>
            <p:cNvSpPr txBox="1"/>
            <p:nvPr/>
          </p:nvSpPr>
          <p:spPr>
            <a:xfrm>
              <a:off x="1763521" y="2143224"/>
              <a:ext cx="1254502" cy="107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rgbClr val="135800"/>
                  </a:solidFill>
                  <a:latin typeface="Montserrat" panose="00000500000000000000" pitchFamily="50" charset="0"/>
                </a:rPr>
                <a:t>De los desembolsos son para micros y pequeñas empresas</a:t>
              </a:r>
              <a:endParaRPr lang="es-CO" sz="1400" dirty="0">
                <a:solidFill>
                  <a:srgbClr val="00B0F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2747470-D4D7-4EDD-987E-2381A98DFE0C}"/>
                </a:ext>
              </a:extLst>
            </p:cNvPr>
            <p:cNvSpPr txBox="1"/>
            <p:nvPr/>
          </p:nvSpPr>
          <p:spPr>
            <a:xfrm>
              <a:off x="2077170" y="1550236"/>
              <a:ext cx="1487469" cy="76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chemeClr val="tx2">
                      <a:lumMod val="75000"/>
                    </a:schemeClr>
                  </a:solidFill>
                  <a:latin typeface="Montserrat" panose="00000500000000000000" pitchFamily="50" charset="0"/>
                </a:rPr>
                <a:t>71%</a:t>
              </a:r>
              <a:endParaRPr lang="es-CO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25" name="TextBox 85">
            <a:extLst>
              <a:ext uri="{FF2B5EF4-FFF2-40B4-BE49-F238E27FC236}">
                <a16:creationId xmlns:a16="http://schemas.microsoft.com/office/drawing/2014/main" id="{89EA5CD3-1F43-4065-AE60-265AF7A9608B}"/>
              </a:ext>
            </a:extLst>
          </p:cNvPr>
          <p:cNvSpPr txBox="1"/>
          <p:nvPr/>
        </p:nvSpPr>
        <p:spPr>
          <a:xfrm>
            <a:off x="4582591" y="956085"/>
            <a:ext cx="7570982" cy="115415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Lato Regular"/>
                <a:cs typeface="Lato Regular"/>
              </a:rPr>
              <a:t>Con nuestro programa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Lato Regular"/>
                <a:cs typeface="Lato Regular"/>
              </a:rPr>
              <a:t>Avanza Colombia 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Lato Regular"/>
                <a:cs typeface="Lato Regular"/>
              </a:rPr>
              <a:t>y el apoyo del Fondo Nacional de Garantías, logramos superar la meta de colocaciones de $365.000 millones para que las Mipymes y trabajadores independientes cumplan sus compromisos laborales y tengan liquidez durante la coyuntura.</a:t>
            </a:r>
            <a:endParaRPr lang="es-CO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Lato Regular"/>
              <a:cs typeface="Lato Regular"/>
            </a:endParaRPr>
          </a:p>
        </p:txBody>
      </p:sp>
      <p:sp>
        <p:nvSpPr>
          <p:cNvPr id="27" name="Rectangle 60">
            <a:extLst>
              <a:ext uri="{FF2B5EF4-FFF2-40B4-BE49-F238E27FC236}">
                <a16:creationId xmlns:a16="http://schemas.microsoft.com/office/drawing/2014/main" id="{86F25719-C651-4B20-AE2F-CB521320F8B9}"/>
              </a:ext>
            </a:extLst>
          </p:cNvPr>
          <p:cNvSpPr/>
          <p:nvPr/>
        </p:nvSpPr>
        <p:spPr>
          <a:xfrm>
            <a:off x="-2955" y="0"/>
            <a:ext cx="4534657" cy="6454624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8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B3C5192-EC01-496A-8F76-BC74CF4F63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t="3735" r="31339" b="78124"/>
          <a:stretch/>
        </p:blipFill>
        <p:spPr>
          <a:xfrm>
            <a:off x="4732704" y="3860606"/>
            <a:ext cx="1767053" cy="10343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AutoShape 8" descr="business, finance, money, payment icon">
            <a:extLst>
              <a:ext uri="{FF2B5EF4-FFF2-40B4-BE49-F238E27FC236}">
                <a16:creationId xmlns:a16="http://schemas.microsoft.com/office/drawing/2014/main" id="{4819F726-DDDC-4561-A16A-495F9D211C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1475" y="32804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250" name="Picture 10" descr="business, finance, money, payment icon">
            <a:extLst>
              <a:ext uri="{FF2B5EF4-FFF2-40B4-BE49-F238E27FC236}">
                <a16:creationId xmlns:a16="http://schemas.microsoft.com/office/drawing/2014/main" id="{2AD9E775-3352-46BE-BA08-4F99F39E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11" y="2503258"/>
            <a:ext cx="768990" cy="7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box, package, storehouse, warehouse icon">
            <a:extLst>
              <a:ext uri="{FF2B5EF4-FFF2-40B4-BE49-F238E27FC236}">
                <a16:creationId xmlns:a16="http://schemas.microsoft.com/office/drawing/2014/main" id="{C83BA6B5-5B1B-4415-9144-AAA696EC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33" y="4451115"/>
            <a:ext cx="766020" cy="7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agreement, contract, deal, handshake icon">
            <a:extLst>
              <a:ext uri="{FF2B5EF4-FFF2-40B4-BE49-F238E27FC236}">
                <a16:creationId xmlns:a16="http://schemas.microsoft.com/office/drawing/2014/main" id="{439A560A-67CC-43B3-A46B-FC1E83B1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97" y="2369220"/>
            <a:ext cx="788652" cy="7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3D590D5-6A51-45F5-97CE-09A99F4D5FF5}"/>
              </a:ext>
            </a:extLst>
          </p:cNvPr>
          <p:cNvSpPr txBox="1"/>
          <p:nvPr/>
        </p:nvSpPr>
        <p:spPr>
          <a:xfrm>
            <a:off x="4552545" y="6204694"/>
            <a:ext cx="3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Montserrat" panose="00000500000000000000" pitchFamily="50" charset="0"/>
              </a:rPr>
              <a:t>*Información a Junio de 2020</a:t>
            </a:r>
          </a:p>
        </p:txBody>
      </p:sp>
    </p:spTree>
    <p:extLst>
      <p:ext uri="{BB962C8B-B14F-4D97-AF65-F5344CB8AC3E}">
        <p14:creationId xmlns:p14="http://schemas.microsoft.com/office/powerpoint/2010/main" val="252166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FEAB3D-B590-49A0-BF50-31C82B4C7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51F8C1-20F4-40A2-8F73-3B7333F20F48}"/>
              </a:ext>
            </a:extLst>
          </p:cNvPr>
          <p:cNvSpPr/>
          <p:nvPr/>
        </p:nvSpPr>
        <p:spPr>
          <a:xfrm>
            <a:off x="4232672" y="2753882"/>
            <a:ext cx="3651962" cy="87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063" dirty="0">
                <a:solidFill>
                  <a:schemeClr val="accent1"/>
                </a:solidFill>
              </a:rPr>
              <a:t>GRACIAS...</a:t>
            </a:r>
          </a:p>
        </p:txBody>
      </p:sp>
    </p:spTree>
    <p:extLst>
      <p:ext uri="{BB962C8B-B14F-4D97-AF65-F5344CB8AC3E}">
        <p14:creationId xmlns:p14="http://schemas.microsoft.com/office/powerpoint/2010/main" val="353242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bac">
  <a:themeElements>
    <a:clrScheme name="BcoAgrario">
      <a:dk1>
        <a:srgbClr val="000000"/>
      </a:dk1>
      <a:lt1>
        <a:sysClr val="window" lastClr="FFFFFF"/>
      </a:lt1>
      <a:dk2>
        <a:srgbClr val="93B217"/>
      </a:dk2>
      <a:lt2>
        <a:srgbClr val="FFFFFF"/>
      </a:lt2>
      <a:accent1>
        <a:srgbClr val="93B217"/>
      </a:accent1>
      <a:accent2>
        <a:srgbClr val="0090D1"/>
      </a:accent2>
      <a:accent3>
        <a:srgbClr val="FECB00"/>
      </a:accent3>
      <a:accent4>
        <a:srgbClr val="CAC803"/>
      </a:accent4>
      <a:accent5>
        <a:srgbClr val="87888A"/>
      </a:accent5>
      <a:accent6>
        <a:srgbClr val="EA6A09"/>
      </a:accent6>
      <a:hlink>
        <a:srgbClr val="0090D1"/>
      </a:hlink>
      <a:folHlink>
        <a:srgbClr val="FEC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7B3A9063749E45971094CA8F64CD27" ma:contentTypeVersion="7" ma:contentTypeDescription="Crear nuevo documento." ma:contentTypeScope="" ma:versionID="572e3cbce02f9dc1ffbda46dcec80747">
  <xsd:schema xmlns:xsd="http://www.w3.org/2001/XMLSchema" xmlns:xs="http://www.w3.org/2001/XMLSchema" xmlns:p="http://schemas.microsoft.com/office/2006/metadata/properties" xmlns:ns2="10ed5c2c-21e6-4987-ae75-4fcc70bd4665" xmlns:ns3="43c029ae-0a4e-488e-a61b-41e924e62e14" targetNamespace="http://schemas.microsoft.com/office/2006/metadata/properties" ma:root="true" ma:fieldsID="13e91fb8aeb1b3180699c14f567345d5" ns2:_="" ns3:_="">
    <xsd:import namespace="10ed5c2c-21e6-4987-ae75-4fcc70bd4665"/>
    <xsd:import namespace="43c029ae-0a4e-488e-a61b-41e924e62e14"/>
    <xsd:element name="properties">
      <xsd:complexType>
        <xsd:sequence>
          <xsd:element name="documentManagement">
            <xsd:complexType>
              <xsd:all>
                <xsd:element ref="ns2:Proceso" minOccurs="0"/>
                <xsd:element ref="ns2:Fecha_x0020_Vigencia" minOccurs="0"/>
                <xsd:element ref="ns2:No_x002e__x0020_Bolet_x00ed_n" minOccurs="0"/>
                <xsd:element ref="ns2:C_x00f3_digo" minOccurs="0"/>
                <xsd:element ref="ns2:Orden" minOccurs="0"/>
                <xsd:element ref="ns3:Grup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d5c2c-21e6-4987-ae75-4fcc70bd4665" elementFormDefault="qualified">
    <xsd:import namespace="http://schemas.microsoft.com/office/2006/documentManagement/types"/>
    <xsd:import namespace="http://schemas.microsoft.com/office/infopath/2007/PartnerControls"/>
    <xsd:element name="Proceso" ma:index="8" nillable="true" ma:displayName="Proceso" ma:default="-" ma:format="Dropdown" ma:internalName="Proceso">
      <xsd:simpleType>
        <xsd:restriction base="dms:Choice">
          <xsd:enumeration value="-"/>
          <xsd:enumeration value="Gestión de la Información Gerencial y para entes de Control"/>
          <xsd:enumeration value="Gestión de Control Disciplinario"/>
          <xsd:enumeration value="Gestión de Comunicaciones"/>
          <xsd:enumeration value="Gestión de Auditoría Interna"/>
          <xsd:enumeration value="Gestión de la Mejora Continua"/>
          <xsd:enumeration value="Gestión de Proyectos"/>
          <xsd:enumeration value="Gestión de Soporte a usuarios de Tecnologia de la información y Comunicaciones"/>
          <xsd:enumeration value="Gestión de Planeación Estratégica"/>
          <xsd:enumeration value="Gestión Documental"/>
          <xsd:enumeration value="Gestión Jurídica"/>
          <xsd:enumeration value="Gestión de Soluciones de Tecnologías de la Información y las Comunicaciones"/>
          <xsd:enumeration value="Gestión de Impuestos"/>
          <xsd:enumeration value="Gestión de Seguridad Bancaria"/>
          <xsd:enumeration value="Gestión de Contratación"/>
          <xsd:enumeration value="Gestion Comercial"/>
          <xsd:enumeration value="Gestión de Registro y Control Contable"/>
          <xsd:enumeration value="Gestión de Capital Humano"/>
          <xsd:enumeration value="Gestión de Procesamiento y Conectividad Tecnológica"/>
          <xsd:enumeration value="Gestión del Efectivo"/>
          <xsd:enumeration value="Gestión de Administración VISR"/>
          <xsd:enumeration value="Gestión Logística"/>
          <xsd:enumeration value="Gestión de Recursos Financieros"/>
          <xsd:enumeration value="Gestión de Productos Pasivos"/>
          <xsd:enumeration value="Gestión de Riesgos"/>
          <xsd:enumeration value="Gestion de Canales"/>
          <xsd:enumeration value="Gestión de Servicios Bancarios"/>
          <xsd:enumeration value="Gestión de Crédito"/>
          <xsd:enumeration value="Gestión Contable"/>
        </xsd:restriction>
      </xsd:simpleType>
    </xsd:element>
    <xsd:element name="Fecha_x0020_Vigencia" ma:index="9" nillable="true" ma:displayName="Fecha Vigencia" ma:default="[today]" ma:format="DateOnly" ma:internalName="Fecha_x0020_Vigencia">
      <xsd:simpleType>
        <xsd:restriction base="dms:DateTime"/>
      </xsd:simpleType>
    </xsd:element>
    <xsd:element name="No_x002e__x0020_Bolet_x00ed_n" ma:index="10" nillable="true" ma:displayName="No. Boletín" ma:internalName="No_x002e__x0020_Bolet_x00ed_n">
      <xsd:simpleType>
        <xsd:restriction base="dms:Text">
          <xsd:maxLength value="255"/>
        </xsd:restriction>
      </xsd:simpleType>
    </xsd:element>
    <xsd:element name="C_x00f3_digo" ma:index="11" nillable="true" ma:displayName="Código" ma:internalName="C_x00f3_digo">
      <xsd:simpleType>
        <xsd:restriction base="dms:Text">
          <xsd:maxLength value="255"/>
        </xsd:restriction>
      </xsd:simpleType>
    </xsd:element>
    <xsd:element name="Orden" ma:index="12" nillable="true" ma:displayName="Orden" ma:internalName="Orden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029ae-0a4e-488e-a61b-41e924e62e14" elementFormDefault="qualified">
    <xsd:import namespace="http://schemas.microsoft.com/office/2006/documentManagement/types"/>
    <xsd:import namespace="http://schemas.microsoft.com/office/infopath/2007/PartnerControls"/>
    <xsd:element name="Grupo" ma:index="13" nillable="true" ma:displayName="Grupo" ma:internalName="Grup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Nombre de Document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x00f3_digo xmlns="10ed5c2c-21e6-4987-ae75-4fcc70bd4665">CO-FT-008</C_x00f3_digo>
    <Grupo xmlns="43c029ae-0a4e-488e-a61b-41e924e62e14" xsi:nil="true"/>
    <Fecha_x0020_Vigencia xmlns="10ed5c2c-21e6-4987-ae75-4fcc70bd4665">2020-02-07T05:00:00+00:00</Fecha_x0020_Vigencia>
    <Proceso xmlns="10ed5c2c-21e6-4987-ae75-4fcc70bd4665">Gestión de Comunicaciones</Proceso>
    <Orden xmlns="10ed5c2c-21e6-4987-ae75-4fcc70bd4665">8</Orden>
    <No_x002e__x0020_Bolet_x00ed_n xmlns="10ed5c2c-21e6-4987-ae75-4fcc70bd4665">AN-038-20 del 05/02/2020	</No_x002e__x0020_Bolet_x00ed_n>
  </documentManagement>
</p:properties>
</file>

<file path=customXml/itemProps1.xml><?xml version="1.0" encoding="utf-8"?>
<ds:datastoreItem xmlns:ds="http://schemas.openxmlformats.org/officeDocument/2006/customXml" ds:itemID="{4CDBD6BB-1CA5-4209-B40D-943C755C1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d5c2c-21e6-4987-ae75-4fcc70bd4665"/>
    <ds:schemaRef ds:uri="43c029ae-0a4e-488e-a61b-41e924e62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E352D-B5FD-4242-AEE1-B6EA16987F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DF06D-F3E5-45B9-8AB6-69F1D2D7924F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3c029ae-0a4e-488e-a61b-41e924e62e14"/>
    <ds:schemaRef ds:uri="http://purl.org/dc/elements/1.1/"/>
    <ds:schemaRef ds:uri="http://schemas.microsoft.com/office/infopath/2007/PartnerControls"/>
    <ds:schemaRef ds:uri="http://schemas.microsoft.com/office/2006/metadata/properties"/>
    <ds:schemaRef ds:uri="10ed5c2c-21e6-4987-ae75-4fcc70bd46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template_bac</Template>
  <TotalTime>6094</TotalTime>
  <Words>485</Words>
  <Application>Microsoft Office PowerPoint</Application>
  <PresentationFormat>Panorámica</PresentationFormat>
  <Paragraphs>102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Gill Sans MT (Titulos)</vt:lpstr>
      <vt:lpstr>Lato Light</vt:lpstr>
      <vt:lpstr>Lato Regular</vt:lpstr>
      <vt:lpstr>Montserrat</vt:lpstr>
      <vt:lpstr>Wingdings 2</vt:lpstr>
      <vt:lpstr>template_bac</vt:lpstr>
      <vt:lpstr>Sistema de Administración de Riesgos del Banco Agrario de Colombia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AGRARIO DE COLOMBIA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 Institucionales</dc:title>
  <dc:creator>Andres Rivera Cruz</dc:creator>
  <cp:lastModifiedBy>Juliana Lopez</cp:lastModifiedBy>
  <cp:revision>288</cp:revision>
  <dcterms:created xsi:type="dcterms:W3CDTF">2014-03-31T14:09:55Z</dcterms:created>
  <dcterms:modified xsi:type="dcterms:W3CDTF">2020-09-01T00:00:22Z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10000</vt:r8>
  </property>
  <property fmtid="{D5CDD505-2E9C-101B-9397-08002B2CF9AE}" pid="3" name="ContentTypeId">
    <vt:lpwstr>0x0101004A7B3A9063749E45971094CA8F64CD27</vt:lpwstr>
  </property>
</Properties>
</file>