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969" r:id="rId3"/>
    <p:sldId id="258" r:id="rId4"/>
    <p:sldId id="971" r:id="rId5"/>
    <p:sldId id="973" r:id="rId6"/>
    <p:sldId id="341" r:id="rId7"/>
    <p:sldId id="340" r:id="rId8"/>
    <p:sldId id="970" r:id="rId9"/>
    <p:sldId id="972"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Daniela Vergara Romero" initials="SDVR" lastIdx="1" clrIdx="0">
    <p:extLst>
      <p:ext uri="{19B8F6BF-5375-455C-9EA6-DF929625EA0E}">
        <p15:presenceInfo xmlns:p15="http://schemas.microsoft.com/office/powerpoint/2012/main" userId="S::sara.vergara@supersalud.gov.co::a6555cc1-93f2-4833-bf28-f331a43544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0E5"/>
    <a:srgbClr val="6DC3C1"/>
    <a:srgbClr val="28283C"/>
    <a:srgbClr val="9A44D8"/>
    <a:srgbClr val="BF22DE"/>
    <a:srgbClr val="647B9C"/>
    <a:srgbClr val="495A73"/>
    <a:srgbClr val="374457"/>
    <a:srgbClr val="333F50"/>
    <a:srgbClr val="F33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71B5E-3618-4F11-8E8C-A35579FCEC05}" v="280" dt="2020-08-28T23:26:08.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387" autoAdjust="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4T12:44:38.601"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6EB7F-F87D-4820-ACF7-DF242696B776}" type="datetimeFigureOut">
              <a:rPr lang="es-CO" smtClean="0"/>
              <a:t>31/08/2020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EE317-D10E-4AB0-BB4B-94CD6DACFCDD}" type="slidenum">
              <a:rPr lang="es-CO" smtClean="0"/>
              <a:t>‹Nº›</a:t>
            </a:fld>
            <a:endParaRPr lang="es-CO"/>
          </a:p>
        </p:txBody>
      </p:sp>
    </p:spTree>
    <p:extLst>
      <p:ext uri="{BB962C8B-B14F-4D97-AF65-F5344CB8AC3E}">
        <p14:creationId xmlns:p14="http://schemas.microsoft.com/office/powerpoint/2010/main" val="302079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El SARLAFT sí aplica al sector salud. Es un sector que maneja alrededor de 60 billones de pesos anuales y por eso es visto como un sector para lavar activos o financiar el terrorismo. Por ejemplo,  como delito conexo al LAFT tenemos el fraude, el cual se puede presentar de diferentes formas en el sector salud: 1. Fraude al SOAT, cirugías y procedimientos falsos, dobles cobros de accidentes, facturas adulteradas, falsas victimas, entre otras . 2. Montaje de IPS fachada o falsas IPS, montar una IPS con capacidad para  mil personas y el territorio solo tiene 200 personas, IPS equipadas con todo en zona de alto conflicto armado y poca población. 3. Compra o importación de equipos biomédicos que no puedan ser utilizadas porque en la zona donde lo tienen no tiene el personal capacitado. 4. Falsificación o contrabando de medicamentos, encontrar medicamentos con precios menores a los del mercado.</a:t>
            </a:r>
            <a:endParaRPr lang="es-CO" dirty="0"/>
          </a:p>
          <a:p>
            <a:endParaRPr lang="es-CO" dirty="0"/>
          </a:p>
        </p:txBody>
      </p:sp>
      <p:sp>
        <p:nvSpPr>
          <p:cNvPr id="4" name="Marcador de número de diapositiva 3"/>
          <p:cNvSpPr>
            <a:spLocks noGrp="1"/>
          </p:cNvSpPr>
          <p:nvPr>
            <p:ph type="sldNum" sz="quarter" idx="5"/>
          </p:nvPr>
        </p:nvSpPr>
        <p:spPr/>
        <p:txBody>
          <a:bodyPr/>
          <a:lstStyle/>
          <a:p>
            <a:fld id="{F00EE317-D10E-4AB0-BB4B-94CD6DACFCDD}" type="slidenum">
              <a:rPr lang="es-CO" smtClean="0"/>
              <a:t>2</a:t>
            </a:fld>
            <a:endParaRPr lang="es-CO"/>
          </a:p>
        </p:txBody>
      </p:sp>
    </p:spTree>
    <p:extLst>
      <p:ext uri="{BB962C8B-B14F-4D97-AF65-F5344CB8AC3E}">
        <p14:creationId xmlns:p14="http://schemas.microsoft.com/office/powerpoint/2010/main" val="165534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Superintendencia ha venido trabajando en el tema de LAFT desde 2014 y estas son algunos de los trabajos realizados. Adicionalmente, como fortalecimiento no solo del Riesgo de LAFT sino de los diferentes riesgos que pueden presentar los vigilados, la SNS ha venido trabajando y fortaleciendo todo el tema de Gobierno Corporativo en los vigilados, expedimos la Circular Externa 007 de 2017 para EPS y la Circular Externa 003 de 2018 para IPS que tiene lineamientos para la implementación de buenas prácticas organizacionales, código de conducta y de buen gobierno. Adicionalmente, se han realizado capacitaciones, talleres, auditorías y entrevistas sobre Gobierno Corporativo incluyendo entrevista a oficiales de cumplimiento.</a:t>
            </a:r>
            <a:endParaRPr lang="es-CO" dirty="0"/>
          </a:p>
          <a:p>
            <a:endParaRPr lang="es-CO" dirty="0"/>
          </a:p>
        </p:txBody>
      </p:sp>
      <p:sp>
        <p:nvSpPr>
          <p:cNvPr id="4" name="Marcador de número de diapositiva 3"/>
          <p:cNvSpPr>
            <a:spLocks noGrp="1"/>
          </p:cNvSpPr>
          <p:nvPr>
            <p:ph type="sldNum" sz="quarter" idx="5"/>
          </p:nvPr>
        </p:nvSpPr>
        <p:spPr/>
        <p:txBody>
          <a:bodyPr/>
          <a:lstStyle/>
          <a:p>
            <a:fld id="{F00EE317-D10E-4AB0-BB4B-94CD6DACFCDD}" type="slidenum">
              <a:rPr lang="es-CO" smtClean="0"/>
              <a:t>3</a:t>
            </a:fld>
            <a:endParaRPr lang="es-CO"/>
          </a:p>
        </p:txBody>
      </p:sp>
    </p:spTree>
    <p:extLst>
      <p:ext uri="{BB962C8B-B14F-4D97-AF65-F5344CB8AC3E}">
        <p14:creationId xmlns:p14="http://schemas.microsoft.com/office/powerpoint/2010/main" val="372789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SNS sigue un largo camino en LAFT pero ya hemos obtenido algunos resultados como: 1. Identificamos tipologías en el sector como el fraude del SOAT, al cual le hacemos seguimiento y hemos remito casos a la fiscalía. 2.  Diferentes señales de alerta de acuerdo con la información reportada a la SNS y a la debida diligencia que hemos realizado, por ejemplo una IPS de complejidad alta en una zona de conflicto armado y poca población y se han capitalizado por montos muy grandes. 3. Los vigilados cuentan con políticas y procedimientos relacionados con LAFT. 4. Ha mejorado la cultura del Reporte por parte de los vigilados. Y, con todos esto buscamos prevenir la materialización del riesgo de LAFT en los vigilados teniendo en cuenta la Corrupción, el Fraude y la Opacidad; además, buscar una armonización en todos los niveles de las organizaciones, por eso hemos venido trabajando en Gobierno Corporativo y que los vigilados tengan un mayor compromiso frente a la gestión del riesgo de LAFT.</a:t>
            </a:r>
            <a:endParaRPr lang="es-CO" dirty="0"/>
          </a:p>
          <a:p>
            <a:endParaRPr lang="es-CO" dirty="0"/>
          </a:p>
        </p:txBody>
      </p:sp>
      <p:sp>
        <p:nvSpPr>
          <p:cNvPr id="4" name="Marcador de número de diapositiva 3"/>
          <p:cNvSpPr>
            <a:spLocks noGrp="1"/>
          </p:cNvSpPr>
          <p:nvPr>
            <p:ph type="sldNum" sz="quarter" idx="5"/>
          </p:nvPr>
        </p:nvSpPr>
        <p:spPr/>
        <p:txBody>
          <a:bodyPr/>
          <a:lstStyle/>
          <a:p>
            <a:fld id="{F00EE317-D10E-4AB0-BB4B-94CD6DACFCDD}" type="slidenum">
              <a:rPr lang="es-CO" smtClean="0"/>
              <a:t>4</a:t>
            </a:fld>
            <a:endParaRPr lang="es-CO"/>
          </a:p>
        </p:txBody>
      </p:sp>
    </p:spTree>
    <p:extLst>
      <p:ext uri="{BB962C8B-B14F-4D97-AF65-F5344CB8AC3E}">
        <p14:creationId xmlns:p14="http://schemas.microsoft.com/office/powerpoint/2010/main" val="288719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Como les mencionaba, con el Gobierno Corporativo queremos </a:t>
            </a:r>
            <a:r>
              <a:rPr lang="es-CO" sz="1200" dirty="0">
                <a:effectLst/>
                <a:latin typeface="Arial" panose="020B0604020202020204" pitchFamily="34" charset="0"/>
                <a:ea typeface="Calibri" panose="020F0502020204030204" pitchFamily="34" charset="0"/>
              </a:rPr>
              <a:t>lograr el cumplimiento de los derechos derivados de la afiliación o vinculación de la población a un plan de beneficios de salud y una mejor prestación de los servicios, garantizando con ello la protección del derecho constitucional a la salud de los usuarios; pero, adicionalmente que esto sirva de guía para la administración de las entidades del sector. Es por eso que dentro de los principales objetivos en el sector se encuentran: 1. La creación de valor: esto </a:t>
            </a:r>
            <a:r>
              <a:rPr lang="es-MX" b="0" i="0" dirty="0">
                <a:solidFill>
                  <a:srgbClr val="333333"/>
                </a:solidFill>
                <a:effectLst/>
                <a:latin typeface="Helvetica" panose="020B0604020202020204" pitchFamily="34" charset="0"/>
              </a:rPr>
              <a:t>no puede evaluarse únicamente desde el punto de vista económico</a:t>
            </a:r>
            <a:r>
              <a:rPr lang="es-CO" b="0" i="0" dirty="0">
                <a:solidFill>
                  <a:srgbClr val="333333"/>
                </a:solidFill>
                <a:effectLst/>
                <a:latin typeface="Helvetica" panose="020B0604020202020204" pitchFamily="34" charset="0"/>
              </a:rPr>
              <a:t>deben ir más allá y tener en cuenta a su entorno, </a:t>
            </a:r>
            <a:r>
              <a:rPr lang="es-CO" sz="1200" dirty="0">
                <a:effectLst/>
                <a:latin typeface="Arial" panose="020B0604020202020204" pitchFamily="34" charset="0"/>
                <a:ea typeface="Calibri" panose="020F0502020204030204" pitchFamily="34" charset="0"/>
              </a:rPr>
              <a:t>cual se relacionan los órganos de gobierno de la entidad</a:t>
            </a:r>
            <a:r>
              <a:rPr lang="es-CO" b="0" i="0" dirty="0">
                <a:solidFill>
                  <a:srgbClr val="333333"/>
                </a:solidFill>
                <a:effectLst/>
                <a:latin typeface="Helvetica" panose="020B0604020202020204" pitchFamily="34" charset="0"/>
              </a:rPr>
              <a:t>, que hayan reglas claras por ejemplo. 2. Transparencia en la información: que haya </a:t>
            </a:r>
            <a:r>
              <a:rPr lang="es-MX" altLang="ko-KR" sz="1000" dirty="0">
                <a:solidFill>
                  <a:prstClr val="white"/>
                </a:solidFill>
                <a:cs typeface="Arial" pitchFamily="34" charset="0"/>
              </a:rPr>
              <a:t>fluidez, transparencia y revelación de la información entre las partes. 3. Uso debido y eficiente de los recursos: que el sector cuente con mecanismos </a:t>
            </a:r>
            <a:r>
              <a:rPr lang="es-CO" sz="1200" dirty="0">
                <a:effectLst/>
                <a:latin typeface="Arial" panose="020B0604020202020204" pitchFamily="34" charset="0"/>
                <a:ea typeface="Calibri" panose="020F0502020204030204" pitchFamily="34" charset="0"/>
              </a:rPr>
              <a:t>que aseguran las buenas prácticas en la gestión de la entidades </a:t>
            </a:r>
            <a:r>
              <a:rPr lang="es-CO" sz="1200" dirty="0">
                <a:effectLst/>
                <a:latin typeface="Arial" panose="020B0604020202020204" pitchFamily="34" charset="0"/>
                <a:ea typeface="Calibri" panose="020F0502020204030204" pitchFamily="34" charset="0"/>
                <a:cs typeface="Arial" panose="020B0604020202020204" pitchFamily="34" charset="0"/>
              </a:rPr>
              <a:t>contribuyendo a una competitividad responsable, permite un mejor desarrollo institucional y  una mayor eficiencia en el manejo de los recursos.</a:t>
            </a:r>
            <a:endParaRPr lang="es-CO"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ltLang="ko-KR" sz="1200" dirty="0">
              <a:solidFill>
                <a:prstClr val="white"/>
              </a:solidFill>
              <a:cs typeface="Arial" pitchFamily="34" charset="0"/>
            </a:endParaRPr>
          </a:p>
          <a:p>
            <a:endParaRPr lang="es-CO" dirty="0"/>
          </a:p>
        </p:txBody>
      </p:sp>
      <p:sp>
        <p:nvSpPr>
          <p:cNvPr id="4" name="Marcador de número de diapositiva 3"/>
          <p:cNvSpPr>
            <a:spLocks noGrp="1"/>
          </p:cNvSpPr>
          <p:nvPr>
            <p:ph type="sldNum" sz="quarter" idx="5"/>
          </p:nvPr>
        </p:nvSpPr>
        <p:spPr/>
        <p:txBody>
          <a:bodyPr/>
          <a:lstStyle/>
          <a:p>
            <a:fld id="{F00EE317-D10E-4AB0-BB4B-94CD6DACFCDD}" type="slidenum">
              <a:rPr lang="es-CO" smtClean="0"/>
              <a:t>6</a:t>
            </a:fld>
            <a:endParaRPr lang="es-CO"/>
          </a:p>
        </p:txBody>
      </p:sp>
    </p:spTree>
    <p:extLst>
      <p:ext uri="{BB962C8B-B14F-4D97-AF65-F5344CB8AC3E}">
        <p14:creationId xmlns:p14="http://schemas.microsoft.com/office/powerpoint/2010/main" val="293455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SNS se encuentra trabajando actualmente en temas de Gobierno Corporativo para fortalecer al sector y en temas de LAFT específicamente en: 1. Una guía para la supervisión in situ. 2. Actualización de lineamientos de los sujetos obligados en la CE 00 de 2016 y expedición de buenas prácticas para los sujetos que no quedaron incluidos en la CE 009. 3. Se está trabajando en </a:t>
            </a:r>
            <a:r>
              <a:rPr lang="es-MX" dirty="0" err="1"/>
              <a:t>lineameintos</a:t>
            </a:r>
            <a:r>
              <a:rPr lang="es-MX" dirty="0"/>
              <a:t> sobre el Sistema de Administración del Riesgo de Corrupción, Fraude y Opacidad –SICOF. Y, 4. Estamos trabajando en un sistema de alertas tempranas frente a los riesgos de COF.</a:t>
            </a:r>
            <a:endParaRPr lang="es-CO" dirty="0"/>
          </a:p>
          <a:p>
            <a:endParaRPr lang="es-CO" dirty="0"/>
          </a:p>
        </p:txBody>
      </p:sp>
      <p:sp>
        <p:nvSpPr>
          <p:cNvPr id="4" name="Marcador de número de diapositiva 3"/>
          <p:cNvSpPr>
            <a:spLocks noGrp="1"/>
          </p:cNvSpPr>
          <p:nvPr>
            <p:ph type="sldNum" sz="quarter" idx="5"/>
          </p:nvPr>
        </p:nvSpPr>
        <p:spPr/>
        <p:txBody>
          <a:bodyPr/>
          <a:lstStyle/>
          <a:p>
            <a:fld id="{F00EE317-D10E-4AB0-BB4B-94CD6DACFCDD}" type="slidenum">
              <a:rPr lang="es-CO" smtClean="0"/>
              <a:t>7</a:t>
            </a:fld>
            <a:endParaRPr lang="es-CO"/>
          </a:p>
        </p:txBody>
      </p:sp>
    </p:spTree>
    <p:extLst>
      <p:ext uri="{BB962C8B-B14F-4D97-AF65-F5344CB8AC3E}">
        <p14:creationId xmlns:p14="http://schemas.microsoft.com/office/powerpoint/2010/main" val="242448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Lo cierto es que muchas entidades del sector salud hoy en día cuentan con la capacidad para la adopción de alertas transaccionales y matemáticas y debemos trabajar en concientizar de la importancia de estas pues resulta fundamental para el funcionamiento del sistema,  permitiéndole al sector prevenir el LA/FT sin depender exclusivamente del análisis humano y subjetivo.</a:t>
            </a:r>
          </a:p>
          <a:p>
            <a:r>
              <a:rPr lang="es-ES" dirty="0"/>
              <a:t>Así mismo, nada de esto se lograría sin unas buenas prácticas de gobierno organizacional, comprometido en la aprobación y monitoreo del cumplimiento de las políticas ALA/CFT desde el eslabón más bajo hasta el más alto de la organización.</a:t>
            </a:r>
          </a:p>
        </p:txBody>
      </p:sp>
      <p:sp>
        <p:nvSpPr>
          <p:cNvPr id="4" name="Marcador de número de diapositiva 3"/>
          <p:cNvSpPr>
            <a:spLocks noGrp="1"/>
          </p:cNvSpPr>
          <p:nvPr>
            <p:ph type="sldNum" sz="quarter" idx="5"/>
          </p:nvPr>
        </p:nvSpPr>
        <p:spPr/>
        <p:txBody>
          <a:bodyPr/>
          <a:lstStyle/>
          <a:p>
            <a:fld id="{38777ACE-C7A5-43EF-BA9D-F2B7371D5185}" type="slidenum">
              <a:rPr lang="es-CO" smtClean="0"/>
              <a:t>8</a:t>
            </a:fld>
            <a:endParaRPr lang="es-CO"/>
          </a:p>
        </p:txBody>
      </p:sp>
    </p:spTree>
    <p:extLst>
      <p:ext uri="{BB962C8B-B14F-4D97-AF65-F5344CB8AC3E}">
        <p14:creationId xmlns:p14="http://schemas.microsoft.com/office/powerpoint/2010/main" val="206551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48173-584C-4819-953F-7BDCBD1BC4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00E5635-806F-48DF-9641-1E104A88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2E675CC-1D05-49A5-8B32-88BE886D84A2}"/>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5" name="Marcador de pie de página 4">
            <a:extLst>
              <a:ext uri="{FF2B5EF4-FFF2-40B4-BE49-F238E27FC236}">
                <a16:creationId xmlns:a16="http://schemas.microsoft.com/office/drawing/2014/main" id="{B96C378E-F232-4989-BAB4-B088DFC33DC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2236E38-AA84-48A4-8195-76FAE11B6279}"/>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140610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EA1EE-2DF1-4A26-828F-5179D08E003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1CA190F-9F84-4942-A6F4-8254CF201C3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2CD86D3-75CD-4204-9AC4-D218CE770961}"/>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5" name="Marcador de pie de página 4">
            <a:extLst>
              <a:ext uri="{FF2B5EF4-FFF2-40B4-BE49-F238E27FC236}">
                <a16:creationId xmlns:a16="http://schemas.microsoft.com/office/drawing/2014/main" id="{9162BEE2-1F57-4F7B-AD94-A9E52EB0DE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F36B1E4-00BB-43B9-A936-A06EA0466F68}"/>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33278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4A670-2938-4EEC-99DB-015DEFC897D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CF69F4B-DA3E-4ABA-9FA8-D98E1BF79B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0A8651-911C-4832-A9D3-070459B6D48C}"/>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5" name="Marcador de pie de página 4">
            <a:extLst>
              <a:ext uri="{FF2B5EF4-FFF2-40B4-BE49-F238E27FC236}">
                <a16:creationId xmlns:a16="http://schemas.microsoft.com/office/drawing/2014/main" id="{1BBD0117-C46C-450E-86F3-84DA75696C2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A6C0BDF-AF01-4C2A-9F56-635D35BDD023}"/>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400400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696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DA021-3883-4982-840A-CEF8AEACE59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92EB0F0-BE33-4CA9-BCF4-4AAFF876C5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4E108D3-FFCB-4388-BA85-AD2EAF0D91C2}"/>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5" name="Marcador de pie de página 4">
            <a:extLst>
              <a:ext uri="{FF2B5EF4-FFF2-40B4-BE49-F238E27FC236}">
                <a16:creationId xmlns:a16="http://schemas.microsoft.com/office/drawing/2014/main" id="{CECDD0A6-856F-4209-A12B-451A1B97E2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776CFA-ABE6-4070-9174-3FA56024A332}"/>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153052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98BBA-26A2-4091-B861-F0FF29ACC71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7F4D335-387C-4B34-912D-24D61AAB2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508B16-B132-488A-B364-F887B4B89F32}"/>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5" name="Marcador de pie de página 4">
            <a:extLst>
              <a:ext uri="{FF2B5EF4-FFF2-40B4-BE49-F238E27FC236}">
                <a16:creationId xmlns:a16="http://schemas.microsoft.com/office/drawing/2014/main" id="{FB547D80-B9D6-4335-9F28-5CD36131A10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48D3B-6E9A-4508-BCF7-BE2C215022AE}"/>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386891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52EFC-C421-40E6-9B72-F22F4DCADC7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9D57343-1AE5-4E08-A36E-5EC3AE70078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F58C95A-6ED4-4F9D-AE8C-CCDFE600A2B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6CCF1EF-9467-46B0-89DE-5A930F62FC5D}"/>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6" name="Marcador de pie de página 5">
            <a:extLst>
              <a:ext uri="{FF2B5EF4-FFF2-40B4-BE49-F238E27FC236}">
                <a16:creationId xmlns:a16="http://schemas.microsoft.com/office/drawing/2014/main" id="{0D4A4012-9A01-4EB2-9A01-A955550CCC3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E07175E-CF36-4B98-9E36-56DCCAE0A2C9}"/>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44442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A417D-35D2-44D4-9500-29BCBEA144E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9359F16-8ACE-492D-A171-691A9D1FF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024201-53E5-45F9-B8C7-9F801C5954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E59F811-2637-41E1-A43D-B3B55C697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820157-0821-4BC2-8030-12D2E21EB3A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B1A99A0-0D9A-44E9-81A7-E43A426B643E}"/>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8" name="Marcador de pie de página 7">
            <a:extLst>
              <a:ext uri="{FF2B5EF4-FFF2-40B4-BE49-F238E27FC236}">
                <a16:creationId xmlns:a16="http://schemas.microsoft.com/office/drawing/2014/main" id="{8AA87B53-E0C2-46E7-A943-50DB15233BC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FEF0374-7D78-4D41-B6D4-A8A1194B1C13}"/>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272895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240E8-B15B-4667-B2F7-00212AEAF53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AE4413D-957C-4D12-A15E-029D5F845D9B}"/>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4" name="Marcador de pie de página 3">
            <a:extLst>
              <a:ext uri="{FF2B5EF4-FFF2-40B4-BE49-F238E27FC236}">
                <a16:creationId xmlns:a16="http://schemas.microsoft.com/office/drawing/2014/main" id="{B54C5AC8-254D-41C9-AC9C-FBE58BA3E7A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D16B98B-09D1-4024-A2F6-DF6C16BF3ADA}"/>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9455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4EDF14-FB69-40BE-87DE-1C4D23962241}"/>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3" name="Marcador de pie de página 2">
            <a:extLst>
              <a:ext uri="{FF2B5EF4-FFF2-40B4-BE49-F238E27FC236}">
                <a16:creationId xmlns:a16="http://schemas.microsoft.com/office/drawing/2014/main" id="{54921A16-F268-4390-BF4C-F42F86C7389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7D654EB-310B-4B2F-A6CB-F570DDCF2F21}"/>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10669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CE3E1-F5E6-458C-A1A3-686D8BA0AF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A8A4BED-377C-4D77-A347-C459AAFDC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8076341-74FE-4CF9-BFD4-F700AB1CC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71679E-8E79-4949-B2CD-C18467C84176}"/>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6" name="Marcador de pie de página 5">
            <a:extLst>
              <a:ext uri="{FF2B5EF4-FFF2-40B4-BE49-F238E27FC236}">
                <a16:creationId xmlns:a16="http://schemas.microsoft.com/office/drawing/2014/main" id="{55E4AF78-26ED-4905-B06F-1B7D755B47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A3B520A-D870-42BD-BAD0-D8B01339582E}"/>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308511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667DB-A222-4D1C-A66B-32E0601D64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89BDA00-AFC5-44C9-A684-78AAA04C9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66F3BFD-DCDC-4E75-9D64-17B411EC5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192BB8-465B-4FEA-8BBC-40EC7D9A05E3}"/>
              </a:ext>
            </a:extLst>
          </p:cNvPr>
          <p:cNvSpPr>
            <a:spLocks noGrp="1"/>
          </p:cNvSpPr>
          <p:nvPr>
            <p:ph type="dt" sz="half" idx="10"/>
          </p:nvPr>
        </p:nvSpPr>
        <p:spPr/>
        <p:txBody>
          <a:bodyPr/>
          <a:lstStyle/>
          <a:p>
            <a:fld id="{2FE22C92-91E1-4894-AF76-3AA956BEB7E5}" type="datetimeFigureOut">
              <a:rPr lang="es-CO" smtClean="0"/>
              <a:t>31/08/2020</a:t>
            </a:fld>
            <a:endParaRPr lang="es-CO"/>
          </a:p>
        </p:txBody>
      </p:sp>
      <p:sp>
        <p:nvSpPr>
          <p:cNvPr id="6" name="Marcador de pie de página 5">
            <a:extLst>
              <a:ext uri="{FF2B5EF4-FFF2-40B4-BE49-F238E27FC236}">
                <a16:creationId xmlns:a16="http://schemas.microsoft.com/office/drawing/2014/main" id="{F4B23DB8-F703-48E9-A397-13FC058B788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EE9825-4EA2-4B3D-991B-E1F2B0BAE530}"/>
              </a:ext>
            </a:extLst>
          </p:cNvPr>
          <p:cNvSpPr>
            <a:spLocks noGrp="1"/>
          </p:cNvSpPr>
          <p:nvPr>
            <p:ph type="sldNum" sz="quarter" idx="12"/>
          </p:nvPr>
        </p:nvSpPr>
        <p:spPr/>
        <p:txBody>
          <a:bodyPr/>
          <a:lstStyle/>
          <a:p>
            <a:fld id="{B577469B-2993-45A9-B66D-6737B725B506}" type="slidenum">
              <a:rPr lang="es-CO" smtClean="0"/>
              <a:t>‹Nº›</a:t>
            </a:fld>
            <a:endParaRPr lang="es-CO"/>
          </a:p>
        </p:txBody>
      </p:sp>
    </p:spTree>
    <p:extLst>
      <p:ext uri="{BB962C8B-B14F-4D97-AF65-F5344CB8AC3E}">
        <p14:creationId xmlns:p14="http://schemas.microsoft.com/office/powerpoint/2010/main" val="120774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8D4F2A-E519-4974-BBE5-01BD98760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2422D04-4322-468F-88A0-29B04EB40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0E7B83B-B845-451A-AED0-6FD526869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22C92-91E1-4894-AF76-3AA956BEB7E5}" type="datetimeFigureOut">
              <a:rPr lang="es-CO" smtClean="0"/>
              <a:t>31/08/2020</a:t>
            </a:fld>
            <a:endParaRPr lang="es-CO"/>
          </a:p>
        </p:txBody>
      </p:sp>
      <p:sp>
        <p:nvSpPr>
          <p:cNvPr id="5" name="Marcador de pie de página 4">
            <a:extLst>
              <a:ext uri="{FF2B5EF4-FFF2-40B4-BE49-F238E27FC236}">
                <a16:creationId xmlns:a16="http://schemas.microsoft.com/office/drawing/2014/main" id="{9F00BB2C-40B0-44D8-A8D6-FE77A07FD2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B857E34-5AC0-4B2B-9088-B91F3FDD4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7469B-2993-45A9-B66D-6737B725B506}" type="slidenum">
              <a:rPr lang="es-CO" smtClean="0"/>
              <a:t>‹Nº›</a:t>
            </a:fld>
            <a:endParaRPr lang="es-CO"/>
          </a:p>
        </p:txBody>
      </p:sp>
    </p:spTree>
    <p:extLst>
      <p:ext uri="{BB962C8B-B14F-4D97-AF65-F5344CB8AC3E}">
        <p14:creationId xmlns:p14="http://schemas.microsoft.com/office/powerpoint/2010/main" val="114329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em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n 49">
            <a:extLst>
              <a:ext uri="{FF2B5EF4-FFF2-40B4-BE49-F238E27FC236}">
                <a16:creationId xmlns:a16="http://schemas.microsoft.com/office/drawing/2014/main" id="{B3BA5C73-38DB-4AE9-8C70-5D9D3BB2C5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68" r="1326"/>
          <a:stretch/>
        </p:blipFill>
        <p:spPr>
          <a:xfrm>
            <a:off x="0" y="0"/>
            <a:ext cx="12191999" cy="6858000"/>
          </a:xfrm>
          <a:prstGeom prst="rect">
            <a:avLst/>
          </a:prstGeom>
        </p:spPr>
      </p:pic>
      <p:sp>
        <p:nvSpPr>
          <p:cNvPr id="37" name="Google Shape;95;p1">
            <a:extLst>
              <a:ext uri="{FF2B5EF4-FFF2-40B4-BE49-F238E27FC236}">
                <a16:creationId xmlns:a16="http://schemas.microsoft.com/office/drawing/2014/main" id="{7F3E62A1-FB98-4D52-A536-1D8E482BB59E}"/>
              </a:ext>
            </a:extLst>
          </p:cNvPr>
          <p:cNvSpPr/>
          <p:nvPr/>
        </p:nvSpPr>
        <p:spPr>
          <a:xfrm>
            <a:off x="8994775" y="5418138"/>
            <a:ext cx="3197225" cy="110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8" name="Google Shape;96;p1">
            <a:extLst>
              <a:ext uri="{FF2B5EF4-FFF2-40B4-BE49-F238E27FC236}">
                <a16:creationId xmlns:a16="http://schemas.microsoft.com/office/drawing/2014/main" id="{62A42AA8-A8E2-46CF-A578-8A7D7B2BD324}"/>
              </a:ext>
            </a:extLst>
          </p:cNvPr>
          <p:cNvSpPr/>
          <p:nvPr/>
        </p:nvSpPr>
        <p:spPr>
          <a:xfrm>
            <a:off x="5932170" y="0"/>
            <a:ext cx="6259829" cy="6858000"/>
          </a:xfrm>
          <a:prstGeom prst="rect">
            <a:avLst/>
          </a:prstGeom>
          <a:solidFill>
            <a:srgbClr val="2828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9" name="Google Shape;97;p1">
            <a:extLst>
              <a:ext uri="{FF2B5EF4-FFF2-40B4-BE49-F238E27FC236}">
                <a16:creationId xmlns:a16="http://schemas.microsoft.com/office/drawing/2014/main" id="{58F6270C-07DC-4731-A480-AB688073FA31}"/>
              </a:ext>
            </a:extLst>
          </p:cNvPr>
          <p:cNvPicPr preferRelativeResize="0"/>
          <p:nvPr/>
        </p:nvPicPr>
        <p:blipFill rotWithShape="1">
          <a:blip r:embed="rId3">
            <a:alphaModFix/>
          </a:blip>
          <a:srcRect/>
          <a:stretch/>
        </p:blipFill>
        <p:spPr>
          <a:xfrm>
            <a:off x="-1" y="196850"/>
            <a:ext cx="3086101" cy="674479"/>
          </a:xfrm>
          <a:prstGeom prst="rect">
            <a:avLst/>
          </a:prstGeom>
          <a:noFill/>
          <a:ln>
            <a:noFill/>
          </a:ln>
        </p:spPr>
      </p:pic>
      <p:sp>
        <p:nvSpPr>
          <p:cNvPr id="41" name="Google Shape;99;p1">
            <a:extLst>
              <a:ext uri="{FF2B5EF4-FFF2-40B4-BE49-F238E27FC236}">
                <a16:creationId xmlns:a16="http://schemas.microsoft.com/office/drawing/2014/main" id="{8DDE8A76-A1D7-4EF2-963C-4E2AB073A6B3}"/>
              </a:ext>
            </a:extLst>
          </p:cNvPr>
          <p:cNvSpPr txBox="1"/>
          <p:nvPr/>
        </p:nvSpPr>
        <p:spPr>
          <a:xfrm>
            <a:off x="6580458" y="1080130"/>
            <a:ext cx="5287643" cy="2503209"/>
          </a:xfrm>
          <a:prstGeom prst="rect">
            <a:avLst/>
          </a:prstGeom>
          <a:noFill/>
          <a:ln>
            <a:noFill/>
          </a:ln>
        </p:spPr>
        <p:txBody>
          <a:bodyPr spcFirstLastPara="1" wrap="square" lIns="91425" tIns="45700" rIns="91425" bIns="45700" anchor="t" anchorCtr="0">
            <a:spAutoFit/>
          </a:bodyPr>
          <a:lstStyle/>
          <a:p>
            <a:pPr>
              <a:lnSpc>
                <a:spcPts val="4700"/>
              </a:lnSpc>
              <a:spcBef>
                <a:spcPts val="0"/>
              </a:spcBef>
              <a:buSzPts val="1400"/>
            </a:pPr>
            <a:r>
              <a:rPr lang="es-ES" sz="4000" b="1" dirty="0">
                <a:solidFill>
                  <a:schemeClr val="bg1"/>
                </a:solidFill>
                <a:latin typeface="Arial" panose="020B0604020202020204" pitchFamily="34" charset="0"/>
                <a:cs typeface="Arial" panose="020B0604020202020204" pitchFamily="34" charset="0"/>
                <a:sym typeface="Work Sans Light"/>
              </a:rPr>
              <a:t>ACCIONES CONTRA EL LAVADO DE ACTIVOS EN EL </a:t>
            </a:r>
          </a:p>
          <a:p>
            <a:pPr>
              <a:lnSpc>
                <a:spcPts val="4700"/>
              </a:lnSpc>
              <a:spcBef>
                <a:spcPts val="0"/>
              </a:spcBef>
              <a:buSzPts val="1400"/>
            </a:pPr>
            <a:r>
              <a:rPr lang="es-ES" sz="4000" b="1" dirty="0">
                <a:solidFill>
                  <a:schemeClr val="bg1"/>
                </a:solidFill>
                <a:latin typeface="Arial" panose="020B0604020202020204" pitchFamily="34" charset="0"/>
                <a:cs typeface="Arial" panose="020B0604020202020204" pitchFamily="34" charset="0"/>
                <a:sym typeface="Work Sans Light"/>
              </a:rPr>
              <a:t>SECTOR SALUD</a:t>
            </a:r>
          </a:p>
        </p:txBody>
      </p:sp>
      <p:sp>
        <p:nvSpPr>
          <p:cNvPr id="44" name="Oval 25">
            <a:extLst>
              <a:ext uri="{FF2B5EF4-FFF2-40B4-BE49-F238E27FC236}">
                <a16:creationId xmlns:a16="http://schemas.microsoft.com/office/drawing/2014/main" id="{21BDE349-7250-46D3-9EFC-E86A3C90E7D1}"/>
              </a:ext>
            </a:extLst>
          </p:cNvPr>
          <p:cNvSpPr/>
          <p:nvPr/>
        </p:nvSpPr>
        <p:spPr>
          <a:xfrm>
            <a:off x="6902173" y="927099"/>
            <a:ext cx="1307940" cy="130794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pic>
        <p:nvPicPr>
          <p:cNvPr id="48" name="Imagen 47">
            <a:extLst>
              <a:ext uri="{FF2B5EF4-FFF2-40B4-BE49-F238E27FC236}">
                <a16:creationId xmlns:a16="http://schemas.microsoft.com/office/drawing/2014/main" id="{4AFAE0D1-45B0-4F44-9A44-BBDC249700B4}"/>
              </a:ext>
            </a:extLst>
          </p:cNvPr>
          <p:cNvPicPr>
            <a:picLocks noChangeAspect="1"/>
          </p:cNvPicPr>
          <p:nvPr/>
        </p:nvPicPr>
        <p:blipFill>
          <a:blip r:embed="rId4"/>
          <a:stretch>
            <a:fillRect/>
          </a:stretch>
        </p:blipFill>
        <p:spPr>
          <a:xfrm>
            <a:off x="8414205" y="5514834"/>
            <a:ext cx="3393308" cy="1007098"/>
          </a:xfrm>
          <a:prstGeom prst="rect">
            <a:avLst/>
          </a:prstGeom>
        </p:spPr>
      </p:pic>
    </p:spTree>
    <p:extLst>
      <p:ext uri="{BB962C8B-B14F-4D97-AF65-F5344CB8AC3E}">
        <p14:creationId xmlns:p14="http://schemas.microsoft.com/office/powerpoint/2010/main" val="110058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50BF6BAD-F9CA-4D68-8F5D-A753A7BA5A56}"/>
              </a:ext>
            </a:extLst>
          </p:cNvPr>
          <p:cNvSpPr/>
          <p:nvPr/>
        </p:nvSpPr>
        <p:spPr>
          <a:xfrm>
            <a:off x="1" y="0"/>
            <a:ext cx="3850543" cy="6858000"/>
          </a:xfrm>
          <a:prstGeom prst="rect">
            <a:avLst/>
          </a:prstGeom>
          <a:solidFill>
            <a:srgbClr val="282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cs typeface="+mn-cs"/>
            </a:endParaRPr>
          </a:p>
        </p:txBody>
      </p:sp>
      <p:grpSp>
        <p:nvGrpSpPr>
          <p:cNvPr id="17" name="그룹 87">
            <a:extLst>
              <a:ext uri="{FF2B5EF4-FFF2-40B4-BE49-F238E27FC236}">
                <a16:creationId xmlns:a16="http://schemas.microsoft.com/office/drawing/2014/main" id="{3F14C442-C752-4647-838A-A45945B72E76}"/>
              </a:ext>
            </a:extLst>
          </p:cNvPr>
          <p:cNvGrpSpPr/>
          <p:nvPr/>
        </p:nvGrpSpPr>
        <p:grpSpPr>
          <a:xfrm>
            <a:off x="7344955" y="3439570"/>
            <a:ext cx="1317118" cy="579218"/>
            <a:chOff x="1682410" y="2217893"/>
            <a:chExt cx="2019261" cy="852379"/>
          </a:xfrm>
          <a:solidFill>
            <a:schemeClr val="bg1">
              <a:lumMod val="85000"/>
            </a:schemeClr>
          </a:solidFill>
        </p:grpSpPr>
        <p:grpSp>
          <p:nvGrpSpPr>
            <p:cNvPr id="18" name="그룹 86">
              <a:extLst>
                <a:ext uri="{FF2B5EF4-FFF2-40B4-BE49-F238E27FC236}">
                  <a16:creationId xmlns:a16="http://schemas.microsoft.com/office/drawing/2014/main" id="{79023D7E-E868-4962-B324-5CD7B49B92E0}"/>
                </a:ext>
              </a:extLst>
            </p:cNvPr>
            <p:cNvGrpSpPr/>
            <p:nvPr/>
          </p:nvGrpSpPr>
          <p:grpSpPr>
            <a:xfrm>
              <a:off x="1774163" y="2217893"/>
              <a:ext cx="1927508" cy="852379"/>
              <a:chOff x="1774163" y="2217893"/>
              <a:chExt cx="1927508" cy="852379"/>
            </a:xfrm>
            <a:grpFill/>
          </p:grpSpPr>
          <p:sp>
            <p:nvSpPr>
              <p:cNvPr id="20" name="Freeform 18">
                <a:extLst>
                  <a:ext uri="{FF2B5EF4-FFF2-40B4-BE49-F238E27FC236}">
                    <a16:creationId xmlns:a16="http://schemas.microsoft.com/office/drawing/2014/main" id="{55491581-3C02-4518-B25F-3EFB7AE53EEC}"/>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Freeform 19">
                <a:extLst>
                  <a:ext uri="{FF2B5EF4-FFF2-40B4-BE49-F238E27FC236}">
                    <a16:creationId xmlns:a16="http://schemas.microsoft.com/office/drawing/2014/main" id="{BB2D1FF5-73E0-46A1-82C3-5443566B81F3}"/>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직사각형 85">
              <a:extLst>
                <a:ext uri="{FF2B5EF4-FFF2-40B4-BE49-F238E27FC236}">
                  <a16:creationId xmlns:a16="http://schemas.microsoft.com/office/drawing/2014/main" id="{58DC537C-3F35-420D-BFF0-C1971E1C28F1}"/>
                </a:ext>
              </a:extLst>
            </p:cNvPr>
            <p:cNvSpPr/>
            <p:nvPr/>
          </p:nvSpPr>
          <p:spPr>
            <a:xfrm rot="18740140">
              <a:off x="1894195" y="2506511"/>
              <a:ext cx="285737" cy="709307"/>
            </a:xfrm>
            <a:prstGeom prst="rect">
              <a:avLst/>
            </a:prstGeom>
            <a:solidFill>
              <a:srgbClr val="28283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dirty="0">
                <a:solidFill>
                  <a:srgbClr val="28283C"/>
                </a:solidFill>
              </a:endParaRPr>
            </a:p>
          </p:txBody>
        </p:sp>
      </p:grpSp>
      <p:grpSp>
        <p:nvGrpSpPr>
          <p:cNvPr id="22" name="그룹 2">
            <a:extLst>
              <a:ext uri="{FF2B5EF4-FFF2-40B4-BE49-F238E27FC236}">
                <a16:creationId xmlns:a16="http://schemas.microsoft.com/office/drawing/2014/main" id="{C8C0F388-8C9B-462D-8DD5-986AF8A5458D}"/>
              </a:ext>
            </a:extLst>
          </p:cNvPr>
          <p:cNvGrpSpPr/>
          <p:nvPr/>
        </p:nvGrpSpPr>
        <p:grpSpPr>
          <a:xfrm>
            <a:off x="7778535" y="2817976"/>
            <a:ext cx="616667" cy="637323"/>
            <a:chOff x="2112749" y="3418107"/>
            <a:chExt cx="1181456" cy="1172060"/>
          </a:xfrm>
        </p:grpSpPr>
        <p:sp>
          <p:nvSpPr>
            <p:cNvPr id="23" name="자유형: 도형 113">
              <a:extLst>
                <a:ext uri="{FF2B5EF4-FFF2-40B4-BE49-F238E27FC236}">
                  <a16:creationId xmlns:a16="http://schemas.microsoft.com/office/drawing/2014/main" id="{DE25EC46-6906-4F19-861C-F09DE472A1BA}"/>
                </a:ext>
              </a:extLst>
            </p:cNvPr>
            <p:cNvSpPr>
              <a:spLocks noChangeAspect="1"/>
            </p:cNvSpPr>
            <p:nvPr/>
          </p:nvSpPr>
          <p:spPr>
            <a:xfrm rot="2848566">
              <a:off x="2117447" y="3413409"/>
              <a:ext cx="1172060" cy="1181456"/>
            </a:xfrm>
            <a:custGeom>
              <a:avLst/>
              <a:gdLst>
                <a:gd name="connsiteX0" fmla="*/ 302812 w 1172060"/>
                <a:gd name="connsiteY0" fmla="*/ 668924 h 1181456"/>
                <a:gd name="connsiteX1" fmla="*/ 629231 w 1172060"/>
                <a:gd name="connsiteY1" fmla="*/ 315506 h 1181456"/>
                <a:gd name="connsiteX2" fmla="*/ 1063707 w 1172060"/>
                <a:gd name="connsiteY2" fmla="*/ 395423 h 1181456"/>
                <a:gd name="connsiteX3" fmla="*/ 998378 w 1172060"/>
                <a:gd name="connsiteY3" fmla="*/ 964382 h 1181456"/>
                <a:gd name="connsiteX4" fmla="*/ 403821 w 1172060"/>
                <a:gd name="connsiteY4" fmla="*/ 1073546 h 1181456"/>
                <a:gd name="connsiteX5" fmla="*/ 403085 w 1172060"/>
                <a:gd name="connsiteY5" fmla="*/ 1072441 h 1181456"/>
                <a:gd name="connsiteX6" fmla="*/ 302812 w 1172060"/>
                <a:gd name="connsiteY6" fmla="*/ 668924 h 1181456"/>
                <a:gd name="connsiteX7" fmla="*/ 237854 w 1172060"/>
                <a:gd name="connsiteY7" fmla="*/ 595408 h 1181456"/>
                <a:gd name="connsiteX8" fmla="*/ 542985 w 1172060"/>
                <a:gd name="connsiteY8" fmla="*/ 262697 h 1181456"/>
                <a:gd name="connsiteX9" fmla="*/ 561746 w 1172060"/>
                <a:gd name="connsiteY9" fmla="*/ 261886 h 1181456"/>
                <a:gd name="connsiteX10" fmla="*/ 600889 w 1172060"/>
                <a:gd name="connsiteY10" fmla="*/ 297782 h 1181456"/>
                <a:gd name="connsiteX11" fmla="*/ 601700 w 1172060"/>
                <a:gd name="connsiteY11" fmla="*/ 316543 h 1181456"/>
                <a:gd name="connsiteX12" fmla="*/ 296568 w 1172060"/>
                <a:gd name="connsiteY12" fmla="*/ 649254 h 1181456"/>
                <a:gd name="connsiteX13" fmla="*/ 277807 w 1172060"/>
                <a:gd name="connsiteY13" fmla="*/ 650065 h 1181456"/>
                <a:gd name="connsiteX14" fmla="*/ 238665 w 1172060"/>
                <a:gd name="connsiteY14" fmla="*/ 614168 h 1181456"/>
                <a:gd name="connsiteX15" fmla="*/ 237854 w 1172060"/>
                <a:gd name="connsiteY15" fmla="*/ 595408 h 1181456"/>
                <a:gd name="connsiteX16" fmla="*/ 170715 w 1172060"/>
                <a:gd name="connsiteY16" fmla="*/ 196213 h 1181456"/>
                <a:gd name="connsiteX17" fmla="*/ 330127 w 1172060"/>
                <a:gd name="connsiteY17" fmla="*/ 165192 h 1181456"/>
                <a:gd name="connsiteX18" fmla="*/ 440075 w 1172060"/>
                <a:gd name="connsiteY18" fmla="*/ 1218 h 1181456"/>
                <a:gd name="connsiteX19" fmla="*/ 521596 w 1172060"/>
                <a:gd name="connsiteY19" fmla="*/ 248757 h 1181456"/>
                <a:gd name="connsiteX20" fmla="*/ 234141 w 1172060"/>
                <a:gd name="connsiteY20" fmla="*/ 569990 h 1181456"/>
                <a:gd name="connsiteX21" fmla="*/ 35337 w 1172060"/>
                <a:gd name="connsiteY21" fmla="*/ 578003 h 1181456"/>
                <a:gd name="connsiteX22" fmla="*/ 123970 w 1172060"/>
                <a:gd name="connsiteY22" fmla="*/ 403571 h 1181456"/>
                <a:gd name="connsiteX23" fmla="*/ 170715 w 1172060"/>
                <a:gd name="connsiteY23" fmla="*/ 196213 h 11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2060" h="1181456">
                  <a:moveTo>
                    <a:pt x="302812" y="668924"/>
                  </a:moveTo>
                  <a:lnTo>
                    <a:pt x="629231" y="315506"/>
                  </a:lnTo>
                  <a:cubicBezTo>
                    <a:pt x="848283" y="306381"/>
                    <a:pt x="978182" y="305056"/>
                    <a:pt x="1063707" y="395423"/>
                  </a:cubicBezTo>
                  <a:cubicBezTo>
                    <a:pt x="1170280" y="508029"/>
                    <a:pt x="1267197" y="650379"/>
                    <a:pt x="998378" y="964382"/>
                  </a:cubicBezTo>
                  <a:cubicBezTo>
                    <a:pt x="696240" y="1276281"/>
                    <a:pt x="521556" y="1194524"/>
                    <a:pt x="403821" y="1073546"/>
                  </a:cubicBezTo>
                  <a:lnTo>
                    <a:pt x="403085" y="1072441"/>
                  </a:lnTo>
                  <a:cubicBezTo>
                    <a:pt x="324908" y="984678"/>
                    <a:pt x="302320" y="883213"/>
                    <a:pt x="302812" y="668924"/>
                  </a:cubicBezTo>
                  <a:close/>
                  <a:moveTo>
                    <a:pt x="237854" y="595408"/>
                  </a:moveTo>
                  <a:lnTo>
                    <a:pt x="542985" y="262697"/>
                  </a:lnTo>
                  <a:cubicBezTo>
                    <a:pt x="547942" y="257292"/>
                    <a:pt x="556341" y="256929"/>
                    <a:pt x="561746" y="261886"/>
                  </a:cubicBezTo>
                  <a:lnTo>
                    <a:pt x="600889" y="297782"/>
                  </a:lnTo>
                  <a:cubicBezTo>
                    <a:pt x="606293" y="302739"/>
                    <a:pt x="606657" y="311139"/>
                    <a:pt x="601700" y="316543"/>
                  </a:cubicBezTo>
                  <a:lnTo>
                    <a:pt x="296568" y="649254"/>
                  </a:lnTo>
                  <a:cubicBezTo>
                    <a:pt x="291611" y="654659"/>
                    <a:pt x="283212" y="655022"/>
                    <a:pt x="277807" y="650065"/>
                  </a:cubicBezTo>
                  <a:lnTo>
                    <a:pt x="238665" y="614168"/>
                  </a:lnTo>
                  <a:cubicBezTo>
                    <a:pt x="233260" y="609211"/>
                    <a:pt x="232898" y="600812"/>
                    <a:pt x="237854" y="595408"/>
                  </a:cubicBezTo>
                  <a:close/>
                  <a:moveTo>
                    <a:pt x="170715" y="196213"/>
                  </a:moveTo>
                  <a:cubicBezTo>
                    <a:pt x="239941" y="133429"/>
                    <a:pt x="250327" y="149631"/>
                    <a:pt x="330127" y="165192"/>
                  </a:cubicBezTo>
                  <a:cubicBezTo>
                    <a:pt x="445765" y="184636"/>
                    <a:pt x="396659" y="17962"/>
                    <a:pt x="440075" y="1218"/>
                  </a:cubicBezTo>
                  <a:cubicBezTo>
                    <a:pt x="478089" y="-13442"/>
                    <a:pt x="565874" y="106294"/>
                    <a:pt x="521596" y="248757"/>
                  </a:cubicBezTo>
                  <a:cubicBezTo>
                    <a:pt x="421713" y="357668"/>
                    <a:pt x="334023" y="461079"/>
                    <a:pt x="234141" y="569990"/>
                  </a:cubicBezTo>
                  <a:cubicBezTo>
                    <a:pt x="126009" y="620334"/>
                    <a:pt x="81210" y="609522"/>
                    <a:pt x="35337" y="578003"/>
                  </a:cubicBezTo>
                  <a:cubicBezTo>
                    <a:pt x="-10537" y="546484"/>
                    <a:pt x="-37835" y="446419"/>
                    <a:pt x="123970" y="403571"/>
                  </a:cubicBezTo>
                  <a:cubicBezTo>
                    <a:pt x="185254" y="392132"/>
                    <a:pt x="69653" y="346354"/>
                    <a:pt x="170715" y="196213"/>
                  </a:cubicBezTo>
                  <a:close/>
                </a:path>
              </a:pathLst>
            </a:custGeom>
            <a:solidFill>
              <a:srgbClr val="28283C"/>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4" name="Block Arc 11">
              <a:extLst>
                <a:ext uri="{FF2B5EF4-FFF2-40B4-BE49-F238E27FC236}">
                  <a16:creationId xmlns:a16="http://schemas.microsoft.com/office/drawing/2014/main" id="{997A3BD5-8269-4A6F-A5F5-0E5D3140D030}"/>
                </a:ext>
              </a:extLst>
            </p:cNvPr>
            <p:cNvSpPr/>
            <p:nvPr/>
          </p:nvSpPr>
          <p:spPr>
            <a:xfrm>
              <a:off x="2575942" y="4011357"/>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nvGrpSpPr>
          <p:cNvPr id="46" name="Group 66">
            <a:extLst>
              <a:ext uri="{FF2B5EF4-FFF2-40B4-BE49-F238E27FC236}">
                <a16:creationId xmlns:a16="http://schemas.microsoft.com/office/drawing/2014/main" id="{B3BF015D-BD7B-4A51-8B5F-AC295C8056D3}"/>
              </a:ext>
            </a:extLst>
          </p:cNvPr>
          <p:cNvGrpSpPr/>
          <p:nvPr/>
        </p:nvGrpSpPr>
        <p:grpSpPr>
          <a:xfrm>
            <a:off x="4919971" y="1794432"/>
            <a:ext cx="6339319" cy="6339319"/>
            <a:chOff x="1754163" y="2276872"/>
            <a:chExt cx="5616624" cy="5616624"/>
          </a:xfrm>
        </p:grpSpPr>
        <p:grpSp>
          <p:nvGrpSpPr>
            <p:cNvPr id="47" name="Group 67">
              <a:extLst>
                <a:ext uri="{FF2B5EF4-FFF2-40B4-BE49-F238E27FC236}">
                  <a16:creationId xmlns:a16="http://schemas.microsoft.com/office/drawing/2014/main" id="{584C99B2-9919-438F-AC66-A3D8E0C5FB25}"/>
                </a:ext>
              </a:extLst>
            </p:cNvPr>
            <p:cNvGrpSpPr/>
            <p:nvPr/>
          </p:nvGrpSpPr>
          <p:grpSpPr>
            <a:xfrm>
              <a:off x="2068835" y="2581275"/>
              <a:ext cx="4999062" cy="4999062"/>
              <a:chOff x="1754163" y="2276872"/>
              <a:chExt cx="5616624" cy="5616624"/>
            </a:xfrm>
          </p:grpSpPr>
          <p:sp>
            <p:nvSpPr>
              <p:cNvPr id="53" name="Block Arc 73">
                <a:extLst>
                  <a:ext uri="{FF2B5EF4-FFF2-40B4-BE49-F238E27FC236}">
                    <a16:creationId xmlns:a16="http://schemas.microsoft.com/office/drawing/2014/main" id="{4C2651C9-65D0-41D2-8E8C-929E51E3B389}"/>
                  </a:ext>
                </a:extLst>
              </p:cNvPr>
              <p:cNvSpPr/>
              <p:nvPr/>
            </p:nvSpPr>
            <p:spPr>
              <a:xfrm>
                <a:off x="1754163" y="2276872"/>
                <a:ext cx="5616624" cy="5616624"/>
              </a:xfrm>
              <a:prstGeom prst="blockArc">
                <a:avLst>
                  <a:gd name="adj1" fmla="val 10800000"/>
                  <a:gd name="adj2" fmla="val 21586788"/>
                  <a:gd name="adj3" fmla="val 6977"/>
                </a:avLst>
              </a:prstGeom>
              <a:solidFill>
                <a:srgbClr val="6DC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4" name="Block Arc 74">
                <a:extLst>
                  <a:ext uri="{FF2B5EF4-FFF2-40B4-BE49-F238E27FC236}">
                    <a16:creationId xmlns:a16="http://schemas.microsoft.com/office/drawing/2014/main" id="{8E59F0E1-58CF-4651-A964-ACC5FFCAB580}"/>
                  </a:ext>
                </a:extLst>
              </p:cNvPr>
              <p:cNvSpPr/>
              <p:nvPr/>
            </p:nvSpPr>
            <p:spPr>
              <a:xfrm>
                <a:off x="1754163" y="2276872"/>
                <a:ext cx="5616624" cy="5616624"/>
              </a:xfrm>
              <a:prstGeom prst="blockArc">
                <a:avLst>
                  <a:gd name="adj1" fmla="val 13437981"/>
                  <a:gd name="adj2" fmla="val 21586788"/>
                  <a:gd name="adj3" fmla="val 6977"/>
                </a:avLst>
              </a:prstGeom>
              <a:solidFill>
                <a:srgbClr val="F7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5" name="Block Arc 75">
                <a:extLst>
                  <a:ext uri="{FF2B5EF4-FFF2-40B4-BE49-F238E27FC236}">
                    <a16:creationId xmlns:a16="http://schemas.microsoft.com/office/drawing/2014/main" id="{20C21A27-45E1-451A-B324-89899A4D2A57}"/>
                  </a:ext>
                </a:extLst>
              </p:cNvPr>
              <p:cNvSpPr/>
              <p:nvPr/>
            </p:nvSpPr>
            <p:spPr>
              <a:xfrm>
                <a:off x="1754163" y="2276872"/>
                <a:ext cx="5616624" cy="5616624"/>
              </a:xfrm>
              <a:prstGeom prst="blockArc">
                <a:avLst>
                  <a:gd name="adj1" fmla="val 16201919"/>
                  <a:gd name="adj2" fmla="val 21586788"/>
                  <a:gd name="adj3" fmla="val 6977"/>
                </a:avLst>
              </a:prstGeom>
              <a:solidFill>
                <a:srgbClr val="F6B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6" name="Block Arc 76">
                <a:extLst>
                  <a:ext uri="{FF2B5EF4-FFF2-40B4-BE49-F238E27FC236}">
                    <a16:creationId xmlns:a16="http://schemas.microsoft.com/office/drawing/2014/main" id="{6AFC09B5-C738-4591-9E8A-8283BC18C929}"/>
                  </a:ext>
                </a:extLst>
              </p:cNvPr>
              <p:cNvSpPr/>
              <p:nvPr/>
            </p:nvSpPr>
            <p:spPr>
              <a:xfrm>
                <a:off x="1754163" y="2276872"/>
                <a:ext cx="5616624" cy="5616624"/>
              </a:xfrm>
              <a:prstGeom prst="blockArc">
                <a:avLst>
                  <a:gd name="adj1" fmla="val 19030955"/>
                  <a:gd name="adj2" fmla="val 21586788"/>
                  <a:gd name="adj3" fmla="val 6977"/>
                </a:avLst>
              </a:prstGeom>
              <a:solidFill>
                <a:srgbClr val="495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grpSp>
          <p:nvGrpSpPr>
            <p:cNvPr id="48" name="Group 68">
              <a:extLst>
                <a:ext uri="{FF2B5EF4-FFF2-40B4-BE49-F238E27FC236}">
                  <a16:creationId xmlns:a16="http://schemas.microsoft.com/office/drawing/2014/main" id="{6D86EFC1-C69F-444F-90B3-54FDDF00E648}"/>
                </a:ext>
              </a:extLst>
            </p:cNvPr>
            <p:cNvGrpSpPr/>
            <p:nvPr/>
          </p:nvGrpSpPr>
          <p:grpSpPr>
            <a:xfrm>
              <a:off x="1754163" y="2276872"/>
              <a:ext cx="5616624" cy="5616624"/>
              <a:chOff x="1754163" y="2276872"/>
              <a:chExt cx="5616624" cy="5616624"/>
            </a:xfrm>
          </p:grpSpPr>
          <p:sp>
            <p:nvSpPr>
              <p:cNvPr id="49" name="Block Arc 69">
                <a:extLst>
                  <a:ext uri="{FF2B5EF4-FFF2-40B4-BE49-F238E27FC236}">
                    <a16:creationId xmlns:a16="http://schemas.microsoft.com/office/drawing/2014/main" id="{44C5FF44-C98E-48D3-8B6D-6CD0DAA2F668}"/>
                  </a:ext>
                </a:extLst>
              </p:cNvPr>
              <p:cNvSpPr/>
              <p:nvPr/>
            </p:nvSpPr>
            <p:spPr>
              <a:xfrm>
                <a:off x="1754163" y="2276872"/>
                <a:ext cx="5616624" cy="5616624"/>
              </a:xfrm>
              <a:prstGeom prst="blockArc">
                <a:avLst>
                  <a:gd name="adj1" fmla="val 10800000"/>
                  <a:gd name="adj2" fmla="val 21586788"/>
                  <a:gd name="adj3" fmla="val 6977"/>
                </a:avLst>
              </a:prstGeom>
              <a:solidFill>
                <a:srgbClr val="42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429C9C"/>
                  </a:solidFill>
                </a:endParaRPr>
              </a:p>
            </p:txBody>
          </p:sp>
          <p:sp>
            <p:nvSpPr>
              <p:cNvPr id="50" name="Block Arc 70">
                <a:extLst>
                  <a:ext uri="{FF2B5EF4-FFF2-40B4-BE49-F238E27FC236}">
                    <a16:creationId xmlns:a16="http://schemas.microsoft.com/office/drawing/2014/main" id="{0997F9BA-A68B-45D1-B6AB-98F9F53E66EE}"/>
                  </a:ext>
                </a:extLst>
              </p:cNvPr>
              <p:cNvSpPr/>
              <p:nvPr/>
            </p:nvSpPr>
            <p:spPr>
              <a:xfrm>
                <a:off x="1754163" y="2276872"/>
                <a:ext cx="5616624" cy="5616624"/>
              </a:xfrm>
              <a:prstGeom prst="blockArc">
                <a:avLst>
                  <a:gd name="adj1" fmla="val 13427380"/>
                  <a:gd name="adj2" fmla="val 21586788"/>
                  <a:gd name="adj3" fmla="val 6977"/>
                </a:avLst>
              </a:prstGeom>
              <a:solidFill>
                <a:srgbClr val="F33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1" name="Block Arc 71">
                <a:extLst>
                  <a:ext uri="{FF2B5EF4-FFF2-40B4-BE49-F238E27FC236}">
                    <a16:creationId xmlns:a16="http://schemas.microsoft.com/office/drawing/2014/main" id="{C43DDCEF-4143-4DA8-99B8-445449454871}"/>
                  </a:ext>
                </a:extLst>
              </p:cNvPr>
              <p:cNvSpPr/>
              <p:nvPr/>
            </p:nvSpPr>
            <p:spPr>
              <a:xfrm>
                <a:off x="1754163" y="2276872"/>
                <a:ext cx="5616624" cy="5616624"/>
              </a:xfrm>
              <a:prstGeom prst="blockArc">
                <a:avLst>
                  <a:gd name="adj1" fmla="val 16201919"/>
                  <a:gd name="adj2" fmla="val 21586788"/>
                  <a:gd name="adj3" fmla="val 6977"/>
                </a:avLst>
              </a:pr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2" name="Block Arc 72">
                <a:extLst>
                  <a:ext uri="{FF2B5EF4-FFF2-40B4-BE49-F238E27FC236}">
                    <a16:creationId xmlns:a16="http://schemas.microsoft.com/office/drawing/2014/main" id="{6115A0C7-2F21-48C7-BAF8-88A3EF459CA6}"/>
                  </a:ext>
                </a:extLst>
              </p:cNvPr>
              <p:cNvSpPr/>
              <p:nvPr/>
            </p:nvSpPr>
            <p:spPr>
              <a:xfrm>
                <a:off x="1754163" y="2276872"/>
                <a:ext cx="5616624" cy="5616624"/>
              </a:xfrm>
              <a:prstGeom prst="blockArc">
                <a:avLst>
                  <a:gd name="adj1" fmla="val 19047701"/>
                  <a:gd name="adj2" fmla="val 21586788"/>
                  <a:gd name="adj3" fmla="val 6977"/>
                </a:avLst>
              </a:prstGeom>
              <a:solidFill>
                <a:srgbClr val="37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grpSp>
      <p:grpSp>
        <p:nvGrpSpPr>
          <p:cNvPr id="58" name="Group 55">
            <a:extLst>
              <a:ext uri="{FF2B5EF4-FFF2-40B4-BE49-F238E27FC236}">
                <a16:creationId xmlns:a16="http://schemas.microsoft.com/office/drawing/2014/main" id="{09BDF8CA-4B93-4A50-A43F-311FED1E9C67}"/>
              </a:ext>
            </a:extLst>
          </p:cNvPr>
          <p:cNvGrpSpPr/>
          <p:nvPr/>
        </p:nvGrpSpPr>
        <p:grpSpPr>
          <a:xfrm>
            <a:off x="4934795" y="5116652"/>
            <a:ext cx="6308750" cy="81273"/>
            <a:chOff x="1780872" y="5229200"/>
            <a:chExt cx="5589541" cy="72008"/>
          </a:xfrm>
        </p:grpSpPr>
        <p:sp>
          <p:nvSpPr>
            <p:cNvPr id="59" name="Rectangle 24">
              <a:extLst>
                <a:ext uri="{FF2B5EF4-FFF2-40B4-BE49-F238E27FC236}">
                  <a16:creationId xmlns:a16="http://schemas.microsoft.com/office/drawing/2014/main" id="{24AAE8AE-85B4-4581-9380-D20CC099E38E}"/>
                </a:ext>
              </a:extLst>
            </p:cNvPr>
            <p:cNvSpPr/>
            <p:nvPr/>
          </p:nvSpPr>
          <p:spPr>
            <a:xfrm>
              <a:off x="1780872"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rgbClr val="42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0" name="Rectangle 24">
              <a:extLst>
                <a:ext uri="{FF2B5EF4-FFF2-40B4-BE49-F238E27FC236}">
                  <a16:creationId xmlns:a16="http://schemas.microsoft.com/office/drawing/2014/main" id="{373732AC-E497-4F97-B702-C669119B6DD3}"/>
                </a:ext>
              </a:extLst>
            </p:cNvPr>
            <p:cNvSpPr/>
            <p:nvPr/>
          </p:nvSpPr>
          <p:spPr>
            <a:xfrm>
              <a:off x="3177238"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rgbClr val="F33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1" name="Rectangle 24">
              <a:extLst>
                <a:ext uri="{FF2B5EF4-FFF2-40B4-BE49-F238E27FC236}">
                  <a16:creationId xmlns:a16="http://schemas.microsoft.com/office/drawing/2014/main" id="{BBFA19F6-F2D3-404A-9096-7ACCA667E4C0}"/>
                </a:ext>
              </a:extLst>
            </p:cNvPr>
            <p:cNvSpPr/>
            <p:nvPr/>
          </p:nvSpPr>
          <p:spPr>
            <a:xfrm>
              <a:off x="4573604"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2" name="Rectangle 24">
              <a:extLst>
                <a:ext uri="{FF2B5EF4-FFF2-40B4-BE49-F238E27FC236}">
                  <a16:creationId xmlns:a16="http://schemas.microsoft.com/office/drawing/2014/main" id="{6C70A06C-086C-4FE9-83C8-F0A9C353ECE6}"/>
                </a:ext>
              </a:extLst>
            </p:cNvPr>
            <p:cNvSpPr/>
            <p:nvPr/>
          </p:nvSpPr>
          <p:spPr>
            <a:xfrm>
              <a:off x="5969972"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rgbClr val="495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63" name="TextBox 60">
            <a:extLst>
              <a:ext uri="{FF2B5EF4-FFF2-40B4-BE49-F238E27FC236}">
                <a16:creationId xmlns:a16="http://schemas.microsoft.com/office/drawing/2014/main" id="{793C161B-5975-4974-A3EF-6168DA57ACF6}"/>
              </a:ext>
            </a:extLst>
          </p:cNvPr>
          <p:cNvSpPr txBox="1"/>
          <p:nvPr/>
        </p:nvSpPr>
        <p:spPr>
          <a:xfrm rot="17459286">
            <a:off x="4694393" y="3585787"/>
            <a:ext cx="2281599" cy="1036936"/>
          </a:xfrm>
          <a:prstGeom prst="rect">
            <a:avLst/>
          </a:prstGeom>
          <a:noFill/>
        </p:spPr>
        <p:txBody>
          <a:bodyPr wrap="square" rtlCol="0">
            <a:prstTxWarp prst="textArchUp">
              <a:avLst>
                <a:gd name="adj" fmla="val 11171822"/>
              </a:avLst>
            </a:prstTxWarp>
            <a:spAutoFit/>
          </a:bodyPr>
          <a:lstStyle/>
          <a:p>
            <a:pPr algn="ctr"/>
            <a:endParaRPr lang="es-MX" altLang="ko-KR" sz="1600" b="1" dirty="0">
              <a:solidFill>
                <a:schemeClr val="bg1"/>
              </a:solidFill>
            </a:endParaRPr>
          </a:p>
          <a:p>
            <a:pPr algn="ctr"/>
            <a:endParaRPr lang="es-MX" altLang="ko-KR" sz="1600" b="1" dirty="0">
              <a:solidFill>
                <a:schemeClr val="bg1"/>
              </a:solidFill>
            </a:endParaRPr>
          </a:p>
          <a:p>
            <a:pPr algn="ctr"/>
            <a:r>
              <a:rPr lang="es-MX" altLang="ko-KR" sz="1600" b="1" dirty="0">
                <a:solidFill>
                  <a:schemeClr val="bg1"/>
                </a:solidFill>
              </a:rPr>
              <a:t>Fraude SOAT</a:t>
            </a:r>
          </a:p>
        </p:txBody>
      </p:sp>
      <p:sp>
        <p:nvSpPr>
          <p:cNvPr id="64" name="TextBox 61">
            <a:extLst>
              <a:ext uri="{FF2B5EF4-FFF2-40B4-BE49-F238E27FC236}">
                <a16:creationId xmlns:a16="http://schemas.microsoft.com/office/drawing/2014/main" id="{4F4F2F7A-07EB-4E37-A79B-8559E38E8726}"/>
              </a:ext>
            </a:extLst>
          </p:cNvPr>
          <p:cNvSpPr txBox="1"/>
          <p:nvPr/>
        </p:nvSpPr>
        <p:spPr>
          <a:xfrm rot="20145789">
            <a:off x="5964188" y="2262938"/>
            <a:ext cx="2281599" cy="762271"/>
          </a:xfrm>
          <a:prstGeom prst="rect">
            <a:avLst/>
          </a:prstGeom>
          <a:noFill/>
        </p:spPr>
        <p:txBody>
          <a:bodyPr wrap="square" rtlCol="0">
            <a:prstTxWarp prst="textArchUp">
              <a:avLst>
                <a:gd name="adj" fmla="val 11171822"/>
              </a:avLst>
            </a:prstTxWarp>
            <a:spAutoFit/>
          </a:bodyPr>
          <a:lstStyle/>
          <a:p>
            <a:pPr algn="ctr"/>
            <a:r>
              <a:rPr lang="es-CO" altLang="ko-KR" sz="1600" b="1" dirty="0">
                <a:solidFill>
                  <a:schemeClr val="bg1"/>
                </a:solidFill>
              </a:rPr>
              <a:t>Falsos Prestadores</a:t>
            </a:r>
          </a:p>
        </p:txBody>
      </p:sp>
      <p:sp>
        <p:nvSpPr>
          <p:cNvPr id="65" name="TextBox 62">
            <a:extLst>
              <a:ext uri="{FF2B5EF4-FFF2-40B4-BE49-F238E27FC236}">
                <a16:creationId xmlns:a16="http://schemas.microsoft.com/office/drawing/2014/main" id="{2FA09FA3-A219-4F9F-8A54-25F4139FF991}"/>
              </a:ext>
            </a:extLst>
          </p:cNvPr>
          <p:cNvSpPr txBox="1"/>
          <p:nvPr/>
        </p:nvSpPr>
        <p:spPr>
          <a:xfrm rot="1505859">
            <a:off x="7924649" y="2376938"/>
            <a:ext cx="2281599" cy="762271"/>
          </a:xfrm>
          <a:prstGeom prst="rect">
            <a:avLst/>
          </a:prstGeom>
          <a:noFill/>
        </p:spPr>
        <p:txBody>
          <a:bodyPr wrap="square" rtlCol="0">
            <a:prstTxWarp prst="textArchUp">
              <a:avLst>
                <a:gd name="adj" fmla="val 11171822"/>
              </a:avLst>
            </a:prstTxWarp>
            <a:spAutoFit/>
          </a:bodyPr>
          <a:lstStyle/>
          <a:p>
            <a:pPr algn="ctr">
              <a:lnSpc>
                <a:spcPts val="1600"/>
              </a:lnSpc>
            </a:pPr>
            <a:r>
              <a:rPr lang="es-CO" altLang="ko-KR" sz="1600" b="1" dirty="0">
                <a:solidFill>
                  <a:schemeClr val="bg1"/>
                </a:solidFill>
              </a:rPr>
              <a:t> Importación Equipos </a:t>
            </a:r>
          </a:p>
          <a:p>
            <a:pPr algn="ctr">
              <a:lnSpc>
                <a:spcPts val="1600"/>
              </a:lnSpc>
            </a:pPr>
            <a:r>
              <a:rPr lang="es-CO" altLang="ko-KR" sz="1600" b="1" dirty="0">
                <a:solidFill>
                  <a:schemeClr val="bg1"/>
                </a:solidFill>
              </a:rPr>
              <a:t>Biomédicos</a:t>
            </a:r>
          </a:p>
        </p:txBody>
      </p:sp>
      <p:sp>
        <p:nvSpPr>
          <p:cNvPr id="66" name="TextBox 63">
            <a:extLst>
              <a:ext uri="{FF2B5EF4-FFF2-40B4-BE49-F238E27FC236}">
                <a16:creationId xmlns:a16="http://schemas.microsoft.com/office/drawing/2014/main" id="{54DAA6BC-B2B7-4AD5-8AAB-2B97C3F3C6C6}"/>
              </a:ext>
            </a:extLst>
          </p:cNvPr>
          <p:cNvSpPr txBox="1"/>
          <p:nvPr/>
        </p:nvSpPr>
        <p:spPr>
          <a:xfrm rot="4128560">
            <a:off x="9173788" y="3615357"/>
            <a:ext cx="2281599" cy="762272"/>
          </a:xfrm>
          <a:prstGeom prst="rect">
            <a:avLst/>
          </a:prstGeom>
          <a:noFill/>
        </p:spPr>
        <p:txBody>
          <a:bodyPr wrap="square" rtlCol="0">
            <a:prstTxWarp prst="textArchUp">
              <a:avLst>
                <a:gd name="adj" fmla="val 11171822"/>
              </a:avLst>
            </a:prstTxWarp>
            <a:spAutoFit/>
          </a:bodyPr>
          <a:lstStyle/>
          <a:p>
            <a:pPr algn="ctr">
              <a:lnSpc>
                <a:spcPts val="1600"/>
              </a:lnSpc>
            </a:pPr>
            <a:r>
              <a:rPr lang="es-CO" altLang="ko-KR" sz="1500" b="1" dirty="0">
                <a:solidFill>
                  <a:schemeClr val="bg1"/>
                </a:solidFill>
              </a:rPr>
              <a:t>Falsificación </a:t>
            </a:r>
          </a:p>
          <a:p>
            <a:pPr algn="ctr">
              <a:lnSpc>
                <a:spcPts val="1600"/>
              </a:lnSpc>
            </a:pPr>
            <a:r>
              <a:rPr lang="es-CO" altLang="ko-KR" sz="1500" b="1" dirty="0">
                <a:solidFill>
                  <a:schemeClr val="bg1"/>
                </a:solidFill>
              </a:rPr>
              <a:t>Medicamentos</a:t>
            </a:r>
          </a:p>
        </p:txBody>
      </p:sp>
      <p:sp>
        <p:nvSpPr>
          <p:cNvPr id="69" name="Rounded Rectangle 40">
            <a:extLst>
              <a:ext uri="{FF2B5EF4-FFF2-40B4-BE49-F238E27FC236}">
                <a16:creationId xmlns:a16="http://schemas.microsoft.com/office/drawing/2014/main" id="{A9799092-5127-496D-829D-B2F197173A8D}"/>
              </a:ext>
            </a:extLst>
          </p:cNvPr>
          <p:cNvSpPr/>
          <p:nvPr/>
        </p:nvSpPr>
        <p:spPr>
          <a:xfrm rot="19447697">
            <a:off x="11112093" y="3113999"/>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333F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73" name="Rounded Rectangle 31">
            <a:extLst>
              <a:ext uri="{FF2B5EF4-FFF2-40B4-BE49-F238E27FC236}">
                <a16:creationId xmlns:a16="http://schemas.microsoft.com/office/drawing/2014/main" id="{49B54586-BEAC-4F2D-8B5F-5918F36B39BA}"/>
              </a:ext>
            </a:extLst>
          </p:cNvPr>
          <p:cNvSpPr>
            <a:spLocks noChangeAspect="1"/>
          </p:cNvSpPr>
          <p:nvPr/>
        </p:nvSpPr>
        <p:spPr>
          <a:xfrm>
            <a:off x="9542506" y="1393420"/>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4" name="Imagen 13">
            <a:extLst>
              <a:ext uri="{FF2B5EF4-FFF2-40B4-BE49-F238E27FC236}">
                <a16:creationId xmlns:a16="http://schemas.microsoft.com/office/drawing/2014/main" id="{EA33D9A2-E4CC-4078-8F9C-378B36E95E43}"/>
              </a:ext>
            </a:extLst>
          </p:cNvPr>
          <p:cNvPicPr>
            <a:picLocks noChangeAspect="1"/>
          </p:cNvPicPr>
          <p:nvPr/>
        </p:nvPicPr>
        <p:blipFill>
          <a:blip r:embed="rId3"/>
          <a:stretch>
            <a:fillRect/>
          </a:stretch>
        </p:blipFill>
        <p:spPr>
          <a:xfrm>
            <a:off x="-2698" y="228844"/>
            <a:ext cx="2035680" cy="444748"/>
          </a:xfrm>
          <a:prstGeom prst="rect">
            <a:avLst/>
          </a:prstGeom>
        </p:spPr>
      </p:pic>
      <p:pic>
        <p:nvPicPr>
          <p:cNvPr id="15" name="Imagen 14">
            <a:extLst>
              <a:ext uri="{FF2B5EF4-FFF2-40B4-BE49-F238E27FC236}">
                <a16:creationId xmlns:a16="http://schemas.microsoft.com/office/drawing/2014/main" id="{5B98E4D1-7AB5-4CDC-8A4C-8A3D16410364}"/>
              </a:ext>
            </a:extLst>
          </p:cNvPr>
          <p:cNvPicPr>
            <a:picLocks noChangeAspect="1"/>
          </p:cNvPicPr>
          <p:nvPr/>
        </p:nvPicPr>
        <p:blipFill>
          <a:blip r:embed="rId4"/>
          <a:stretch>
            <a:fillRect/>
          </a:stretch>
        </p:blipFill>
        <p:spPr>
          <a:xfrm>
            <a:off x="8901247" y="5351146"/>
            <a:ext cx="3317974" cy="1525542"/>
          </a:xfrm>
          <a:prstGeom prst="rect">
            <a:avLst/>
          </a:prstGeom>
        </p:spPr>
      </p:pic>
      <p:sp>
        <p:nvSpPr>
          <p:cNvPr id="16" name="Freeform 13">
            <a:extLst>
              <a:ext uri="{FF2B5EF4-FFF2-40B4-BE49-F238E27FC236}">
                <a16:creationId xmlns:a16="http://schemas.microsoft.com/office/drawing/2014/main" id="{C1F45D01-DC93-494A-A071-2FA62FC45EDC}"/>
              </a:ext>
            </a:extLst>
          </p:cNvPr>
          <p:cNvSpPr/>
          <p:nvPr/>
        </p:nvSpPr>
        <p:spPr>
          <a:xfrm rot="18618228">
            <a:off x="10648255" y="-894796"/>
            <a:ext cx="1365292" cy="2119123"/>
          </a:xfrm>
          <a:custGeom>
            <a:avLst/>
            <a:gdLst>
              <a:gd name="connsiteX0" fmla="*/ 0 w 1365292"/>
              <a:gd name="connsiteY0" fmla="*/ 0 h 2119123"/>
              <a:gd name="connsiteX1" fmla="*/ 1365292 w 1365292"/>
              <a:gd name="connsiteY1" fmla="*/ 1609682 h 2119123"/>
              <a:gd name="connsiteX2" fmla="*/ 764660 w 1365292"/>
              <a:gd name="connsiteY2" fmla="*/ 2119123 h 2119123"/>
              <a:gd name="connsiteX3" fmla="*/ 0 w 1365292"/>
              <a:gd name="connsiteY3" fmla="*/ 2119123 h 2119123"/>
            </a:gdLst>
            <a:ahLst/>
            <a:cxnLst>
              <a:cxn ang="0">
                <a:pos x="connsiteX0" y="connsiteY0"/>
              </a:cxn>
              <a:cxn ang="0">
                <a:pos x="connsiteX1" y="connsiteY1"/>
              </a:cxn>
              <a:cxn ang="0">
                <a:pos x="connsiteX2" y="connsiteY2"/>
              </a:cxn>
              <a:cxn ang="0">
                <a:pos x="connsiteX3" y="connsiteY3"/>
              </a:cxn>
            </a:cxnLst>
            <a:rect l="l" t="t" r="r" b="b"/>
            <a:pathLst>
              <a:path w="1365292" h="2119123">
                <a:moveTo>
                  <a:pt x="0" y="0"/>
                </a:moveTo>
                <a:lnTo>
                  <a:pt x="1365292" y="1609682"/>
                </a:lnTo>
                <a:lnTo>
                  <a:pt x="764660" y="2119123"/>
                </a:lnTo>
                <a:lnTo>
                  <a:pt x="0" y="2119123"/>
                </a:lnTo>
                <a:close/>
              </a:path>
            </a:pathLst>
          </a:cu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1">
            <a:extLst>
              <a:ext uri="{FF2B5EF4-FFF2-40B4-BE49-F238E27FC236}">
                <a16:creationId xmlns:a16="http://schemas.microsoft.com/office/drawing/2014/main" id="{8D300A61-3808-49ED-9146-2809480575CC}"/>
              </a:ext>
            </a:extLst>
          </p:cNvPr>
          <p:cNvSpPr txBox="1"/>
          <p:nvPr/>
        </p:nvSpPr>
        <p:spPr>
          <a:xfrm>
            <a:off x="534180" y="1964521"/>
            <a:ext cx="3494248" cy="2862322"/>
          </a:xfrm>
          <a:prstGeom prst="rect">
            <a:avLst/>
          </a:prstGeom>
          <a:noFill/>
          <a:ln>
            <a:noFill/>
          </a:ln>
        </p:spPr>
        <p:txBody>
          <a:bodyPr wrap="square" rtlCol="0" anchor="ctr">
            <a:spAutoFit/>
          </a:bodyPr>
          <a:lstStyle/>
          <a:p>
            <a:r>
              <a:rPr lang="es-MX" sz="3600" b="1" dirty="0">
                <a:solidFill>
                  <a:schemeClr val="bg1"/>
                </a:solidFill>
                <a:latin typeface="Arial" pitchFamily="34" charset="0"/>
                <a:cs typeface="Arial" pitchFamily="34" charset="0"/>
              </a:rPr>
              <a:t>¿CÓMO SE APLICA EL SARLAFT </a:t>
            </a:r>
          </a:p>
          <a:p>
            <a:r>
              <a:rPr lang="es-MX" sz="3600" b="1" dirty="0">
                <a:solidFill>
                  <a:schemeClr val="bg1"/>
                </a:solidFill>
                <a:latin typeface="Arial" pitchFamily="34" charset="0"/>
                <a:cs typeface="Arial" pitchFamily="34" charset="0"/>
              </a:rPr>
              <a:t>AL SECTOR </a:t>
            </a:r>
          </a:p>
          <a:p>
            <a:r>
              <a:rPr lang="es-MX" sz="3600" b="1" dirty="0">
                <a:solidFill>
                  <a:schemeClr val="bg1"/>
                </a:solidFill>
                <a:latin typeface="Arial" pitchFamily="34" charset="0"/>
                <a:cs typeface="Arial" pitchFamily="34" charset="0"/>
              </a:rPr>
              <a:t>SALUD?</a:t>
            </a:r>
          </a:p>
        </p:txBody>
      </p:sp>
      <p:sp>
        <p:nvSpPr>
          <p:cNvPr id="2" name="Rounded Rectangle 25">
            <a:extLst>
              <a:ext uri="{FF2B5EF4-FFF2-40B4-BE49-F238E27FC236}">
                <a16:creationId xmlns:a16="http://schemas.microsoft.com/office/drawing/2014/main" id="{3D8BCE6F-68C4-4013-B820-A1027CD8B194}"/>
              </a:ext>
            </a:extLst>
          </p:cNvPr>
          <p:cNvSpPr/>
          <p:nvPr/>
        </p:nvSpPr>
        <p:spPr>
          <a:xfrm>
            <a:off x="4360696" y="3138508"/>
            <a:ext cx="666064" cy="488120"/>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429C9C"/>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 name="Rectángulo 2">
            <a:extLst>
              <a:ext uri="{FF2B5EF4-FFF2-40B4-BE49-F238E27FC236}">
                <a16:creationId xmlns:a16="http://schemas.microsoft.com/office/drawing/2014/main" id="{4CA80168-0437-435D-8978-75640D1D3FCA}"/>
              </a:ext>
            </a:extLst>
          </p:cNvPr>
          <p:cNvSpPr/>
          <p:nvPr/>
        </p:nvSpPr>
        <p:spPr>
          <a:xfrm>
            <a:off x="6605875" y="4050402"/>
            <a:ext cx="1468672" cy="1015663"/>
          </a:xfrm>
          <a:prstGeom prst="rect">
            <a:avLst/>
          </a:prstGeom>
        </p:spPr>
        <p:txBody>
          <a:bodyPr wrap="none">
            <a:spAutoFit/>
          </a:bodyPr>
          <a:lstStyle/>
          <a:p>
            <a:r>
              <a:rPr lang="es-MX" sz="6000" b="1" dirty="0">
                <a:solidFill>
                  <a:srgbClr val="28283C"/>
                </a:solidFill>
                <a:latin typeface="Arial" pitchFamily="34" charset="0"/>
                <a:cs typeface="Arial" pitchFamily="34" charset="0"/>
              </a:rPr>
              <a:t>$60</a:t>
            </a:r>
            <a:endParaRPr lang="es-CO" sz="6000" dirty="0">
              <a:solidFill>
                <a:srgbClr val="28283C"/>
              </a:solidFill>
            </a:endParaRPr>
          </a:p>
        </p:txBody>
      </p:sp>
      <p:sp>
        <p:nvSpPr>
          <p:cNvPr id="41" name="Rectángulo 40">
            <a:extLst>
              <a:ext uri="{FF2B5EF4-FFF2-40B4-BE49-F238E27FC236}">
                <a16:creationId xmlns:a16="http://schemas.microsoft.com/office/drawing/2014/main" id="{37CAB939-F6FD-4ED5-A178-E3716C2823FA}"/>
              </a:ext>
            </a:extLst>
          </p:cNvPr>
          <p:cNvSpPr/>
          <p:nvPr/>
        </p:nvSpPr>
        <p:spPr>
          <a:xfrm>
            <a:off x="7947192" y="4297933"/>
            <a:ext cx="1778051" cy="584775"/>
          </a:xfrm>
          <a:prstGeom prst="rect">
            <a:avLst/>
          </a:prstGeom>
        </p:spPr>
        <p:txBody>
          <a:bodyPr wrap="none">
            <a:spAutoFit/>
          </a:bodyPr>
          <a:lstStyle/>
          <a:p>
            <a:r>
              <a:rPr lang="es-MX" sz="3200" b="1" dirty="0">
                <a:solidFill>
                  <a:srgbClr val="28283C"/>
                </a:solidFill>
                <a:latin typeface="Arial" pitchFamily="34" charset="0"/>
                <a:cs typeface="Arial" pitchFamily="34" charset="0"/>
              </a:rPr>
              <a:t>Billones</a:t>
            </a:r>
            <a:endParaRPr lang="es-CO" sz="3200" b="1" dirty="0">
              <a:solidFill>
                <a:srgbClr val="28283C"/>
              </a:solidFill>
            </a:endParaRPr>
          </a:p>
        </p:txBody>
      </p:sp>
      <p:pic>
        <p:nvPicPr>
          <p:cNvPr id="4" name="Gráfico 3">
            <a:extLst>
              <a:ext uri="{FF2B5EF4-FFF2-40B4-BE49-F238E27FC236}">
                <a16:creationId xmlns:a16="http://schemas.microsoft.com/office/drawing/2014/main" id="{CF6471E8-9D7C-474E-8700-F34156A0B3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2966" y="1348926"/>
            <a:ext cx="495300" cy="533400"/>
          </a:xfrm>
          <a:prstGeom prst="rect">
            <a:avLst/>
          </a:prstGeom>
        </p:spPr>
      </p:pic>
    </p:spTree>
    <p:extLst>
      <p:ext uri="{BB962C8B-B14F-4D97-AF65-F5344CB8AC3E}">
        <p14:creationId xmlns:p14="http://schemas.microsoft.com/office/powerpoint/2010/main" val="127983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5">
            <a:extLst>
              <a:ext uri="{FF2B5EF4-FFF2-40B4-BE49-F238E27FC236}">
                <a16:creationId xmlns:a16="http://schemas.microsoft.com/office/drawing/2014/main" id="{5779F541-30CA-47D3-B284-FB43B2AB9FFC}"/>
              </a:ext>
            </a:extLst>
          </p:cNvPr>
          <p:cNvSpPr/>
          <p:nvPr/>
        </p:nvSpPr>
        <p:spPr>
          <a:xfrm>
            <a:off x="-2698" y="8509"/>
            <a:ext cx="12191998" cy="6858000"/>
          </a:xfrm>
          <a:prstGeom prst="rect">
            <a:avLst/>
          </a:prstGeom>
          <a:solidFill>
            <a:srgbClr val="282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o-KR" altLang="es-CO" sz="1800" b="0" i="0" u="none" strike="noStrike" kern="0" cap="none" spc="0" normalizeH="0" baseline="0" noProof="0" dirty="0">
                <a:ln>
                  <a:noFill/>
                </a:ln>
                <a:solidFill>
                  <a:prstClr val="white"/>
                </a:solidFill>
                <a:effectLst/>
                <a:uLnTx/>
                <a:uFillTx/>
                <a:latin typeface="Arial"/>
                <a:cs typeface="+mn-cs"/>
              </a:rPr>
              <a:t> </a:t>
            </a:r>
            <a:endParaRPr kumimoji="0" lang="ko-KR" altLang="en-US" sz="1800" b="0" i="0" u="none" strike="noStrike" kern="0" cap="none" spc="0" normalizeH="0" baseline="0" noProof="0" dirty="0">
              <a:ln>
                <a:noFill/>
              </a:ln>
              <a:solidFill>
                <a:prstClr val="white"/>
              </a:solidFill>
              <a:effectLst/>
              <a:uLnTx/>
              <a:uFillTx/>
              <a:latin typeface="Arial"/>
              <a:cs typeface="+mn-cs"/>
            </a:endParaRPr>
          </a:p>
        </p:txBody>
      </p:sp>
      <p:grpSp>
        <p:nvGrpSpPr>
          <p:cNvPr id="4" name="Group 2">
            <a:extLst>
              <a:ext uri="{FF2B5EF4-FFF2-40B4-BE49-F238E27FC236}">
                <a16:creationId xmlns:a16="http://schemas.microsoft.com/office/drawing/2014/main" id="{039D2475-72EA-4664-9942-A1A6F56D7A97}"/>
              </a:ext>
            </a:extLst>
          </p:cNvPr>
          <p:cNvGrpSpPr/>
          <p:nvPr/>
        </p:nvGrpSpPr>
        <p:grpSpPr>
          <a:xfrm>
            <a:off x="735285" y="3707562"/>
            <a:ext cx="10372400" cy="371649"/>
            <a:chOff x="395536" y="3097535"/>
            <a:chExt cx="8208912" cy="371649"/>
          </a:xfrm>
        </p:grpSpPr>
        <p:sp>
          <p:nvSpPr>
            <p:cNvPr id="5" name="Rectangle 3">
              <a:extLst>
                <a:ext uri="{FF2B5EF4-FFF2-40B4-BE49-F238E27FC236}">
                  <a16:creationId xmlns:a16="http://schemas.microsoft.com/office/drawing/2014/main" id="{6ACC495F-E235-4C16-933C-10FA096D95F0}"/>
                </a:ext>
              </a:extLst>
            </p:cNvPr>
            <p:cNvSpPr/>
            <p:nvPr/>
          </p:nvSpPr>
          <p:spPr>
            <a:xfrm>
              <a:off x="395536"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6DC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3">
              <a:extLst>
                <a:ext uri="{FF2B5EF4-FFF2-40B4-BE49-F238E27FC236}">
                  <a16:creationId xmlns:a16="http://schemas.microsoft.com/office/drawing/2014/main" id="{68870942-450A-4460-B568-E108424BCCD8}"/>
                </a:ext>
              </a:extLst>
            </p:cNvPr>
            <p:cNvSpPr/>
            <p:nvPr/>
          </p:nvSpPr>
          <p:spPr>
            <a:xfrm rot="10800000">
              <a:off x="1763688"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F33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accent1"/>
                </a:solidFill>
              </a:endParaRPr>
            </a:p>
          </p:txBody>
        </p:sp>
        <p:sp>
          <p:nvSpPr>
            <p:cNvPr id="7" name="Rectangle 3">
              <a:extLst>
                <a:ext uri="{FF2B5EF4-FFF2-40B4-BE49-F238E27FC236}">
                  <a16:creationId xmlns:a16="http://schemas.microsoft.com/office/drawing/2014/main" id="{243AD09E-7911-444B-9F1A-44C86A8258B0}"/>
                </a:ext>
              </a:extLst>
            </p:cNvPr>
            <p:cNvSpPr/>
            <p:nvPr/>
          </p:nvSpPr>
          <p:spPr>
            <a:xfrm>
              <a:off x="3131840"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3">
              <a:extLst>
                <a:ext uri="{FF2B5EF4-FFF2-40B4-BE49-F238E27FC236}">
                  <a16:creationId xmlns:a16="http://schemas.microsoft.com/office/drawing/2014/main" id="{2F86FFCD-41E6-421A-97F5-52F84AB8C611}"/>
                </a:ext>
              </a:extLst>
            </p:cNvPr>
            <p:cNvSpPr/>
            <p:nvPr/>
          </p:nvSpPr>
          <p:spPr>
            <a:xfrm rot="10800000">
              <a:off x="4499992" y="3105924"/>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37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3">
              <a:extLst>
                <a:ext uri="{FF2B5EF4-FFF2-40B4-BE49-F238E27FC236}">
                  <a16:creationId xmlns:a16="http://schemas.microsoft.com/office/drawing/2014/main" id="{640F6F82-61C8-4494-9F74-332CC2A9BBD1}"/>
                </a:ext>
              </a:extLst>
            </p:cNvPr>
            <p:cNvSpPr/>
            <p:nvPr/>
          </p:nvSpPr>
          <p:spPr>
            <a:xfrm>
              <a:off x="5868144"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9A4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F33B8A"/>
                </a:solidFill>
              </a:endParaRPr>
            </a:p>
          </p:txBody>
        </p:sp>
        <p:sp>
          <p:nvSpPr>
            <p:cNvPr id="10" name="Rectangle 3">
              <a:extLst>
                <a:ext uri="{FF2B5EF4-FFF2-40B4-BE49-F238E27FC236}">
                  <a16:creationId xmlns:a16="http://schemas.microsoft.com/office/drawing/2014/main" id="{1C119F0D-6E45-4F2E-9C67-8D277F730912}"/>
                </a:ext>
              </a:extLst>
            </p:cNvPr>
            <p:cNvSpPr/>
            <p:nvPr/>
          </p:nvSpPr>
          <p:spPr>
            <a:xfrm rot="10800000">
              <a:off x="7236296"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1" name="Oval 9">
            <a:extLst>
              <a:ext uri="{FF2B5EF4-FFF2-40B4-BE49-F238E27FC236}">
                <a16:creationId xmlns:a16="http://schemas.microsoft.com/office/drawing/2014/main" id="{9B71273F-0DB4-4D05-BBE1-90BFBD4CEDD8}"/>
              </a:ext>
            </a:extLst>
          </p:cNvPr>
          <p:cNvSpPr>
            <a:spLocks noChangeAspect="1"/>
          </p:cNvSpPr>
          <p:nvPr/>
        </p:nvSpPr>
        <p:spPr>
          <a:xfrm>
            <a:off x="1099182" y="2721833"/>
            <a:ext cx="731520" cy="731520"/>
          </a:xfrm>
          <a:prstGeom prst="ellipse">
            <a:avLst/>
          </a:prstGeom>
          <a:noFill/>
          <a:ln w="38100">
            <a:solidFill>
              <a:srgbClr val="6D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TextBox 10">
            <a:extLst>
              <a:ext uri="{FF2B5EF4-FFF2-40B4-BE49-F238E27FC236}">
                <a16:creationId xmlns:a16="http://schemas.microsoft.com/office/drawing/2014/main" id="{6FEE6C09-0BBE-4B11-8B86-7079725BD0A8}"/>
              </a:ext>
            </a:extLst>
          </p:cNvPr>
          <p:cNvSpPr txBox="1"/>
          <p:nvPr/>
        </p:nvSpPr>
        <p:spPr>
          <a:xfrm>
            <a:off x="442390" y="4246335"/>
            <a:ext cx="1449542" cy="461665"/>
          </a:xfrm>
          <a:prstGeom prst="rect">
            <a:avLst/>
          </a:prstGeom>
          <a:noFill/>
        </p:spPr>
        <p:txBody>
          <a:bodyPr wrap="square" rtlCol="0">
            <a:spAutoFit/>
          </a:bodyPr>
          <a:lstStyle/>
          <a:p>
            <a:pPr algn="ctr"/>
            <a:r>
              <a:rPr lang="en-US" altLang="ko-KR" sz="2400" b="1" dirty="0">
                <a:solidFill>
                  <a:srgbClr val="6DC3C1"/>
                </a:solidFill>
                <a:cs typeface="Arial" pitchFamily="34" charset="0"/>
              </a:rPr>
              <a:t>2014</a:t>
            </a:r>
            <a:endParaRPr lang="ko-KR" altLang="en-US" sz="2400" b="1" dirty="0">
              <a:solidFill>
                <a:srgbClr val="6DC3C1"/>
              </a:solidFill>
              <a:cs typeface="Arial" pitchFamily="34" charset="0"/>
            </a:endParaRPr>
          </a:p>
        </p:txBody>
      </p:sp>
      <p:sp>
        <p:nvSpPr>
          <p:cNvPr id="13" name="TextBox 14">
            <a:extLst>
              <a:ext uri="{FF2B5EF4-FFF2-40B4-BE49-F238E27FC236}">
                <a16:creationId xmlns:a16="http://schemas.microsoft.com/office/drawing/2014/main" id="{644DDF1E-B837-4ED5-9AE4-329D74A24192}"/>
              </a:ext>
            </a:extLst>
          </p:cNvPr>
          <p:cNvSpPr txBox="1"/>
          <p:nvPr/>
        </p:nvSpPr>
        <p:spPr>
          <a:xfrm>
            <a:off x="2152779" y="2278363"/>
            <a:ext cx="1449542" cy="461665"/>
          </a:xfrm>
          <a:prstGeom prst="rect">
            <a:avLst/>
          </a:prstGeom>
          <a:noFill/>
        </p:spPr>
        <p:txBody>
          <a:bodyPr wrap="square" rtlCol="0">
            <a:spAutoFit/>
          </a:bodyPr>
          <a:lstStyle/>
          <a:p>
            <a:pPr algn="ctr"/>
            <a:r>
              <a:rPr lang="en-US" altLang="ko-KR" sz="2400" b="1" dirty="0">
                <a:solidFill>
                  <a:srgbClr val="F33B8A"/>
                </a:solidFill>
                <a:cs typeface="Arial" pitchFamily="34" charset="0"/>
              </a:rPr>
              <a:t>2015</a:t>
            </a:r>
            <a:endParaRPr lang="ko-KR" altLang="en-US" sz="2400" b="1" dirty="0">
              <a:solidFill>
                <a:srgbClr val="F33B8A"/>
              </a:solidFill>
              <a:cs typeface="Arial" pitchFamily="34" charset="0"/>
            </a:endParaRPr>
          </a:p>
        </p:txBody>
      </p:sp>
      <p:sp>
        <p:nvSpPr>
          <p:cNvPr id="14" name="TextBox 16">
            <a:extLst>
              <a:ext uri="{FF2B5EF4-FFF2-40B4-BE49-F238E27FC236}">
                <a16:creationId xmlns:a16="http://schemas.microsoft.com/office/drawing/2014/main" id="{E331AD73-6BC8-49E7-875C-F0704AD51889}"/>
              </a:ext>
            </a:extLst>
          </p:cNvPr>
          <p:cNvSpPr txBox="1"/>
          <p:nvPr/>
        </p:nvSpPr>
        <p:spPr>
          <a:xfrm>
            <a:off x="2492900" y="2680972"/>
            <a:ext cx="1696614" cy="584775"/>
          </a:xfrm>
          <a:prstGeom prst="rect">
            <a:avLst/>
          </a:prstGeom>
          <a:noFill/>
        </p:spPr>
        <p:txBody>
          <a:bodyPr wrap="square" rtlCol="0">
            <a:spAutoFit/>
          </a:bodyPr>
          <a:lstStyle/>
          <a:p>
            <a:pPr lvl="0"/>
            <a:r>
              <a:rPr lang="es-ES" sz="1600" b="1" dirty="0">
                <a:solidFill>
                  <a:schemeClr val="bg1"/>
                </a:solidFill>
              </a:rPr>
              <a:t>Supervisión basada en riesgos</a:t>
            </a:r>
            <a:endParaRPr lang="es-ES" sz="1600" b="1" kern="1200" dirty="0">
              <a:solidFill>
                <a:schemeClr val="bg1"/>
              </a:solidFill>
            </a:endParaRPr>
          </a:p>
        </p:txBody>
      </p:sp>
      <p:sp>
        <p:nvSpPr>
          <p:cNvPr id="15" name="Oval 18">
            <a:extLst>
              <a:ext uri="{FF2B5EF4-FFF2-40B4-BE49-F238E27FC236}">
                <a16:creationId xmlns:a16="http://schemas.microsoft.com/office/drawing/2014/main" id="{7AB3582C-545A-41AD-A80D-3FC16914E81A}"/>
              </a:ext>
            </a:extLst>
          </p:cNvPr>
          <p:cNvSpPr>
            <a:spLocks noChangeAspect="1"/>
          </p:cNvSpPr>
          <p:nvPr/>
        </p:nvSpPr>
        <p:spPr>
          <a:xfrm>
            <a:off x="2921989" y="4287139"/>
            <a:ext cx="731520" cy="731520"/>
          </a:xfrm>
          <a:prstGeom prst="ellipse">
            <a:avLst/>
          </a:prstGeom>
          <a:noFill/>
          <a:ln w="38100">
            <a:solidFill>
              <a:srgbClr val="F33B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Oval 19">
            <a:extLst>
              <a:ext uri="{FF2B5EF4-FFF2-40B4-BE49-F238E27FC236}">
                <a16:creationId xmlns:a16="http://schemas.microsoft.com/office/drawing/2014/main" id="{C1EB8664-AAE7-4EEB-AD52-B2C706620238}"/>
              </a:ext>
            </a:extLst>
          </p:cNvPr>
          <p:cNvSpPr>
            <a:spLocks noChangeAspect="1"/>
          </p:cNvSpPr>
          <p:nvPr/>
        </p:nvSpPr>
        <p:spPr>
          <a:xfrm>
            <a:off x="4668261" y="2728337"/>
            <a:ext cx="731520" cy="731520"/>
          </a:xfrm>
          <a:prstGeom prst="ellipse">
            <a:avLst/>
          </a:prstGeom>
          <a:noFill/>
          <a:ln w="38100">
            <a:solidFill>
              <a:srgbClr val="F3A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20">
            <a:extLst>
              <a:ext uri="{FF2B5EF4-FFF2-40B4-BE49-F238E27FC236}">
                <a16:creationId xmlns:a16="http://schemas.microsoft.com/office/drawing/2014/main" id="{600004EB-0FE5-402D-9993-7A1BD58BB9BA}"/>
              </a:ext>
            </a:extLst>
          </p:cNvPr>
          <p:cNvSpPr txBox="1"/>
          <p:nvPr/>
        </p:nvSpPr>
        <p:spPr>
          <a:xfrm>
            <a:off x="4011653" y="4220245"/>
            <a:ext cx="1449542" cy="461665"/>
          </a:xfrm>
          <a:prstGeom prst="rect">
            <a:avLst/>
          </a:prstGeom>
          <a:noFill/>
        </p:spPr>
        <p:txBody>
          <a:bodyPr wrap="square" rtlCol="0">
            <a:spAutoFit/>
          </a:bodyPr>
          <a:lstStyle/>
          <a:p>
            <a:pPr algn="ctr"/>
            <a:r>
              <a:rPr lang="en-US" altLang="ko-KR" sz="2400" b="1" dirty="0">
                <a:solidFill>
                  <a:srgbClr val="F3A419"/>
                </a:solidFill>
                <a:cs typeface="Arial" pitchFamily="34" charset="0"/>
              </a:rPr>
              <a:t>2016</a:t>
            </a:r>
            <a:endParaRPr lang="ko-KR" altLang="en-US" sz="2400" b="1" dirty="0">
              <a:solidFill>
                <a:srgbClr val="F3A419"/>
              </a:solidFill>
              <a:cs typeface="Arial" pitchFamily="34" charset="0"/>
            </a:endParaRPr>
          </a:p>
        </p:txBody>
      </p:sp>
      <p:sp>
        <p:nvSpPr>
          <p:cNvPr id="18" name="TextBox 22">
            <a:extLst>
              <a:ext uri="{FF2B5EF4-FFF2-40B4-BE49-F238E27FC236}">
                <a16:creationId xmlns:a16="http://schemas.microsoft.com/office/drawing/2014/main" id="{ADA48A3A-686E-4BB8-87E5-457A74691F62}"/>
              </a:ext>
            </a:extLst>
          </p:cNvPr>
          <p:cNvSpPr txBox="1"/>
          <p:nvPr/>
        </p:nvSpPr>
        <p:spPr>
          <a:xfrm>
            <a:off x="4336997" y="4704089"/>
            <a:ext cx="1316884" cy="535531"/>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es-ES" sz="1600" b="1" kern="1200" dirty="0">
                <a:solidFill>
                  <a:schemeClr val="bg1"/>
                </a:solidFill>
              </a:rPr>
              <a:t>Circular Externa 009</a:t>
            </a:r>
            <a:endParaRPr lang="es-ES" sz="1600" kern="1200" dirty="0">
              <a:solidFill>
                <a:schemeClr val="bg1"/>
              </a:solidFill>
            </a:endParaRPr>
          </a:p>
        </p:txBody>
      </p:sp>
      <p:sp>
        <p:nvSpPr>
          <p:cNvPr id="19" name="Oval 24">
            <a:extLst>
              <a:ext uri="{FF2B5EF4-FFF2-40B4-BE49-F238E27FC236}">
                <a16:creationId xmlns:a16="http://schemas.microsoft.com/office/drawing/2014/main" id="{88D6FA84-F199-43F3-A4CC-11CA4576E197}"/>
              </a:ext>
            </a:extLst>
          </p:cNvPr>
          <p:cNvSpPr>
            <a:spLocks noChangeAspect="1"/>
          </p:cNvSpPr>
          <p:nvPr/>
        </p:nvSpPr>
        <p:spPr>
          <a:xfrm>
            <a:off x="8005139" y="2815692"/>
            <a:ext cx="731520" cy="731520"/>
          </a:xfrm>
          <a:prstGeom prst="ellipse">
            <a:avLst/>
          </a:prstGeom>
          <a:noFill/>
          <a:ln w="38100">
            <a:solidFill>
              <a:srgbClr val="9A4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TextBox 25">
            <a:extLst>
              <a:ext uri="{FF2B5EF4-FFF2-40B4-BE49-F238E27FC236}">
                <a16:creationId xmlns:a16="http://schemas.microsoft.com/office/drawing/2014/main" id="{4DAEA983-94BE-4667-B282-06C1A317448B}"/>
              </a:ext>
            </a:extLst>
          </p:cNvPr>
          <p:cNvSpPr txBox="1"/>
          <p:nvPr/>
        </p:nvSpPr>
        <p:spPr>
          <a:xfrm>
            <a:off x="7292991" y="4239561"/>
            <a:ext cx="1449542" cy="461665"/>
          </a:xfrm>
          <a:prstGeom prst="rect">
            <a:avLst/>
          </a:prstGeom>
          <a:noFill/>
        </p:spPr>
        <p:txBody>
          <a:bodyPr wrap="square" rtlCol="0">
            <a:spAutoFit/>
          </a:bodyPr>
          <a:lstStyle/>
          <a:p>
            <a:pPr algn="ctr"/>
            <a:r>
              <a:rPr lang="en-US" altLang="ko-KR" sz="2400" b="1" dirty="0">
                <a:solidFill>
                  <a:srgbClr val="9A44D8"/>
                </a:solidFill>
                <a:cs typeface="Arial" pitchFamily="34" charset="0"/>
              </a:rPr>
              <a:t>2018</a:t>
            </a:r>
            <a:endParaRPr lang="ko-KR" altLang="en-US" sz="2400" b="1" dirty="0">
              <a:solidFill>
                <a:srgbClr val="9A44D8"/>
              </a:solidFill>
              <a:cs typeface="Arial" pitchFamily="34" charset="0"/>
            </a:endParaRPr>
          </a:p>
        </p:txBody>
      </p:sp>
      <p:sp>
        <p:nvSpPr>
          <p:cNvPr id="21" name="TextBox 27">
            <a:extLst>
              <a:ext uri="{FF2B5EF4-FFF2-40B4-BE49-F238E27FC236}">
                <a16:creationId xmlns:a16="http://schemas.microsoft.com/office/drawing/2014/main" id="{0BEC8918-0E39-4036-B867-E92C9BE13C83}"/>
              </a:ext>
            </a:extLst>
          </p:cNvPr>
          <p:cNvSpPr txBox="1"/>
          <p:nvPr/>
        </p:nvSpPr>
        <p:spPr>
          <a:xfrm>
            <a:off x="7584163" y="4695509"/>
            <a:ext cx="1584344" cy="584775"/>
          </a:xfrm>
          <a:prstGeom prst="rect">
            <a:avLst/>
          </a:prstGeom>
          <a:noFill/>
        </p:spPr>
        <p:txBody>
          <a:bodyPr wrap="square" rtlCol="0">
            <a:spAutoFit/>
          </a:bodyPr>
          <a:lstStyle/>
          <a:p>
            <a:r>
              <a:rPr lang="es-MX" altLang="ko-KR" sz="1600" b="1" dirty="0">
                <a:solidFill>
                  <a:schemeClr val="bg1"/>
                </a:solidFill>
              </a:rPr>
              <a:t>- Capacitaciones</a:t>
            </a:r>
            <a:r>
              <a:rPr lang="es-ES" altLang="ko-KR" sz="1600" b="1" dirty="0">
                <a:solidFill>
                  <a:schemeClr val="bg1"/>
                </a:solidFill>
              </a:rPr>
              <a:t> a los vigilados</a:t>
            </a:r>
            <a:endParaRPr lang="en-US" altLang="ko-KR" sz="1400" dirty="0">
              <a:solidFill>
                <a:schemeClr val="bg1"/>
              </a:solidFill>
              <a:cs typeface="Arial" pitchFamily="34" charset="0"/>
            </a:endParaRPr>
          </a:p>
        </p:txBody>
      </p:sp>
      <p:sp>
        <p:nvSpPr>
          <p:cNvPr id="22" name="TextBox 29">
            <a:extLst>
              <a:ext uri="{FF2B5EF4-FFF2-40B4-BE49-F238E27FC236}">
                <a16:creationId xmlns:a16="http://schemas.microsoft.com/office/drawing/2014/main" id="{37A5A779-BDD3-4919-91BD-0CF5A6B85A92}"/>
              </a:ext>
            </a:extLst>
          </p:cNvPr>
          <p:cNvSpPr txBox="1"/>
          <p:nvPr/>
        </p:nvSpPr>
        <p:spPr>
          <a:xfrm>
            <a:off x="5547506" y="2278363"/>
            <a:ext cx="1449542" cy="461665"/>
          </a:xfrm>
          <a:prstGeom prst="rect">
            <a:avLst/>
          </a:prstGeom>
          <a:noFill/>
        </p:spPr>
        <p:txBody>
          <a:bodyPr wrap="square" rtlCol="0">
            <a:spAutoFit/>
          </a:bodyPr>
          <a:lstStyle/>
          <a:p>
            <a:pPr algn="ctr"/>
            <a:r>
              <a:rPr lang="en-US" altLang="ko-KR" sz="2400" b="1" dirty="0">
                <a:solidFill>
                  <a:srgbClr val="00B0F0"/>
                </a:solidFill>
                <a:cs typeface="Arial" pitchFamily="34" charset="0"/>
              </a:rPr>
              <a:t>2017</a:t>
            </a:r>
            <a:endParaRPr lang="ko-KR" altLang="en-US" sz="2400" b="1" dirty="0">
              <a:solidFill>
                <a:srgbClr val="00B0F0"/>
              </a:solidFill>
              <a:cs typeface="Arial" pitchFamily="34" charset="0"/>
            </a:endParaRPr>
          </a:p>
        </p:txBody>
      </p:sp>
      <p:sp>
        <p:nvSpPr>
          <p:cNvPr id="23" name="TextBox 31">
            <a:extLst>
              <a:ext uri="{FF2B5EF4-FFF2-40B4-BE49-F238E27FC236}">
                <a16:creationId xmlns:a16="http://schemas.microsoft.com/office/drawing/2014/main" id="{E54500AD-ABCC-4AB8-83C2-D382CF4148F5}"/>
              </a:ext>
            </a:extLst>
          </p:cNvPr>
          <p:cNvSpPr txBox="1"/>
          <p:nvPr/>
        </p:nvSpPr>
        <p:spPr>
          <a:xfrm>
            <a:off x="5879385" y="2675298"/>
            <a:ext cx="1261206" cy="584775"/>
          </a:xfrm>
          <a:prstGeom prst="rect">
            <a:avLst/>
          </a:prstGeom>
          <a:noFill/>
        </p:spPr>
        <p:txBody>
          <a:bodyPr wrap="square" rtlCol="0">
            <a:spAutoFit/>
          </a:bodyPr>
          <a:lstStyle/>
          <a:p>
            <a:r>
              <a:rPr lang="en-US" altLang="ko-KR" sz="1600" b="1" dirty="0">
                <a:solidFill>
                  <a:schemeClr val="bg1"/>
                </a:solidFill>
              </a:rPr>
              <a:t>Circular Externa 007</a:t>
            </a:r>
            <a:endParaRPr lang="en-US" altLang="ko-KR" sz="1400" dirty="0">
              <a:solidFill>
                <a:schemeClr val="bg1"/>
              </a:solidFill>
              <a:cs typeface="Arial" pitchFamily="34" charset="0"/>
            </a:endParaRPr>
          </a:p>
        </p:txBody>
      </p:sp>
      <p:sp>
        <p:nvSpPr>
          <p:cNvPr id="24" name="Oval 33">
            <a:extLst>
              <a:ext uri="{FF2B5EF4-FFF2-40B4-BE49-F238E27FC236}">
                <a16:creationId xmlns:a16="http://schemas.microsoft.com/office/drawing/2014/main" id="{1581A9F1-4635-4AC0-852C-1A7ED56BC57E}"/>
              </a:ext>
            </a:extLst>
          </p:cNvPr>
          <p:cNvSpPr>
            <a:spLocks noChangeAspect="1"/>
          </p:cNvSpPr>
          <p:nvPr/>
        </p:nvSpPr>
        <p:spPr>
          <a:xfrm>
            <a:off x="6245845" y="4242040"/>
            <a:ext cx="731520" cy="73152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TextBox 36">
            <a:extLst>
              <a:ext uri="{FF2B5EF4-FFF2-40B4-BE49-F238E27FC236}">
                <a16:creationId xmlns:a16="http://schemas.microsoft.com/office/drawing/2014/main" id="{BE7622AD-85A5-405E-BE97-A3878779D968}"/>
              </a:ext>
            </a:extLst>
          </p:cNvPr>
          <p:cNvSpPr txBox="1"/>
          <p:nvPr/>
        </p:nvSpPr>
        <p:spPr>
          <a:xfrm>
            <a:off x="9211138" y="2426955"/>
            <a:ext cx="2757886" cy="338554"/>
          </a:xfrm>
          <a:prstGeom prst="rect">
            <a:avLst/>
          </a:prstGeom>
          <a:noFill/>
        </p:spPr>
        <p:txBody>
          <a:bodyPr wrap="square" rtlCol="0">
            <a:spAutoFit/>
          </a:bodyPr>
          <a:lstStyle/>
          <a:p>
            <a:r>
              <a:rPr lang="es-CO" altLang="ko-KR" sz="1600" b="1" dirty="0">
                <a:solidFill>
                  <a:schemeClr val="bg1"/>
                </a:solidFill>
              </a:rPr>
              <a:t>- Firma pacto de supervisores</a:t>
            </a:r>
          </a:p>
        </p:txBody>
      </p:sp>
      <p:sp>
        <p:nvSpPr>
          <p:cNvPr id="27" name="Oval 38">
            <a:extLst>
              <a:ext uri="{FF2B5EF4-FFF2-40B4-BE49-F238E27FC236}">
                <a16:creationId xmlns:a16="http://schemas.microsoft.com/office/drawing/2014/main" id="{6631DEE9-A568-4E08-8CF6-20E0BA04BC85}"/>
              </a:ext>
            </a:extLst>
          </p:cNvPr>
          <p:cNvSpPr>
            <a:spLocks noChangeAspect="1"/>
          </p:cNvSpPr>
          <p:nvPr/>
        </p:nvSpPr>
        <p:spPr>
          <a:xfrm>
            <a:off x="9924705" y="4270408"/>
            <a:ext cx="731520" cy="73152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TextBox 16">
            <a:extLst>
              <a:ext uri="{FF2B5EF4-FFF2-40B4-BE49-F238E27FC236}">
                <a16:creationId xmlns:a16="http://schemas.microsoft.com/office/drawing/2014/main" id="{08E9C94D-3935-4219-8EDC-587D8FF413A5}"/>
              </a:ext>
            </a:extLst>
          </p:cNvPr>
          <p:cNvSpPr txBox="1"/>
          <p:nvPr/>
        </p:nvSpPr>
        <p:spPr>
          <a:xfrm>
            <a:off x="759090" y="4681910"/>
            <a:ext cx="1584344" cy="584775"/>
          </a:xfrm>
          <a:prstGeom prst="rect">
            <a:avLst/>
          </a:prstGeom>
          <a:noFill/>
        </p:spPr>
        <p:txBody>
          <a:bodyPr wrap="square" rtlCol="0">
            <a:spAutoFit/>
          </a:bodyPr>
          <a:lstStyle/>
          <a:p>
            <a:pPr lvl="0"/>
            <a:r>
              <a:rPr lang="es-ES" sz="1600" b="1" dirty="0">
                <a:solidFill>
                  <a:schemeClr val="bg1"/>
                </a:solidFill>
              </a:rPr>
              <a:t>Convenio 109 de 2014 - UIAF</a:t>
            </a:r>
          </a:p>
        </p:txBody>
      </p:sp>
      <p:sp>
        <p:nvSpPr>
          <p:cNvPr id="29" name="Round Same Side Corner Rectangle 36">
            <a:extLst>
              <a:ext uri="{FF2B5EF4-FFF2-40B4-BE49-F238E27FC236}">
                <a16:creationId xmlns:a16="http://schemas.microsoft.com/office/drawing/2014/main" id="{D9EF8A1A-AD08-439E-AAB5-D9B08CCD80C7}"/>
              </a:ext>
            </a:extLst>
          </p:cNvPr>
          <p:cNvSpPr>
            <a:spLocks noChangeAspect="1"/>
          </p:cNvSpPr>
          <p:nvPr/>
        </p:nvSpPr>
        <p:spPr>
          <a:xfrm>
            <a:off x="1266942" y="2920816"/>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6DC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5">
            <a:extLst>
              <a:ext uri="{FF2B5EF4-FFF2-40B4-BE49-F238E27FC236}">
                <a16:creationId xmlns:a16="http://schemas.microsoft.com/office/drawing/2014/main" id="{7A9D0A9A-150A-4F9E-83D5-A7DEBBE3C49E}"/>
              </a:ext>
            </a:extLst>
          </p:cNvPr>
          <p:cNvSpPr/>
          <p:nvPr/>
        </p:nvSpPr>
        <p:spPr>
          <a:xfrm flipH="1">
            <a:off x="8175058" y="3021901"/>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9A44D8"/>
          </a:solidFill>
          <a:ln>
            <a:noFill/>
          </a:ln>
        </p:spPr>
        <p:style>
          <a:lnRef idx="1">
            <a:schemeClr val="accent3"/>
          </a:lnRef>
          <a:fillRef idx="3">
            <a:schemeClr val="accent3"/>
          </a:fillRef>
          <a:effectRef idx="2">
            <a:schemeClr val="accent3"/>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ectangle 9">
            <a:extLst>
              <a:ext uri="{FF2B5EF4-FFF2-40B4-BE49-F238E27FC236}">
                <a16:creationId xmlns:a16="http://schemas.microsoft.com/office/drawing/2014/main" id="{020A2339-3193-417D-A65D-10429247C031}"/>
              </a:ext>
            </a:extLst>
          </p:cNvPr>
          <p:cNvSpPr/>
          <p:nvPr/>
        </p:nvSpPr>
        <p:spPr>
          <a:xfrm>
            <a:off x="4823741" y="2897256"/>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Oval 10">
            <a:extLst>
              <a:ext uri="{FF2B5EF4-FFF2-40B4-BE49-F238E27FC236}">
                <a16:creationId xmlns:a16="http://schemas.microsoft.com/office/drawing/2014/main" id="{C38792F7-3700-44C9-A8AA-3E3BA8A336E3}"/>
              </a:ext>
            </a:extLst>
          </p:cNvPr>
          <p:cNvSpPr>
            <a:spLocks noChangeAspect="1"/>
          </p:cNvSpPr>
          <p:nvPr/>
        </p:nvSpPr>
        <p:spPr>
          <a:xfrm>
            <a:off x="3101403" y="4419055"/>
            <a:ext cx="397937" cy="471572"/>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rgbClr val="F33B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3" name="Rectangle 9">
            <a:extLst>
              <a:ext uri="{FF2B5EF4-FFF2-40B4-BE49-F238E27FC236}">
                <a16:creationId xmlns:a16="http://schemas.microsoft.com/office/drawing/2014/main" id="{55C8D298-FDCA-42CD-A1E2-9999717DAFA1}"/>
              </a:ext>
            </a:extLst>
          </p:cNvPr>
          <p:cNvSpPr/>
          <p:nvPr/>
        </p:nvSpPr>
        <p:spPr>
          <a:xfrm>
            <a:off x="6401325" y="4415500"/>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Frame 17">
            <a:extLst>
              <a:ext uri="{FF2B5EF4-FFF2-40B4-BE49-F238E27FC236}">
                <a16:creationId xmlns:a16="http://schemas.microsoft.com/office/drawing/2014/main" id="{E40FC77A-8360-437D-BFB1-FFB5126CC03B}"/>
              </a:ext>
            </a:extLst>
          </p:cNvPr>
          <p:cNvSpPr/>
          <p:nvPr/>
        </p:nvSpPr>
        <p:spPr>
          <a:xfrm>
            <a:off x="10131248" y="4476951"/>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36" name="Imagen 35">
            <a:extLst>
              <a:ext uri="{FF2B5EF4-FFF2-40B4-BE49-F238E27FC236}">
                <a16:creationId xmlns:a16="http://schemas.microsoft.com/office/drawing/2014/main" id="{4CE316DC-BF70-43C9-B5BB-3C039125540F}"/>
              </a:ext>
            </a:extLst>
          </p:cNvPr>
          <p:cNvPicPr>
            <a:picLocks noChangeAspect="1"/>
          </p:cNvPicPr>
          <p:nvPr/>
        </p:nvPicPr>
        <p:blipFill>
          <a:blip r:embed="rId3"/>
          <a:stretch>
            <a:fillRect/>
          </a:stretch>
        </p:blipFill>
        <p:spPr>
          <a:xfrm>
            <a:off x="-2698" y="228844"/>
            <a:ext cx="2035680" cy="444748"/>
          </a:xfrm>
          <a:prstGeom prst="rect">
            <a:avLst/>
          </a:prstGeom>
        </p:spPr>
      </p:pic>
      <p:sp>
        <p:nvSpPr>
          <p:cNvPr id="44" name="Text Placeholder 2">
            <a:extLst>
              <a:ext uri="{FF2B5EF4-FFF2-40B4-BE49-F238E27FC236}">
                <a16:creationId xmlns:a16="http://schemas.microsoft.com/office/drawing/2014/main" id="{A24B5216-D6AF-45EB-BE63-F8EEDEC19238}"/>
              </a:ext>
            </a:extLst>
          </p:cNvPr>
          <p:cNvSpPr txBox="1">
            <a:spLocks/>
          </p:cNvSpPr>
          <p:nvPr/>
        </p:nvSpPr>
        <p:spPr>
          <a:xfrm>
            <a:off x="2481061" y="217292"/>
            <a:ext cx="6441864" cy="1208938"/>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3600" b="1" i="0" u="none" strike="noStrike" kern="1200" cap="none" spc="0" normalizeH="0" baseline="0" dirty="0">
                <a:ln>
                  <a:noFill/>
                </a:ln>
                <a:solidFill>
                  <a:schemeClr val="bg1"/>
                </a:solidFill>
                <a:effectLst/>
                <a:uLnTx/>
                <a:uFillTx/>
                <a:latin typeface="Arial"/>
              </a:rPr>
              <a:t>ACCIONES IMPLEMENTADAS</a:t>
            </a:r>
          </a:p>
        </p:txBody>
      </p:sp>
      <p:pic>
        <p:nvPicPr>
          <p:cNvPr id="41" name="Imagen 40">
            <a:extLst>
              <a:ext uri="{FF2B5EF4-FFF2-40B4-BE49-F238E27FC236}">
                <a16:creationId xmlns:a16="http://schemas.microsoft.com/office/drawing/2014/main" id="{3923ACE1-18B5-451C-8FDA-A72373B415DB}"/>
              </a:ext>
            </a:extLst>
          </p:cNvPr>
          <p:cNvPicPr>
            <a:picLocks noChangeAspect="1"/>
          </p:cNvPicPr>
          <p:nvPr/>
        </p:nvPicPr>
        <p:blipFill>
          <a:blip r:embed="rId4"/>
          <a:stretch>
            <a:fillRect/>
          </a:stretch>
        </p:blipFill>
        <p:spPr>
          <a:xfrm>
            <a:off x="9809830" y="6031012"/>
            <a:ext cx="2015377" cy="598143"/>
          </a:xfrm>
          <a:prstGeom prst="rect">
            <a:avLst/>
          </a:prstGeom>
        </p:spPr>
      </p:pic>
      <p:sp>
        <p:nvSpPr>
          <p:cNvPr id="45" name="TextBox 29">
            <a:extLst>
              <a:ext uri="{FF2B5EF4-FFF2-40B4-BE49-F238E27FC236}">
                <a16:creationId xmlns:a16="http://schemas.microsoft.com/office/drawing/2014/main" id="{A1BB3D02-E489-423E-B8EF-C48CA1E715EB}"/>
              </a:ext>
            </a:extLst>
          </p:cNvPr>
          <p:cNvSpPr txBox="1"/>
          <p:nvPr/>
        </p:nvSpPr>
        <p:spPr>
          <a:xfrm>
            <a:off x="8925649" y="826550"/>
            <a:ext cx="1449542" cy="461665"/>
          </a:xfrm>
          <a:prstGeom prst="rect">
            <a:avLst/>
          </a:prstGeom>
          <a:noFill/>
        </p:spPr>
        <p:txBody>
          <a:bodyPr wrap="square" rtlCol="0">
            <a:spAutoFit/>
          </a:bodyPr>
          <a:lstStyle/>
          <a:p>
            <a:pPr algn="ctr"/>
            <a:r>
              <a:rPr lang="en-US" altLang="ko-KR" sz="2400" b="1" dirty="0">
                <a:solidFill>
                  <a:srgbClr val="92D050"/>
                </a:solidFill>
                <a:cs typeface="Arial" pitchFamily="34" charset="0"/>
              </a:rPr>
              <a:t>2019</a:t>
            </a:r>
            <a:endParaRPr lang="ko-KR" altLang="en-US" sz="2400" b="1" dirty="0">
              <a:solidFill>
                <a:srgbClr val="92D050"/>
              </a:solidFill>
              <a:cs typeface="Arial" pitchFamily="34" charset="0"/>
            </a:endParaRPr>
          </a:p>
        </p:txBody>
      </p:sp>
      <p:sp>
        <p:nvSpPr>
          <p:cNvPr id="38" name="TextBox 27">
            <a:extLst>
              <a:ext uri="{FF2B5EF4-FFF2-40B4-BE49-F238E27FC236}">
                <a16:creationId xmlns:a16="http://schemas.microsoft.com/office/drawing/2014/main" id="{19904CD2-817D-4C6A-82C5-D4A67F594ECA}"/>
              </a:ext>
            </a:extLst>
          </p:cNvPr>
          <p:cNvSpPr txBox="1"/>
          <p:nvPr/>
        </p:nvSpPr>
        <p:spPr>
          <a:xfrm>
            <a:off x="7584163" y="5332831"/>
            <a:ext cx="2072455" cy="338554"/>
          </a:xfrm>
          <a:prstGeom prst="rect">
            <a:avLst/>
          </a:prstGeom>
          <a:noFill/>
        </p:spPr>
        <p:txBody>
          <a:bodyPr wrap="square" rtlCol="0">
            <a:spAutoFit/>
          </a:bodyPr>
          <a:lstStyle/>
          <a:p>
            <a:r>
              <a:rPr lang="es-CO" altLang="ko-KR" sz="1600" b="1" dirty="0">
                <a:solidFill>
                  <a:schemeClr val="bg1"/>
                </a:solidFill>
              </a:rPr>
              <a:t>-Circular Externa 006</a:t>
            </a:r>
            <a:endParaRPr lang="en-US" altLang="ko-KR" sz="1400" dirty="0">
              <a:solidFill>
                <a:schemeClr val="bg1"/>
              </a:solidFill>
              <a:cs typeface="Arial" pitchFamily="34" charset="0"/>
            </a:endParaRPr>
          </a:p>
        </p:txBody>
      </p:sp>
      <p:sp>
        <p:nvSpPr>
          <p:cNvPr id="42" name="TextBox 36">
            <a:extLst>
              <a:ext uri="{FF2B5EF4-FFF2-40B4-BE49-F238E27FC236}">
                <a16:creationId xmlns:a16="http://schemas.microsoft.com/office/drawing/2014/main" id="{1BBACA3B-76D4-4BAC-B2B3-755EA38B7549}"/>
              </a:ext>
            </a:extLst>
          </p:cNvPr>
          <p:cNvSpPr txBox="1"/>
          <p:nvPr/>
        </p:nvSpPr>
        <p:spPr>
          <a:xfrm>
            <a:off x="9211138" y="2857462"/>
            <a:ext cx="2015377" cy="338554"/>
          </a:xfrm>
          <a:prstGeom prst="rect">
            <a:avLst/>
          </a:prstGeom>
          <a:noFill/>
        </p:spPr>
        <p:txBody>
          <a:bodyPr wrap="square" rtlCol="0">
            <a:spAutoFit/>
          </a:bodyPr>
          <a:lstStyle/>
          <a:p>
            <a:r>
              <a:rPr lang="es-CO" altLang="ko-KR" sz="1600" b="1" dirty="0">
                <a:solidFill>
                  <a:schemeClr val="bg1"/>
                </a:solidFill>
              </a:rPr>
              <a:t>- Art. 75 Ley 1955</a:t>
            </a:r>
          </a:p>
        </p:txBody>
      </p:sp>
      <p:sp>
        <p:nvSpPr>
          <p:cNvPr id="43" name="TextBox 36">
            <a:extLst>
              <a:ext uri="{FF2B5EF4-FFF2-40B4-BE49-F238E27FC236}">
                <a16:creationId xmlns:a16="http://schemas.microsoft.com/office/drawing/2014/main" id="{9F705EAD-FEFA-4570-AB9D-041B895840ED}"/>
              </a:ext>
            </a:extLst>
          </p:cNvPr>
          <p:cNvSpPr txBox="1"/>
          <p:nvPr/>
        </p:nvSpPr>
        <p:spPr>
          <a:xfrm>
            <a:off x="9220262" y="3290580"/>
            <a:ext cx="2006253" cy="338554"/>
          </a:xfrm>
          <a:prstGeom prst="rect">
            <a:avLst/>
          </a:prstGeom>
          <a:noFill/>
        </p:spPr>
        <p:txBody>
          <a:bodyPr wrap="square" rtlCol="0">
            <a:spAutoFit/>
          </a:bodyPr>
          <a:lstStyle/>
          <a:p>
            <a:r>
              <a:rPr lang="es-CO" altLang="ko-KR" sz="1600" b="1" dirty="0">
                <a:solidFill>
                  <a:schemeClr val="bg1"/>
                </a:solidFill>
              </a:rPr>
              <a:t>- Capacitación UIAF</a:t>
            </a:r>
          </a:p>
        </p:txBody>
      </p:sp>
      <p:sp>
        <p:nvSpPr>
          <p:cNvPr id="47" name="TextBox 36">
            <a:extLst>
              <a:ext uri="{FF2B5EF4-FFF2-40B4-BE49-F238E27FC236}">
                <a16:creationId xmlns:a16="http://schemas.microsoft.com/office/drawing/2014/main" id="{2F6556C9-4D0F-42EF-A9D5-D8DFBAE823B8}"/>
              </a:ext>
            </a:extLst>
          </p:cNvPr>
          <p:cNvSpPr txBox="1"/>
          <p:nvPr/>
        </p:nvSpPr>
        <p:spPr>
          <a:xfrm>
            <a:off x="9262737" y="1759393"/>
            <a:ext cx="2275709" cy="584775"/>
          </a:xfrm>
          <a:prstGeom prst="rect">
            <a:avLst/>
          </a:prstGeom>
          <a:noFill/>
        </p:spPr>
        <p:txBody>
          <a:bodyPr wrap="square" rtlCol="0">
            <a:spAutoFit/>
          </a:bodyPr>
          <a:lstStyle/>
          <a:p>
            <a:r>
              <a:rPr lang="es-CO" altLang="ko-KR" sz="1600" b="1" dirty="0">
                <a:solidFill>
                  <a:schemeClr val="bg1"/>
                </a:solidFill>
              </a:rPr>
              <a:t>- Convenio Universidad de Antioquia </a:t>
            </a:r>
          </a:p>
        </p:txBody>
      </p:sp>
      <p:sp>
        <p:nvSpPr>
          <p:cNvPr id="48" name="TextBox 36">
            <a:extLst>
              <a:ext uri="{FF2B5EF4-FFF2-40B4-BE49-F238E27FC236}">
                <a16:creationId xmlns:a16="http://schemas.microsoft.com/office/drawing/2014/main" id="{B23F9350-8424-4364-964A-59DFE868CFC9}"/>
              </a:ext>
            </a:extLst>
          </p:cNvPr>
          <p:cNvSpPr txBox="1"/>
          <p:nvPr/>
        </p:nvSpPr>
        <p:spPr>
          <a:xfrm>
            <a:off x="9262737" y="1369131"/>
            <a:ext cx="2275709" cy="338554"/>
          </a:xfrm>
          <a:prstGeom prst="rect">
            <a:avLst/>
          </a:prstGeom>
          <a:noFill/>
        </p:spPr>
        <p:txBody>
          <a:bodyPr wrap="square" rtlCol="0">
            <a:spAutoFit/>
          </a:bodyPr>
          <a:lstStyle/>
          <a:p>
            <a:r>
              <a:rPr lang="es-CO" altLang="ko-KR" sz="1600" b="1" dirty="0">
                <a:solidFill>
                  <a:schemeClr val="bg1"/>
                </a:solidFill>
              </a:rPr>
              <a:t>- Alianza CESA-DAPRE</a:t>
            </a:r>
          </a:p>
        </p:txBody>
      </p:sp>
    </p:spTree>
    <p:extLst>
      <p:ext uri="{BB962C8B-B14F-4D97-AF65-F5344CB8AC3E}">
        <p14:creationId xmlns:p14="http://schemas.microsoft.com/office/powerpoint/2010/main" val="198869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
            <a:extLst>
              <a:ext uri="{FF2B5EF4-FFF2-40B4-BE49-F238E27FC236}">
                <a16:creationId xmlns:a16="http://schemas.microsoft.com/office/drawing/2014/main" id="{5E17D271-80DE-4769-9326-87405C1CAD54}"/>
              </a:ext>
            </a:extLst>
          </p:cNvPr>
          <p:cNvSpPr/>
          <p:nvPr/>
        </p:nvSpPr>
        <p:spPr>
          <a:xfrm>
            <a:off x="-2698" y="0"/>
            <a:ext cx="12191999" cy="6858000"/>
          </a:xfrm>
          <a:prstGeom prst="rect">
            <a:avLst/>
          </a:prstGeom>
          <a:solidFill>
            <a:srgbClr val="282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cs typeface="+mn-cs"/>
            </a:endParaRPr>
          </a:p>
        </p:txBody>
      </p:sp>
      <p:pic>
        <p:nvPicPr>
          <p:cNvPr id="30" name="Imagen 29">
            <a:extLst>
              <a:ext uri="{FF2B5EF4-FFF2-40B4-BE49-F238E27FC236}">
                <a16:creationId xmlns:a16="http://schemas.microsoft.com/office/drawing/2014/main" id="{1E198F37-BEF7-42FF-9AA1-75D7B0BCA7B5}"/>
              </a:ext>
            </a:extLst>
          </p:cNvPr>
          <p:cNvPicPr>
            <a:picLocks noChangeAspect="1"/>
          </p:cNvPicPr>
          <p:nvPr/>
        </p:nvPicPr>
        <p:blipFill>
          <a:blip r:embed="rId3"/>
          <a:stretch>
            <a:fillRect/>
          </a:stretch>
        </p:blipFill>
        <p:spPr>
          <a:xfrm>
            <a:off x="9809830" y="6031012"/>
            <a:ext cx="2015377" cy="598143"/>
          </a:xfrm>
          <a:prstGeom prst="rect">
            <a:avLst/>
          </a:prstGeom>
        </p:spPr>
      </p:pic>
      <p:sp>
        <p:nvSpPr>
          <p:cNvPr id="6" name="Text Placeholder 2">
            <a:extLst>
              <a:ext uri="{FF2B5EF4-FFF2-40B4-BE49-F238E27FC236}">
                <a16:creationId xmlns:a16="http://schemas.microsoft.com/office/drawing/2014/main" id="{5DA7ED9E-C70A-42A7-8C88-A00CA64C9168}"/>
              </a:ext>
            </a:extLst>
          </p:cNvPr>
          <p:cNvSpPr txBox="1">
            <a:spLocks/>
          </p:cNvSpPr>
          <p:nvPr/>
        </p:nvSpPr>
        <p:spPr>
          <a:xfrm>
            <a:off x="2388756" y="156472"/>
            <a:ext cx="6441864" cy="1782537"/>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4000" b="1" i="0" u="none" strike="noStrike" kern="1200" cap="none" spc="0" normalizeH="0" baseline="0" dirty="0">
                <a:ln>
                  <a:noFill/>
                </a:ln>
                <a:solidFill>
                  <a:schemeClr val="bg1"/>
                </a:solidFill>
                <a:effectLst/>
                <a:uLnTx/>
                <a:uFillTx/>
                <a:latin typeface="Arial"/>
              </a:rPr>
              <a:t>ANÁLISIS Y RESULTADOS</a:t>
            </a:r>
          </a:p>
        </p:txBody>
      </p:sp>
      <p:sp>
        <p:nvSpPr>
          <p:cNvPr id="31" name="Freeform 13">
            <a:extLst>
              <a:ext uri="{FF2B5EF4-FFF2-40B4-BE49-F238E27FC236}">
                <a16:creationId xmlns:a16="http://schemas.microsoft.com/office/drawing/2014/main" id="{FDC4E076-820F-4562-BD7F-8EEC6920F3EE}"/>
              </a:ext>
            </a:extLst>
          </p:cNvPr>
          <p:cNvSpPr/>
          <p:nvPr/>
        </p:nvSpPr>
        <p:spPr>
          <a:xfrm rot="18618228">
            <a:off x="10648255" y="-894796"/>
            <a:ext cx="1365292" cy="2119123"/>
          </a:xfrm>
          <a:custGeom>
            <a:avLst/>
            <a:gdLst>
              <a:gd name="connsiteX0" fmla="*/ 0 w 1365292"/>
              <a:gd name="connsiteY0" fmla="*/ 0 h 2119123"/>
              <a:gd name="connsiteX1" fmla="*/ 1365292 w 1365292"/>
              <a:gd name="connsiteY1" fmla="*/ 1609682 h 2119123"/>
              <a:gd name="connsiteX2" fmla="*/ 764660 w 1365292"/>
              <a:gd name="connsiteY2" fmla="*/ 2119123 h 2119123"/>
              <a:gd name="connsiteX3" fmla="*/ 0 w 1365292"/>
              <a:gd name="connsiteY3" fmla="*/ 2119123 h 2119123"/>
            </a:gdLst>
            <a:ahLst/>
            <a:cxnLst>
              <a:cxn ang="0">
                <a:pos x="connsiteX0" y="connsiteY0"/>
              </a:cxn>
              <a:cxn ang="0">
                <a:pos x="connsiteX1" y="connsiteY1"/>
              </a:cxn>
              <a:cxn ang="0">
                <a:pos x="connsiteX2" y="connsiteY2"/>
              </a:cxn>
              <a:cxn ang="0">
                <a:pos x="connsiteX3" y="connsiteY3"/>
              </a:cxn>
            </a:cxnLst>
            <a:rect l="l" t="t" r="r" b="b"/>
            <a:pathLst>
              <a:path w="1365292" h="2119123">
                <a:moveTo>
                  <a:pt x="0" y="0"/>
                </a:moveTo>
                <a:lnTo>
                  <a:pt x="1365292" y="1609682"/>
                </a:lnTo>
                <a:lnTo>
                  <a:pt x="764660" y="2119123"/>
                </a:lnTo>
                <a:lnTo>
                  <a:pt x="0" y="2119123"/>
                </a:lnTo>
                <a:close/>
              </a:path>
            </a:pathLst>
          </a:custGeom>
          <a:solidFill>
            <a:schemeClr val="accent4">
              <a:lumMod val="20000"/>
              <a:lumOff val="8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6C60DC1-DC58-4539-A725-82BD08D7F739}"/>
              </a:ext>
            </a:extLst>
          </p:cNvPr>
          <p:cNvPicPr>
            <a:picLocks noChangeAspect="1"/>
          </p:cNvPicPr>
          <p:nvPr/>
        </p:nvPicPr>
        <p:blipFill>
          <a:blip r:embed="rId4"/>
          <a:stretch>
            <a:fillRect/>
          </a:stretch>
        </p:blipFill>
        <p:spPr>
          <a:xfrm>
            <a:off x="-2698" y="228844"/>
            <a:ext cx="2035680" cy="444748"/>
          </a:xfrm>
          <a:prstGeom prst="rect">
            <a:avLst/>
          </a:prstGeom>
        </p:spPr>
      </p:pic>
      <p:sp>
        <p:nvSpPr>
          <p:cNvPr id="19" name="Block Arc 3">
            <a:extLst>
              <a:ext uri="{FF2B5EF4-FFF2-40B4-BE49-F238E27FC236}">
                <a16:creationId xmlns:a16="http://schemas.microsoft.com/office/drawing/2014/main" id="{8E8895AD-7748-40B2-A64E-87A6129260CB}"/>
              </a:ext>
            </a:extLst>
          </p:cNvPr>
          <p:cNvSpPr/>
          <p:nvPr/>
        </p:nvSpPr>
        <p:spPr>
          <a:xfrm>
            <a:off x="2220888" y="2535128"/>
            <a:ext cx="1944216" cy="1944216"/>
          </a:xfrm>
          <a:prstGeom prst="blockArc">
            <a:avLst>
              <a:gd name="adj1" fmla="val 8533975"/>
              <a:gd name="adj2" fmla="val 2353433"/>
              <a:gd name="adj3" fmla="val 20895"/>
            </a:avLst>
          </a:pr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4" name="Block Arc 6">
            <a:extLst>
              <a:ext uri="{FF2B5EF4-FFF2-40B4-BE49-F238E27FC236}">
                <a16:creationId xmlns:a16="http://schemas.microsoft.com/office/drawing/2014/main" id="{95F4144B-F211-43D2-B78A-DBB29BED6FED}"/>
              </a:ext>
            </a:extLst>
          </p:cNvPr>
          <p:cNvSpPr/>
          <p:nvPr/>
        </p:nvSpPr>
        <p:spPr>
          <a:xfrm rot="10800000">
            <a:off x="1020605" y="3462760"/>
            <a:ext cx="1944216" cy="1944216"/>
          </a:xfrm>
          <a:prstGeom prst="blockArc">
            <a:avLst>
              <a:gd name="adj1" fmla="val 8533975"/>
              <a:gd name="adj2" fmla="val 5741093"/>
              <a:gd name="adj3" fmla="val 21641"/>
            </a:avLst>
          </a:prstGeom>
          <a:solidFill>
            <a:srgbClr val="6DC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429C9C"/>
              </a:solidFill>
            </a:endParaRPr>
          </a:p>
        </p:txBody>
      </p:sp>
      <p:sp>
        <p:nvSpPr>
          <p:cNvPr id="25" name="Block Arc 7">
            <a:extLst>
              <a:ext uri="{FF2B5EF4-FFF2-40B4-BE49-F238E27FC236}">
                <a16:creationId xmlns:a16="http://schemas.microsoft.com/office/drawing/2014/main" id="{E02C942E-D88A-4945-A40B-97AFDBC29EA5}"/>
              </a:ext>
            </a:extLst>
          </p:cNvPr>
          <p:cNvSpPr/>
          <p:nvPr/>
        </p:nvSpPr>
        <p:spPr>
          <a:xfrm rot="10800000">
            <a:off x="3420722" y="3491334"/>
            <a:ext cx="1944216" cy="1944216"/>
          </a:xfrm>
          <a:prstGeom prst="blockArc">
            <a:avLst>
              <a:gd name="adj1" fmla="val 5000214"/>
              <a:gd name="adj2" fmla="val 2353433"/>
              <a:gd name="adj3" fmla="val 20895"/>
            </a:avLst>
          </a:prstGeom>
          <a:solidFill>
            <a:srgbClr val="F33B8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Oval 4">
            <a:extLst>
              <a:ext uri="{FF2B5EF4-FFF2-40B4-BE49-F238E27FC236}">
                <a16:creationId xmlns:a16="http://schemas.microsoft.com/office/drawing/2014/main" id="{BA15318B-E532-4639-A8D1-B786BB5CE2FB}"/>
              </a:ext>
            </a:extLst>
          </p:cNvPr>
          <p:cNvSpPr/>
          <p:nvPr/>
        </p:nvSpPr>
        <p:spPr>
          <a:xfrm>
            <a:off x="2796952" y="3095291"/>
            <a:ext cx="792088" cy="792088"/>
          </a:xfrm>
          <a:prstGeom prst="ellipse">
            <a:avLst/>
          </a:pr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Oval 9">
            <a:extLst>
              <a:ext uri="{FF2B5EF4-FFF2-40B4-BE49-F238E27FC236}">
                <a16:creationId xmlns:a16="http://schemas.microsoft.com/office/drawing/2014/main" id="{73AFE65C-6680-4B3A-990B-7BE93FFEF727}"/>
              </a:ext>
            </a:extLst>
          </p:cNvPr>
          <p:cNvSpPr/>
          <p:nvPr/>
        </p:nvSpPr>
        <p:spPr>
          <a:xfrm>
            <a:off x="1596668" y="4038823"/>
            <a:ext cx="792088" cy="792088"/>
          </a:xfrm>
          <a:prstGeom prst="ellipse">
            <a:avLst/>
          </a:prstGeom>
          <a:solidFill>
            <a:srgbClr val="6DC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Oval 10">
            <a:extLst>
              <a:ext uri="{FF2B5EF4-FFF2-40B4-BE49-F238E27FC236}">
                <a16:creationId xmlns:a16="http://schemas.microsoft.com/office/drawing/2014/main" id="{A33D1FE1-7641-4321-B44A-9550AB62A8C2}"/>
              </a:ext>
            </a:extLst>
          </p:cNvPr>
          <p:cNvSpPr/>
          <p:nvPr/>
        </p:nvSpPr>
        <p:spPr>
          <a:xfrm>
            <a:off x="3996785" y="4067347"/>
            <a:ext cx="792088" cy="792088"/>
          </a:xfrm>
          <a:prstGeom prst="ellipse">
            <a:avLst/>
          </a:prstGeom>
          <a:solidFill>
            <a:srgbClr val="F33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14">
            <a:extLst>
              <a:ext uri="{FF2B5EF4-FFF2-40B4-BE49-F238E27FC236}">
                <a16:creationId xmlns:a16="http://schemas.microsoft.com/office/drawing/2014/main" id="{E57BBFDF-E5AA-4EE6-B0BB-F95AD986148D}"/>
              </a:ext>
            </a:extLst>
          </p:cNvPr>
          <p:cNvSpPr/>
          <p:nvPr/>
        </p:nvSpPr>
        <p:spPr>
          <a:xfrm>
            <a:off x="6313991" y="2331159"/>
            <a:ext cx="72000" cy="900000"/>
          </a:xfrm>
          <a:prstGeom prst="rect">
            <a:avLst/>
          </a:prstGeom>
          <a:solidFill>
            <a:srgbClr val="6DC3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Rectangle 15">
            <a:extLst>
              <a:ext uri="{FF2B5EF4-FFF2-40B4-BE49-F238E27FC236}">
                <a16:creationId xmlns:a16="http://schemas.microsoft.com/office/drawing/2014/main" id="{4225CF21-9FE4-4D9E-9BEE-2BA2F2B3DBFF}"/>
              </a:ext>
            </a:extLst>
          </p:cNvPr>
          <p:cNvSpPr/>
          <p:nvPr/>
        </p:nvSpPr>
        <p:spPr>
          <a:xfrm>
            <a:off x="6313991" y="3429331"/>
            <a:ext cx="72000" cy="900000"/>
          </a:xfrm>
          <a:prstGeom prst="rect">
            <a:avLst/>
          </a:prstGeom>
          <a:solidFill>
            <a:srgbClr val="F3A4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Rectangle 16">
            <a:extLst>
              <a:ext uri="{FF2B5EF4-FFF2-40B4-BE49-F238E27FC236}">
                <a16:creationId xmlns:a16="http://schemas.microsoft.com/office/drawing/2014/main" id="{5425E1D7-BFFC-4A46-AE17-218E13661A92}"/>
              </a:ext>
            </a:extLst>
          </p:cNvPr>
          <p:cNvSpPr/>
          <p:nvPr/>
        </p:nvSpPr>
        <p:spPr>
          <a:xfrm>
            <a:off x="6313991" y="4527503"/>
            <a:ext cx="72000" cy="900000"/>
          </a:xfrm>
          <a:prstGeom prst="rect">
            <a:avLst/>
          </a:prstGeom>
          <a:solidFill>
            <a:srgbClr val="F33B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TextBox 16">
            <a:extLst>
              <a:ext uri="{FF2B5EF4-FFF2-40B4-BE49-F238E27FC236}">
                <a16:creationId xmlns:a16="http://schemas.microsoft.com/office/drawing/2014/main" id="{204401A3-250C-4E52-9835-15970496061F}"/>
              </a:ext>
            </a:extLst>
          </p:cNvPr>
          <p:cNvSpPr txBox="1"/>
          <p:nvPr/>
        </p:nvSpPr>
        <p:spPr>
          <a:xfrm>
            <a:off x="6626754" y="3525388"/>
            <a:ext cx="3745373" cy="707886"/>
          </a:xfrm>
          <a:prstGeom prst="rect">
            <a:avLst/>
          </a:prstGeom>
          <a:noFill/>
        </p:spPr>
        <p:txBody>
          <a:bodyPr wrap="square" rtlCol="0">
            <a:spAutoFit/>
          </a:bodyPr>
          <a:lstStyle/>
          <a:p>
            <a:pPr lvl="0"/>
            <a:r>
              <a:rPr lang="es-ES" sz="2000" b="1" kern="1200" dirty="0">
                <a:solidFill>
                  <a:schemeClr val="bg1"/>
                </a:solidFill>
              </a:rPr>
              <a:t>Señales de Alerta </a:t>
            </a:r>
            <a:br>
              <a:rPr lang="es-ES" sz="2000" b="1" kern="1200" dirty="0">
                <a:solidFill>
                  <a:schemeClr val="bg1"/>
                </a:solidFill>
              </a:rPr>
            </a:br>
            <a:r>
              <a:rPr lang="es-ES" sz="2000" kern="1200" dirty="0">
                <a:solidFill>
                  <a:schemeClr val="bg1"/>
                </a:solidFill>
              </a:rPr>
              <a:t>(evaluación</a:t>
            </a:r>
            <a:r>
              <a:rPr lang="es-ES" sz="2000" dirty="0">
                <a:solidFill>
                  <a:schemeClr val="bg1"/>
                </a:solidFill>
              </a:rPr>
              <a:t>, control y monitoreo)</a:t>
            </a:r>
            <a:endParaRPr lang="es-ES" kern="1200" dirty="0">
              <a:solidFill>
                <a:schemeClr val="bg1"/>
              </a:solidFill>
            </a:endParaRPr>
          </a:p>
        </p:txBody>
      </p:sp>
      <p:sp>
        <p:nvSpPr>
          <p:cNvPr id="36" name="TextBox 16">
            <a:extLst>
              <a:ext uri="{FF2B5EF4-FFF2-40B4-BE49-F238E27FC236}">
                <a16:creationId xmlns:a16="http://schemas.microsoft.com/office/drawing/2014/main" id="{07C66EDC-7848-4ACF-8A9A-4DBC48498907}"/>
              </a:ext>
            </a:extLst>
          </p:cNvPr>
          <p:cNvSpPr txBox="1"/>
          <p:nvPr/>
        </p:nvSpPr>
        <p:spPr>
          <a:xfrm>
            <a:off x="6626754" y="2387405"/>
            <a:ext cx="3745373" cy="707886"/>
          </a:xfrm>
          <a:prstGeom prst="rect">
            <a:avLst/>
          </a:prstGeom>
          <a:noFill/>
        </p:spPr>
        <p:txBody>
          <a:bodyPr wrap="square" rtlCol="0">
            <a:spAutoFit/>
          </a:bodyPr>
          <a:lstStyle/>
          <a:p>
            <a:pPr lvl="0"/>
            <a:r>
              <a:rPr lang="es-ES" sz="2000" b="1" kern="1200" dirty="0">
                <a:solidFill>
                  <a:schemeClr val="bg1"/>
                </a:solidFill>
              </a:rPr>
              <a:t>Tipologías</a:t>
            </a:r>
            <a:br>
              <a:rPr lang="es-ES" sz="2000" b="1" kern="1200" dirty="0">
                <a:solidFill>
                  <a:schemeClr val="bg1"/>
                </a:solidFill>
              </a:rPr>
            </a:br>
            <a:r>
              <a:rPr lang="es-ES" sz="2000" kern="1200" dirty="0">
                <a:solidFill>
                  <a:schemeClr val="bg1"/>
                </a:solidFill>
              </a:rPr>
              <a:t>(identificación</a:t>
            </a:r>
            <a:r>
              <a:rPr lang="es-ES" sz="2000" dirty="0">
                <a:solidFill>
                  <a:schemeClr val="bg1"/>
                </a:solidFill>
              </a:rPr>
              <a:t>)</a:t>
            </a:r>
            <a:endParaRPr lang="es-ES" kern="1200" dirty="0">
              <a:solidFill>
                <a:schemeClr val="bg1"/>
              </a:solidFill>
            </a:endParaRPr>
          </a:p>
        </p:txBody>
      </p:sp>
      <p:sp>
        <p:nvSpPr>
          <p:cNvPr id="37" name="TextBox 16">
            <a:extLst>
              <a:ext uri="{FF2B5EF4-FFF2-40B4-BE49-F238E27FC236}">
                <a16:creationId xmlns:a16="http://schemas.microsoft.com/office/drawing/2014/main" id="{4DB1D230-9C4F-4772-92BE-438A90302CE7}"/>
              </a:ext>
            </a:extLst>
          </p:cNvPr>
          <p:cNvSpPr txBox="1"/>
          <p:nvPr/>
        </p:nvSpPr>
        <p:spPr>
          <a:xfrm>
            <a:off x="6626755" y="4623560"/>
            <a:ext cx="3745373" cy="707886"/>
          </a:xfrm>
          <a:prstGeom prst="rect">
            <a:avLst/>
          </a:prstGeom>
          <a:noFill/>
        </p:spPr>
        <p:txBody>
          <a:bodyPr wrap="square" rtlCol="0">
            <a:spAutoFit/>
          </a:bodyPr>
          <a:lstStyle/>
          <a:p>
            <a:pPr lvl="0"/>
            <a:r>
              <a:rPr lang="es-ES" sz="2000" b="1" kern="1200" dirty="0">
                <a:solidFill>
                  <a:schemeClr val="bg1"/>
                </a:solidFill>
              </a:rPr>
              <a:t>Manual de prevención</a:t>
            </a:r>
            <a:br>
              <a:rPr lang="es-ES" sz="2000" b="1" kern="1200" dirty="0">
                <a:solidFill>
                  <a:schemeClr val="bg1"/>
                </a:solidFill>
              </a:rPr>
            </a:br>
            <a:r>
              <a:rPr lang="es-ES" sz="2000" kern="1200" dirty="0">
                <a:solidFill>
                  <a:schemeClr val="bg1"/>
                </a:solidFill>
              </a:rPr>
              <a:t>(políticas y procedimientos</a:t>
            </a:r>
            <a:r>
              <a:rPr lang="es-ES" sz="2000" dirty="0">
                <a:solidFill>
                  <a:schemeClr val="bg1"/>
                </a:solidFill>
              </a:rPr>
              <a:t>)</a:t>
            </a:r>
            <a:endParaRPr lang="es-ES" kern="1200" dirty="0">
              <a:solidFill>
                <a:schemeClr val="bg1"/>
              </a:solidFill>
            </a:endParaRPr>
          </a:p>
        </p:txBody>
      </p:sp>
      <p:sp>
        <p:nvSpPr>
          <p:cNvPr id="38" name="Rectangle 7">
            <a:extLst>
              <a:ext uri="{FF2B5EF4-FFF2-40B4-BE49-F238E27FC236}">
                <a16:creationId xmlns:a16="http://schemas.microsoft.com/office/drawing/2014/main" id="{8F45473C-8ADA-4150-B766-A640CA860E17}"/>
              </a:ext>
            </a:extLst>
          </p:cNvPr>
          <p:cNvSpPr/>
          <p:nvPr/>
        </p:nvSpPr>
        <p:spPr>
          <a:xfrm rot="18900000">
            <a:off x="1920150" y="4227977"/>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2">
                  <a:lumMod val="50000"/>
                </a:schemeClr>
              </a:solidFill>
            </a:endParaRPr>
          </a:p>
        </p:txBody>
      </p:sp>
      <p:sp>
        <p:nvSpPr>
          <p:cNvPr id="39" name="Rectangle 30">
            <a:extLst>
              <a:ext uri="{FF2B5EF4-FFF2-40B4-BE49-F238E27FC236}">
                <a16:creationId xmlns:a16="http://schemas.microsoft.com/office/drawing/2014/main" id="{AD37A892-2281-466C-925C-19E2B1DB2449}"/>
              </a:ext>
            </a:extLst>
          </p:cNvPr>
          <p:cNvSpPr/>
          <p:nvPr/>
        </p:nvSpPr>
        <p:spPr>
          <a:xfrm>
            <a:off x="2983823" y="3273523"/>
            <a:ext cx="436898" cy="4356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Rectangle 9">
            <a:extLst>
              <a:ext uri="{FF2B5EF4-FFF2-40B4-BE49-F238E27FC236}">
                <a16:creationId xmlns:a16="http://schemas.microsoft.com/office/drawing/2014/main" id="{BDB41638-9359-4EC4-A560-20AC9F463DD6}"/>
              </a:ext>
            </a:extLst>
          </p:cNvPr>
          <p:cNvSpPr/>
          <p:nvPr/>
        </p:nvSpPr>
        <p:spPr>
          <a:xfrm>
            <a:off x="4195699" y="4263891"/>
            <a:ext cx="431303" cy="4037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09086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99A29AE-7511-494A-9E1A-355D25C5F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30" name="Imagen 29">
            <a:extLst>
              <a:ext uri="{FF2B5EF4-FFF2-40B4-BE49-F238E27FC236}">
                <a16:creationId xmlns:a16="http://schemas.microsoft.com/office/drawing/2014/main" id="{1E198F37-BEF7-42FF-9AA1-75D7B0BCA7B5}"/>
              </a:ext>
            </a:extLst>
          </p:cNvPr>
          <p:cNvPicPr>
            <a:picLocks noChangeAspect="1"/>
          </p:cNvPicPr>
          <p:nvPr/>
        </p:nvPicPr>
        <p:blipFill>
          <a:blip r:embed="rId3"/>
          <a:stretch>
            <a:fillRect/>
          </a:stretch>
        </p:blipFill>
        <p:spPr>
          <a:xfrm>
            <a:off x="9809830" y="6031012"/>
            <a:ext cx="2015377" cy="598143"/>
          </a:xfrm>
          <a:prstGeom prst="rect">
            <a:avLst/>
          </a:prstGeom>
        </p:spPr>
      </p:pic>
      <p:sp>
        <p:nvSpPr>
          <p:cNvPr id="6" name="Text Placeholder 2">
            <a:extLst>
              <a:ext uri="{FF2B5EF4-FFF2-40B4-BE49-F238E27FC236}">
                <a16:creationId xmlns:a16="http://schemas.microsoft.com/office/drawing/2014/main" id="{5DA7ED9E-C70A-42A7-8C88-A00CA64C9168}"/>
              </a:ext>
            </a:extLst>
          </p:cNvPr>
          <p:cNvSpPr txBox="1">
            <a:spLocks/>
          </p:cNvSpPr>
          <p:nvPr/>
        </p:nvSpPr>
        <p:spPr>
          <a:xfrm>
            <a:off x="2723461" y="164765"/>
            <a:ext cx="6441864" cy="1782537"/>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4000" b="1" i="0" u="none" strike="noStrike" kern="1200" cap="none" spc="0" normalizeH="0" baseline="0" dirty="0">
                <a:ln>
                  <a:noFill/>
                </a:ln>
                <a:solidFill>
                  <a:schemeClr val="bg1"/>
                </a:solidFill>
                <a:effectLst/>
                <a:uLnTx/>
                <a:uFillTx/>
                <a:latin typeface="Arial"/>
              </a:rPr>
              <a:t>ANÁLISIS Y RESULTADOS</a:t>
            </a:r>
          </a:p>
        </p:txBody>
      </p:sp>
      <p:sp>
        <p:nvSpPr>
          <p:cNvPr id="31" name="Freeform 13">
            <a:extLst>
              <a:ext uri="{FF2B5EF4-FFF2-40B4-BE49-F238E27FC236}">
                <a16:creationId xmlns:a16="http://schemas.microsoft.com/office/drawing/2014/main" id="{FDC4E076-820F-4562-BD7F-8EEC6920F3EE}"/>
              </a:ext>
            </a:extLst>
          </p:cNvPr>
          <p:cNvSpPr/>
          <p:nvPr/>
        </p:nvSpPr>
        <p:spPr>
          <a:xfrm rot="18618228">
            <a:off x="10648255" y="-894796"/>
            <a:ext cx="1365292" cy="2119123"/>
          </a:xfrm>
          <a:custGeom>
            <a:avLst/>
            <a:gdLst>
              <a:gd name="connsiteX0" fmla="*/ 0 w 1365292"/>
              <a:gd name="connsiteY0" fmla="*/ 0 h 2119123"/>
              <a:gd name="connsiteX1" fmla="*/ 1365292 w 1365292"/>
              <a:gd name="connsiteY1" fmla="*/ 1609682 h 2119123"/>
              <a:gd name="connsiteX2" fmla="*/ 764660 w 1365292"/>
              <a:gd name="connsiteY2" fmla="*/ 2119123 h 2119123"/>
              <a:gd name="connsiteX3" fmla="*/ 0 w 1365292"/>
              <a:gd name="connsiteY3" fmla="*/ 2119123 h 2119123"/>
            </a:gdLst>
            <a:ahLst/>
            <a:cxnLst>
              <a:cxn ang="0">
                <a:pos x="connsiteX0" y="connsiteY0"/>
              </a:cxn>
              <a:cxn ang="0">
                <a:pos x="connsiteX1" y="connsiteY1"/>
              </a:cxn>
              <a:cxn ang="0">
                <a:pos x="connsiteX2" y="connsiteY2"/>
              </a:cxn>
              <a:cxn ang="0">
                <a:pos x="connsiteX3" y="connsiteY3"/>
              </a:cxn>
            </a:cxnLst>
            <a:rect l="l" t="t" r="r" b="b"/>
            <a:pathLst>
              <a:path w="1365292" h="2119123">
                <a:moveTo>
                  <a:pt x="0" y="0"/>
                </a:moveTo>
                <a:lnTo>
                  <a:pt x="1365292" y="1609682"/>
                </a:lnTo>
                <a:lnTo>
                  <a:pt x="764660" y="2119123"/>
                </a:lnTo>
                <a:lnTo>
                  <a:pt x="0" y="2119123"/>
                </a:lnTo>
                <a:close/>
              </a:path>
            </a:pathLst>
          </a:custGeom>
          <a:solidFill>
            <a:schemeClr val="accent4">
              <a:lumMod val="20000"/>
              <a:lumOff val="8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6C60DC1-DC58-4539-A725-82BD08D7F739}"/>
              </a:ext>
            </a:extLst>
          </p:cNvPr>
          <p:cNvPicPr>
            <a:picLocks noChangeAspect="1"/>
          </p:cNvPicPr>
          <p:nvPr/>
        </p:nvPicPr>
        <p:blipFill>
          <a:blip r:embed="rId4"/>
          <a:stretch>
            <a:fillRect/>
          </a:stretch>
        </p:blipFill>
        <p:spPr>
          <a:xfrm>
            <a:off x="-2698" y="228844"/>
            <a:ext cx="2035680" cy="444748"/>
          </a:xfrm>
          <a:prstGeom prst="rect">
            <a:avLst/>
          </a:prstGeom>
        </p:spPr>
      </p:pic>
    </p:spTree>
    <p:extLst>
      <p:ext uri="{BB962C8B-B14F-4D97-AF65-F5344CB8AC3E}">
        <p14:creationId xmlns:p14="http://schemas.microsoft.com/office/powerpoint/2010/main" val="17114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720B7CEA-3475-4491-8F52-13572CF672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57"/>
            <a:ext cx="12192000" cy="6856285"/>
          </a:xfrm>
          <a:prstGeom prst="rect">
            <a:avLst/>
          </a:prstGeom>
        </p:spPr>
      </p:pic>
      <p:grpSp>
        <p:nvGrpSpPr>
          <p:cNvPr id="14" name="Group 9">
            <a:extLst>
              <a:ext uri="{FF2B5EF4-FFF2-40B4-BE49-F238E27FC236}">
                <a16:creationId xmlns:a16="http://schemas.microsoft.com/office/drawing/2014/main" id="{F90F950D-1E11-4B39-AE86-0CF5804846D8}"/>
              </a:ext>
            </a:extLst>
          </p:cNvPr>
          <p:cNvGrpSpPr/>
          <p:nvPr/>
        </p:nvGrpSpPr>
        <p:grpSpPr>
          <a:xfrm>
            <a:off x="8125701" y="1595163"/>
            <a:ext cx="4177975" cy="1171964"/>
            <a:chOff x="2551705" y="4283314"/>
            <a:chExt cx="2373022" cy="660631"/>
          </a:xfrm>
        </p:grpSpPr>
        <p:sp>
          <p:nvSpPr>
            <p:cNvPr id="15" name="TextBox 14">
              <a:extLst>
                <a:ext uri="{FF2B5EF4-FFF2-40B4-BE49-F238E27FC236}">
                  <a16:creationId xmlns:a16="http://schemas.microsoft.com/office/drawing/2014/main" id="{2FCEC8F9-C942-481F-9F13-F6A5D5459859}"/>
                </a:ext>
              </a:extLst>
            </p:cNvPr>
            <p:cNvSpPr txBox="1"/>
            <p:nvPr/>
          </p:nvSpPr>
          <p:spPr>
            <a:xfrm>
              <a:off x="2551705" y="4508769"/>
              <a:ext cx="1839598" cy="435176"/>
            </a:xfrm>
            <a:prstGeom prst="rect">
              <a:avLst/>
            </a:prstGeom>
            <a:noFill/>
          </p:spPr>
          <p:txBody>
            <a:bodyPr wrap="square" rtlCol="0">
              <a:spAutoFit/>
            </a:bodyPr>
            <a:lstStyle/>
            <a:p>
              <a:pPr marL="285750" indent="-285750">
                <a:lnSpc>
                  <a:spcPts val="1900"/>
                </a:lnSpc>
                <a:buFont typeface="Arial" panose="020B0604020202020204" pitchFamily="34" charset="0"/>
                <a:buChar char="•"/>
              </a:pPr>
              <a:r>
                <a:rPr lang="es-CO" altLang="ko-KR" sz="1300" dirty="0">
                  <a:solidFill>
                    <a:prstClr val="white"/>
                  </a:solidFill>
                  <a:cs typeface="Arial" pitchFamily="34" charset="0"/>
                </a:rPr>
                <a:t>Evita el abuso de la posición dominante</a:t>
              </a:r>
            </a:p>
            <a:p>
              <a:pPr marL="285750" indent="-285750">
                <a:lnSpc>
                  <a:spcPts val="1900"/>
                </a:lnSpc>
                <a:buFont typeface="Arial" panose="020B0604020202020204" pitchFamily="34" charset="0"/>
                <a:buChar char="•"/>
              </a:pPr>
              <a:r>
                <a:rPr lang="es-CO" altLang="ko-KR" sz="1300" dirty="0">
                  <a:solidFill>
                    <a:prstClr val="white"/>
                  </a:solidFill>
                  <a:cs typeface="Arial" pitchFamily="34" charset="0"/>
                </a:rPr>
                <a:t>Reglas claras y transparentes en el sector</a:t>
              </a:r>
            </a:p>
            <a:p>
              <a:pPr marL="285750" indent="-285750">
                <a:lnSpc>
                  <a:spcPts val="1500"/>
                </a:lnSpc>
                <a:buFont typeface="Arial" panose="020B0604020202020204" pitchFamily="34" charset="0"/>
                <a:buChar char="•"/>
              </a:pPr>
              <a:r>
                <a:rPr lang="es-CO" altLang="ko-KR" sz="1300" dirty="0">
                  <a:solidFill>
                    <a:prstClr val="white"/>
                  </a:solidFill>
                  <a:cs typeface="Arial" pitchFamily="34" charset="0"/>
                </a:rPr>
                <a:t>Legitimización de objetivos y estrategias</a:t>
              </a:r>
            </a:p>
          </p:txBody>
        </p:sp>
        <p:sp>
          <p:nvSpPr>
            <p:cNvPr id="16" name="TextBox 15">
              <a:extLst>
                <a:ext uri="{FF2B5EF4-FFF2-40B4-BE49-F238E27FC236}">
                  <a16:creationId xmlns:a16="http://schemas.microsoft.com/office/drawing/2014/main" id="{65E3B6C5-ABCA-442D-95E2-293AA80D7603}"/>
                </a:ext>
              </a:extLst>
            </p:cNvPr>
            <p:cNvSpPr txBox="1"/>
            <p:nvPr/>
          </p:nvSpPr>
          <p:spPr>
            <a:xfrm>
              <a:off x="2551705" y="4283314"/>
              <a:ext cx="2373022" cy="190842"/>
            </a:xfrm>
            <a:prstGeom prst="rect">
              <a:avLst/>
            </a:prstGeom>
            <a:noFill/>
          </p:spPr>
          <p:txBody>
            <a:bodyPr wrap="square" rtlCol="0">
              <a:spAutoFit/>
            </a:bodyPr>
            <a:lstStyle/>
            <a:p>
              <a:r>
                <a:rPr lang="es-CO" altLang="ko-KR" sz="1600" b="1" dirty="0">
                  <a:solidFill>
                    <a:prstClr val="white"/>
                  </a:solidFill>
                  <a:cs typeface="Arial" pitchFamily="34" charset="0"/>
                </a:rPr>
                <a:t>La creación de valor</a:t>
              </a:r>
            </a:p>
          </p:txBody>
        </p:sp>
      </p:grpSp>
      <p:pic>
        <p:nvPicPr>
          <p:cNvPr id="24" name="Imagen 23">
            <a:extLst>
              <a:ext uri="{FF2B5EF4-FFF2-40B4-BE49-F238E27FC236}">
                <a16:creationId xmlns:a16="http://schemas.microsoft.com/office/drawing/2014/main" id="{43C39A3E-00AF-423F-9B18-61C8F70113E0}"/>
              </a:ext>
            </a:extLst>
          </p:cNvPr>
          <p:cNvPicPr>
            <a:picLocks noChangeAspect="1"/>
          </p:cNvPicPr>
          <p:nvPr/>
        </p:nvPicPr>
        <p:blipFill>
          <a:blip r:embed="rId4"/>
          <a:stretch>
            <a:fillRect/>
          </a:stretch>
        </p:blipFill>
        <p:spPr>
          <a:xfrm>
            <a:off x="-2698" y="228844"/>
            <a:ext cx="2035680" cy="444748"/>
          </a:xfrm>
          <a:prstGeom prst="rect">
            <a:avLst/>
          </a:prstGeom>
        </p:spPr>
      </p:pic>
      <p:grpSp>
        <p:nvGrpSpPr>
          <p:cNvPr id="32" name="Group 9">
            <a:extLst>
              <a:ext uri="{FF2B5EF4-FFF2-40B4-BE49-F238E27FC236}">
                <a16:creationId xmlns:a16="http://schemas.microsoft.com/office/drawing/2014/main" id="{EF691003-C498-4E41-8830-0BC224293C69}"/>
              </a:ext>
            </a:extLst>
          </p:cNvPr>
          <p:cNvGrpSpPr/>
          <p:nvPr/>
        </p:nvGrpSpPr>
        <p:grpSpPr>
          <a:xfrm>
            <a:off x="8125701" y="3189687"/>
            <a:ext cx="4177975" cy="1120668"/>
            <a:chOff x="2551705" y="4283314"/>
            <a:chExt cx="2373022" cy="631716"/>
          </a:xfrm>
        </p:grpSpPr>
        <p:sp>
          <p:nvSpPr>
            <p:cNvPr id="33" name="TextBox 14">
              <a:extLst>
                <a:ext uri="{FF2B5EF4-FFF2-40B4-BE49-F238E27FC236}">
                  <a16:creationId xmlns:a16="http://schemas.microsoft.com/office/drawing/2014/main" id="{B5F42EE4-67E2-4202-9013-A0BF24F90649}"/>
                </a:ext>
              </a:extLst>
            </p:cNvPr>
            <p:cNvSpPr txBox="1"/>
            <p:nvPr/>
          </p:nvSpPr>
          <p:spPr>
            <a:xfrm>
              <a:off x="2551706" y="4508769"/>
              <a:ext cx="1736226" cy="406261"/>
            </a:xfrm>
            <a:prstGeom prst="rect">
              <a:avLst/>
            </a:prstGeom>
            <a:noFill/>
          </p:spPr>
          <p:txBody>
            <a:bodyPr wrap="square" rtlCol="0">
              <a:spAutoFit/>
            </a:bodyPr>
            <a:lstStyle/>
            <a:p>
              <a:pPr marL="285750" indent="-285750">
                <a:lnSpc>
                  <a:spcPts val="1900"/>
                </a:lnSpc>
                <a:buFont typeface="Arial" panose="020B0604020202020204" pitchFamily="34" charset="0"/>
                <a:buChar char="•"/>
              </a:pPr>
              <a:r>
                <a:rPr lang="es-MX" altLang="ko-KR" sz="1300" dirty="0">
                  <a:solidFill>
                    <a:prstClr val="white"/>
                  </a:solidFill>
                  <a:cs typeface="Arial" pitchFamily="34" charset="0"/>
                </a:rPr>
                <a:t>E</a:t>
              </a:r>
              <a:r>
                <a:rPr lang="es-CO" altLang="ko-KR" sz="1300" dirty="0">
                  <a:solidFill>
                    <a:prstClr val="white"/>
                  </a:solidFill>
                  <a:cs typeface="Arial" pitchFamily="34" charset="0"/>
                </a:rPr>
                <a:t>vita la manipulación de información</a:t>
              </a:r>
            </a:p>
            <a:p>
              <a:pPr marL="285750" indent="-285750">
                <a:lnSpc>
                  <a:spcPts val="1500"/>
                </a:lnSpc>
                <a:buFont typeface="Arial" panose="020B0604020202020204" pitchFamily="34" charset="0"/>
                <a:buChar char="•"/>
              </a:pPr>
              <a:r>
                <a:rPr lang="es-MX" altLang="ko-KR" sz="1300" dirty="0">
                  <a:solidFill>
                    <a:prstClr val="white"/>
                  </a:solidFill>
                  <a:cs typeface="Arial" pitchFamily="34" charset="0"/>
                </a:rPr>
                <a:t>Fluidez, transparencia y revelación de la información</a:t>
              </a:r>
              <a:endParaRPr lang="es-CO" altLang="ko-KR" sz="1300" dirty="0">
                <a:solidFill>
                  <a:prstClr val="white"/>
                </a:solidFill>
                <a:cs typeface="Arial" pitchFamily="34" charset="0"/>
              </a:endParaRPr>
            </a:p>
          </p:txBody>
        </p:sp>
        <p:sp>
          <p:nvSpPr>
            <p:cNvPr id="34" name="TextBox 15">
              <a:extLst>
                <a:ext uri="{FF2B5EF4-FFF2-40B4-BE49-F238E27FC236}">
                  <a16:creationId xmlns:a16="http://schemas.microsoft.com/office/drawing/2014/main" id="{ED5780CB-9BCA-47E4-87C1-DC7ACE31E4FA}"/>
                </a:ext>
              </a:extLst>
            </p:cNvPr>
            <p:cNvSpPr txBox="1"/>
            <p:nvPr/>
          </p:nvSpPr>
          <p:spPr>
            <a:xfrm>
              <a:off x="2551705" y="4283314"/>
              <a:ext cx="2373022" cy="190842"/>
            </a:xfrm>
            <a:prstGeom prst="rect">
              <a:avLst/>
            </a:prstGeom>
            <a:noFill/>
          </p:spPr>
          <p:txBody>
            <a:bodyPr wrap="square" rtlCol="0">
              <a:spAutoFit/>
            </a:bodyPr>
            <a:lstStyle/>
            <a:p>
              <a:r>
                <a:rPr lang="es-CO" altLang="ko-KR" sz="1600" b="1" dirty="0">
                  <a:solidFill>
                    <a:prstClr val="white"/>
                  </a:solidFill>
                  <a:cs typeface="Arial" pitchFamily="34" charset="0"/>
                </a:rPr>
                <a:t>Transparencia en la información</a:t>
              </a:r>
            </a:p>
          </p:txBody>
        </p:sp>
      </p:grpSp>
      <p:grpSp>
        <p:nvGrpSpPr>
          <p:cNvPr id="37" name="Group 9">
            <a:extLst>
              <a:ext uri="{FF2B5EF4-FFF2-40B4-BE49-F238E27FC236}">
                <a16:creationId xmlns:a16="http://schemas.microsoft.com/office/drawing/2014/main" id="{482F235A-D0BF-4474-BAD5-928EC543715A}"/>
              </a:ext>
            </a:extLst>
          </p:cNvPr>
          <p:cNvGrpSpPr/>
          <p:nvPr/>
        </p:nvGrpSpPr>
        <p:grpSpPr>
          <a:xfrm>
            <a:off x="8125701" y="4832308"/>
            <a:ext cx="4177975" cy="634976"/>
            <a:chOff x="2551705" y="4283315"/>
            <a:chExt cx="2373022" cy="357933"/>
          </a:xfrm>
        </p:grpSpPr>
        <p:sp>
          <p:nvSpPr>
            <p:cNvPr id="38" name="TextBox 14">
              <a:extLst>
                <a:ext uri="{FF2B5EF4-FFF2-40B4-BE49-F238E27FC236}">
                  <a16:creationId xmlns:a16="http://schemas.microsoft.com/office/drawing/2014/main" id="{3D756685-69FA-4718-9367-471AFACBB049}"/>
                </a:ext>
              </a:extLst>
            </p:cNvPr>
            <p:cNvSpPr txBox="1"/>
            <p:nvPr/>
          </p:nvSpPr>
          <p:spPr>
            <a:xfrm>
              <a:off x="2551705" y="4480768"/>
              <a:ext cx="2101259" cy="160480"/>
            </a:xfrm>
            <a:prstGeom prst="rect">
              <a:avLst/>
            </a:prstGeom>
            <a:noFill/>
          </p:spPr>
          <p:txBody>
            <a:bodyPr wrap="square" rtlCol="0">
              <a:spAutoFit/>
            </a:bodyPr>
            <a:lstStyle/>
            <a:p>
              <a:pPr marL="285750" indent="-285750">
                <a:lnSpc>
                  <a:spcPts val="1500"/>
                </a:lnSpc>
                <a:buFont typeface="Arial" panose="020B0604020202020204" pitchFamily="34" charset="0"/>
                <a:buChar char="•"/>
              </a:pPr>
              <a:r>
                <a:rPr lang="es-MX" altLang="ko-KR" sz="1300" dirty="0">
                  <a:solidFill>
                    <a:prstClr val="white"/>
                  </a:solidFill>
                  <a:cs typeface="Arial" pitchFamily="34" charset="0"/>
                </a:rPr>
                <a:t>Evita el derroche y desvío de recursos del SGSSS</a:t>
              </a:r>
              <a:endParaRPr lang="es-CO" altLang="ko-KR" sz="1300" dirty="0">
                <a:solidFill>
                  <a:prstClr val="white"/>
                </a:solidFill>
                <a:cs typeface="Arial" pitchFamily="34" charset="0"/>
              </a:endParaRPr>
            </a:p>
          </p:txBody>
        </p:sp>
        <p:sp>
          <p:nvSpPr>
            <p:cNvPr id="39" name="TextBox 15">
              <a:extLst>
                <a:ext uri="{FF2B5EF4-FFF2-40B4-BE49-F238E27FC236}">
                  <a16:creationId xmlns:a16="http://schemas.microsoft.com/office/drawing/2014/main" id="{4445C74D-B680-40B4-9B38-E4BCB7FFFBEA}"/>
                </a:ext>
              </a:extLst>
            </p:cNvPr>
            <p:cNvSpPr txBox="1"/>
            <p:nvPr/>
          </p:nvSpPr>
          <p:spPr>
            <a:xfrm>
              <a:off x="2551705" y="4283315"/>
              <a:ext cx="2373022" cy="190842"/>
            </a:xfrm>
            <a:prstGeom prst="rect">
              <a:avLst/>
            </a:prstGeom>
            <a:noFill/>
          </p:spPr>
          <p:txBody>
            <a:bodyPr wrap="square" rtlCol="0">
              <a:spAutoFit/>
            </a:bodyPr>
            <a:lstStyle/>
            <a:p>
              <a:r>
                <a:rPr lang="es-CO" altLang="ko-KR" sz="1600" b="1" dirty="0">
                  <a:solidFill>
                    <a:prstClr val="white"/>
                  </a:solidFill>
                  <a:cs typeface="Arial" pitchFamily="34" charset="0"/>
                </a:rPr>
                <a:t>El uso debido y eficiente de los recursos</a:t>
              </a:r>
            </a:p>
          </p:txBody>
        </p:sp>
      </p:grpSp>
      <p:sp>
        <p:nvSpPr>
          <p:cNvPr id="27" name="Text Placeholder 2">
            <a:extLst>
              <a:ext uri="{FF2B5EF4-FFF2-40B4-BE49-F238E27FC236}">
                <a16:creationId xmlns:a16="http://schemas.microsoft.com/office/drawing/2014/main" id="{7AE5AF21-DAA6-40C0-9371-79643C9F49B2}"/>
              </a:ext>
            </a:extLst>
          </p:cNvPr>
          <p:cNvSpPr txBox="1">
            <a:spLocks/>
          </p:cNvSpPr>
          <p:nvPr/>
        </p:nvSpPr>
        <p:spPr>
          <a:xfrm>
            <a:off x="2259170" y="370947"/>
            <a:ext cx="7485941" cy="916203"/>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4000" b="1" i="0" u="none" strike="noStrike" kern="1200" cap="none" spc="0" normalizeH="0" baseline="0" dirty="0">
                <a:ln>
                  <a:noFill/>
                </a:ln>
                <a:solidFill>
                  <a:schemeClr val="bg1"/>
                </a:solidFill>
                <a:effectLst/>
                <a:uLnTx/>
                <a:uFillTx/>
                <a:latin typeface="Arial"/>
              </a:rPr>
              <a:t>GOBIERNO CORPORATIVO</a:t>
            </a:r>
          </a:p>
        </p:txBody>
      </p:sp>
      <p:pic>
        <p:nvPicPr>
          <p:cNvPr id="30" name="Imagen 29">
            <a:extLst>
              <a:ext uri="{FF2B5EF4-FFF2-40B4-BE49-F238E27FC236}">
                <a16:creationId xmlns:a16="http://schemas.microsoft.com/office/drawing/2014/main" id="{22C0D77E-F96B-4155-849D-6546A883152B}"/>
              </a:ext>
            </a:extLst>
          </p:cNvPr>
          <p:cNvPicPr>
            <a:picLocks noChangeAspect="1"/>
          </p:cNvPicPr>
          <p:nvPr/>
        </p:nvPicPr>
        <p:blipFill>
          <a:blip r:embed="rId5"/>
          <a:stretch>
            <a:fillRect/>
          </a:stretch>
        </p:blipFill>
        <p:spPr>
          <a:xfrm>
            <a:off x="9809830" y="6031012"/>
            <a:ext cx="2015377" cy="598143"/>
          </a:xfrm>
          <a:prstGeom prst="rect">
            <a:avLst/>
          </a:prstGeom>
        </p:spPr>
      </p:pic>
      <p:sp>
        <p:nvSpPr>
          <p:cNvPr id="51" name="Freeform 8">
            <a:extLst>
              <a:ext uri="{FF2B5EF4-FFF2-40B4-BE49-F238E27FC236}">
                <a16:creationId xmlns:a16="http://schemas.microsoft.com/office/drawing/2014/main" id="{1B829DBE-FD48-4D2C-8F3C-B4BFEB495DE1}"/>
              </a:ext>
            </a:extLst>
          </p:cNvPr>
          <p:cNvSpPr/>
          <p:nvPr/>
        </p:nvSpPr>
        <p:spPr>
          <a:xfrm rot="7457162">
            <a:off x="10784025" y="-324163"/>
            <a:ext cx="1634113" cy="2649081"/>
          </a:xfrm>
          <a:custGeom>
            <a:avLst/>
            <a:gdLst>
              <a:gd name="connsiteX0" fmla="*/ 2414915 w 2414915"/>
              <a:gd name="connsiteY0" fmla="*/ 0 h 3792265"/>
              <a:gd name="connsiteX1" fmla="*/ 2414915 w 2414915"/>
              <a:gd name="connsiteY1" fmla="*/ 3792265 h 3792265"/>
              <a:gd name="connsiteX2" fmla="*/ 692198 w 2414915"/>
              <a:gd name="connsiteY2" fmla="*/ 3792265 h 3792265"/>
              <a:gd name="connsiteX3" fmla="*/ 0 w 2414915"/>
              <a:gd name="connsiteY3" fmla="*/ 2973867 h 3792265"/>
              <a:gd name="connsiteX4" fmla="*/ 1602646 w 2414915"/>
              <a:gd name="connsiteY4" fmla="*/ 2973867 h 3792265"/>
              <a:gd name="connsiteX5" fmla="*/ 1602646 w 2414915"/>
              <a:gd name="connsiteY5" fmla="*/ 687015 h 37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915" h="3792265">
                <a:moveTo>
                  <a:pt x="2414915" y="0"/>
                </a:moveTo>
                <a:lnTo>
                  <a:pt x="2414915" y="3792265"/>
                </a:lnTo>
                <a:lnTo>
                  <a:pt x="692198" y="3792265"/>
                </a:lnTo>
                <a:lnTo>
                  <a:pt x="0" y="2973867"/>
                </a:lnTo>
                <a:lnTo>
                  <a:pt x="1602646" y="2973867"/>
                </a:lnTo>
                <a:lnTo>
                  <a:pt x="1602646" y="687015"/>
                </a:lnTo>
                <a:close/>
              </a:path>
            </a:pathLst>
          </a:custGeom>
          <a:solidFill>
            <a:schemeClr val="bg1">
              <a:lumMod val="6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150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FB6D3B0-0899-4C72-8A09-3AF0F4DE5E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46" name="TextBox 41">
            <a:extLst>
              <a:ext uri="{FF2B5EF4-FFF2-40B4-BE49-F238E27FC236}">
                <a16:creationId xmlns:a16="http://schemas.microsoft.com/office/drawing/2014/main" id="{F589B7B3-8EEC-477D-8798-BCBB4908ED8F}"/>
              </a:ext>
            </a:extLst>
          </p:cNvPr>
          <p:cNvSpPr txBox="1"/>
          <p:nvPr/>
        </p:nvSpPr>
        <p:spPr>
          <a:xfrm>
            <a:off x="8112176" y="1924632"/>
            <a:ext cx="2499224" cy="584775"/>
          </a:xfrm>
          <a:prstGeom prst="rect">
            <a:avLst/>
          </a:prstGeom>
          <a:noFill/>
        </p:spPr>
        <p:txBody>
          <a:bodyPr wrap="square" rtlCol="0">
            <a:spAutoFit/>
          </a:bodyPr>
          <a:lstStyle/>
          <a:p>
            <a:r>
              <a:rPr lang="es-CO" altLang="ko-KR" sz="1600" dirty="0">
                <a:solidFill>
                  <a:schemeClr val="bg1"/>
                </a:solidFill>
              </a:rPr>
              <a:t>Herramientas para la supervisión de los vigilados</a:t>
            </a:r>
          </a:p>
        </p:txBody>
      </p:sp>
      <p:sp>
        <p:nvSpPr>
          <p:cNvPr id="47" name="TextBox 41">
            <a:extLst>
              <a:ext uri="{FF2B5EF4-FFF2-40B4-BE49-F238E27FC236}">
                <a16:creationId xmlns:a16="http://schemas.microsoft.com/office/drawing/2014/main" id="{E053D07F-0FF8-45C6-9102-42234C0975FE}"/>
              </a:ext>
            </a:extLst>
          </p:cNvPr>
          <p:cNvSpPr txBox="1"/>
          <p:nvPr/>
        </p:nvSpPr>
        <p:spPr>
          <a:xfrm>
            <a:off x="8120728" y="2860470"/>
            <a:ext cx="3397356" cy="830997"/>
          </a:xfrm>
          <a:prstGeom prst="rect">
            <a:avLst/>
          </a:prstGeom>
          <a:noFill/>
        </p:spPr>
        <p:txBody>
          <a:bodyPr wrap="square" rtlCol="0">
            <a:spAutoFit/>
          </a:bodyPr>
          <a:lstStyle/>
          <a:p>
            <a:r>
              <a:rPr lang="es-CO" altLang="ko-KR" sz="1600" dirty="0">
                <a:solidFill>
                  <a:schemeClr val="bg1"/>
                </a:solidFill>
              </a:rPr>
              <a:t>Expedición de buenas prácticas para vigilados exentos en la Circular Externa 009 de 2016</a:t>
            </a:r>
          </a:p>
        </p:txBody>
      </p:sp>
      <p:sp>
        <p:nvSpPr>
          <p:cNvPr id="48" name="TextBox 41">
            <a:extLst>
              <a:ext uri="{FF2B5EF4-FFF2-40B4-BE49-F238E27FC236}">
                <a16:creationId xmlns:a16="http://schemas.microsoft.com/office/drawing/2014/main" id="{B7C2CBA7-B6E2-47AD-ACAF-3605FD4A7318}"/>
              </a:ext>
            </a:extLst>
          </p:cNvPr>
          <p:cNvSpPr txBox="1"/>
          <p:nvPr/>
        </p:nvSpPr>
        <p:spPr>
          <a:xfrm>
            <a:off x="8112176" y="3996214"/>
            <a:ext cx="2564672" cy="338554"/>
          </a:xfrm>
          <a:prstGeom prst="rect">
            <a:avLst/>
          </a:prstGeom>
          <a:noFill/>
        </p:spPr>
        <p:txBody>
          <a:bodyPr wrap="square" rtlCol="0">
            <a:spAutoFit/>
          </a:bodyPr>
          <a:lstStyle/>
          <a:p>
            <a:r>
              <a:rPr lang="es-MX" sz="1600" dirty="0">
                <a:solidFill>
                  <a:schemeClr val="bg1"/>
                </a:solidFill>
              </a:rPr>
              <a:t>Lineamientos sobre el SICOF</a:t>
            </a:r>
          </a:p>
        </p:txBody>
      </p:sp>
      <p:pic>
        <p:nvPicPr>
          <p:cNvPr id="61" name="Imagen 60">
            <a:extLst>
              <a:ext uri="{FF2B5EF4-FFF2-40B4-BE49-F238E27FC236}">
                <a16:creationId xmlns:a16="http://schemas.microsoft.com/office/drawing/2014/main" id="{4F6201AC-65DB-4B98-BACC-2B63CC3233CC}"/>
              </a:ext>
            </a:extLst>
          </p:cNvPr>
          <p:cNvPicPr>
            <a:picLocks noChangeAspect="1"/>
          </p:cNvPicPr>
          <p:nvPr/>
        </p:nvPicPr>
        <p:blipFill>
          <a:blip r:embed="rId4"/>
          <a:stretch>
            <a:fillRect/>
          </a:stretch>
        </p:blipFill>
        <p:spPr>
          <a:xfrm>
            <a:off x="-2698" y="228844"/>
            <a:ext cx="2035680" cy="444748"/>
          </a:xfrm>
          <a:prstGeom prst="rect">
            <a:avLst/>
          </a:prstGeom>
        </p:spPr>
      </p:pic>
      <p:sp>
        <p:nvSpPr>
          <p:cNvPr id="49" name="TextBox 41">
            <a:extLst>
              <a:ext uri="{FF2B5EF4-FFF2-40B4-BE49-F238E27FC236}">
                <a16:creationId xmlns:a16="http://schemas.microsoft.com/office/drawing/2014/main" id="{88007BCA-9A46-4163-B5DB-0FE44D959102}"/>
              </a:ext>
            </a:extLst>
          </p:cNvPr>
          <p:cNvSpPr txBox="1"/>
          <p:nvPr/>
        </p:nvSpPr>
        <p:spPr>
          <a:xfrm>
            <a:off x="8112176" y="4769874"/>
            <a:ext cx="3405908" cy="830997"/>
          </a:xfrm>
          <a:prstGeom prst="rect">
            <a:avLst/>
          </a:prstGeom>
          <a:noFill/>
        </p:spPr>
        <p:txBody>
          <a:bodyPr wrap="square" rtlCol="0">
            <a:spAutoFit/>
          </a:bodyPr>
          <a:lstStyle/>
          <a:p>
            <a:r>
              <a:rPr lang="es-CO" altLang="ko-KR" sz="1600" dirty="0">
                <a:solidFill>
                  <a:schemeClr val="bg1"/>
                </a:solidFill>
              </a:rPr>
              <a:t>Sistema de alertas tempranas frente a los riesgos de corrupción, fraude y opacidad como delitos conexos</a:t>
            </a:r>
          </a:p>
        </p:txBody>
      </p:sp>
      <p:sp>
        <p:nvSpPr>
          <p:cNvPr id="64" name="Freeform 13">
            <a:extLst>
              <a:ext uri="{FF2B5EF4-FFF2-40B4-BE49-F238E27FC236}">
                <a16:creationId xmlns:a16="http://schemas.microsoft.com/office/drawing/2014/main" id="{CF9F17F6-AA90-48EE-83A0-B4A236D5325A}"/>
              </a:ext>
            </a:extLst>
          </p:cNvPr>
          <p:cNvSpPr/>
          <p:nvPr/>
        </p:nvSpPr>
        <p:spPr>
          <a:xfrm rot="18618228">
            <a:off x="10652889" y="-908667"/>
            <a:ext cx="1365292" cy="2119123"/>
          </a:xfrm>
          <a:custGeom>
            <a:avLst/>
            <a:gdLst>
              <a:gd name="connsiteX0" fmla="*/ 0 w 1365292"/>
              <a:gd name="connsiteY0" fmla="*/ 0 h 2119123"/>
              <a:gd name="connsiteX1" fmla="*/ 1365292 w 1365292"/>
              <a:gd name="connsiteY1" fmla="*/ 1609682 h 2119123"/>
              <a:gd name="connsiteX2" fmla="*/ 764660 w 1365292"/>
              <a:gd name="connsiteY2" fmla="*/ 2119123 h 2119123"/>
              <a:gd name="connsiteX3" fmla="*/ 0 w 1365292"/>
              <a:gd name="connsiteY3" fmla="*/ 2119123 h 2119123"/>
            </a:gdLst>
            <a:ahLst/>
            <a:cxnLst>
              <a:cxn ang="0">
                <a:pos x="connsiteX0" y="connsiteY0"/>
              </a:cxn>
              <a:cxn ang="0">
                <a:pos x="connsiteX1" y="connsiteY1"/>
              </a:cxn>
              <a:cxn ang="0">
                <a:pos x="connsiteX2" y="connsiteY2"/>
              </a:cxn>
              <a:cxn ang="0">
                <a:pos x="connsiteX3" y="connsiteY3"/>
              </a:cxn>
            </a:cxnLst>
            <a:rect l="l" t="t" r="r" b="b"/>
            <a:pathLst>
              <a:path w="1365292" h="2119123">
                <a:moveTo>
                  <a:pt x="0" y="0"/>
                </a:moveTo>
                <a:lnTo>
                  <a:pt x="1365292" y="1609682"/>
                </a:lnTo>
                <a:lnTo>
                  <a:pt x="764660" y="2119123"/>
                </a:lnTo>
                <a:lnTo>
                  <a:pt x="0" y="2119123"/>
                </a:lnTo>
                <a:close/>
              </a:path>
            </a:pathLst>
          </a:custGeom>
          <a:solidFill>
            <a:schemeClr val="bg1">
              <a:lumMod val="6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2">
            <a:extLst>
              <a:ext uri="{FF2B5EF4-FFF2-40B4-BE49-F238E27FC236}">
                <a16:creationId xmlns:a16="http://schemas.microsoft.com/office/drawing/2014/main" id="{4CE67857-FB33-4D07-8771-57BEB25C3468}"/>
              </a:ext>
            </a:extLst>
          </p:cNvPr>
          <p:cNvSpPr txBox="1">
            <a:spLocks/>
          </p:cNvSpPr>
          <p:nvPr/>
        </p:nvSpPr>
        <p:spPr>
          <a:xfrm>
            <a:off x="1959913" y="-74758"/>
            <a:ext cx="7267814" cy="1782537"/>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4000" b="1" i="0" u="none" strike="noStrike" kern="1200" cap="none" spc="0" normalizeH="0" baseline="0" dirty="0">
                <a:ln>
                  <a:noFill/>
                </a:ln>
                <a:solidFill>
                  <a:schemeClr val="bg1"/>
                </a:solidFill>
                <a:effectLst/>
                <a:uLnTx/>
                <a:uFillTx/>
                <a:latin typeface="Arial"/>
              </a:rPr>
              <a:t>AVANCES EN SU IMPLEMENTACIÓN</a:t>
            </a:r>
          </a:p>
        </p:txBody>
      </p:sp>
      <p:pic>
        <p:nvPicPr>
          <p:cNvPr id="54" name="Imagen 53">
            <a:extLst>
              <a:ext uri="{FF2B5EF4-FFF2-40B4-BE49-F238E27FC236}">
                <a16:creationId xmlns:a16="http://schemas.microsoft.com/office/drawing/2014/main" id="{08422794-0958-4F31-8A5F-E9F1EE5ABDD3}"/>
              </a:ext>
            </a:extLst>
          </p:cNvPr>
          <p:cNvPicPr>
            <a:picLocks noChangeAspect="1"/>
          </p:cNvPicPr>
          <p:nvPr/>
        </p:nvPicPr>
        <p:blipFill>
          <a:blip r:embed="rId5"/>
          <a:stretch>
            <a:fillRect/>
          </a:stretch>
        </p:blipFill>
        <p:spPr>
          <a:xfrm>
            <a:off x="9809830" y="6031012"/>
            <a:ext cx="2015377" cy="598143"/>
          </a:xfrm>
          <a:prstGeom prst="rect">
            <a:avLst/>
          </a:prstGeom>
        </p:spPr>
      </p:pic>
    </p:spTree>
    <p:extLst>
      <p:ext uri="{BB962C8B-B14F-4D97-AF65-F5344CB8AC3E}">
        <p14:creationId xmlns:p14="http://schemas.microsoft.com/office/powerpoint/2010/main" val="130884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reeform: Shape 17">
            <a:extLst>
              <a:ext uri="{FF2B5EF4-FFF2-40B4-BE49-F238E27FC236}">
                <a16:creationId xmlns:a16="http://schemas.microsoft.com/office/drawing/2014/main" id="{67CD7DDE-84D7-474F-A8F9-7C8229DB035A}"/>
              </a:ext>
            </a:extLst>
          </p:cNvPr>
          <p:cNvSpPr/>
          <p:nvPr/>
        </p:nvSpPr>
        <p:spPr>
          <a:xfrm>
            <a:off x="4010159" y="4466711"/>
            <a:ext cx="1234449" cy="1424497"/>
          </a:xfrm>
          <a:custGeom>
            <a:avLst/>
            <a:gdLst>
              <a:gd name="connsiteX0" fmla="*/ 1475715 w 2417275"/>
              <a:gd name="connsiteY0" fmla="*/ 3612333 h 3612333"/>
              <a:gd name="connsiteX1" fmla="*/ 117695 w 2417275"/>
              <a:gd name="connsiteY1" fmla="*/ 3213980 h 3612333"/>
              <a:gd name="connsiteX2" fmla="*/ 0 w 2417275"/>
              <a:gd name="connsiteY2" fmla="*/ 162962 h 3612333"/>
              <a:gd name="connsiteX3" fmla="*/ 878186 w 2417275"/>
              <a:gd name="connsiteY3" fmla="*/ 0 h 3612333"/>
              <a:gd name="connsiteX4" fmla="*/ 2417275 w 2417275"/>
              <a:gd name="connsiteY4" fmla="*/ 298764 h 3612333"/>
              <a:gd name="connsiteX5" fmla="*/ 2408222 w 2417275"/>
              <a:gd name="connsiteY5" fmla="*/ 3404103 h 3612333"/>
              <a:gd name="connsiteX6" fmla="*/ 1475715 w 2417275"/>
              <a:gd name="connsiteY6" fmla="*/ 3612333 h 3612333"/>
              <a:gd name="connsiteX0" fmla="*/ 1475715 w 2417275"/>
              <a:gd name="connsiteY0" fmla="*/ 3639494 h 3639494"/>
              <a:gd name="connsiteX1" fmla="*/ 117695 w 2417275"/>
              <a:gd name="connsiteY1" fmla="*/ 3213980 h 3639494"/>
              <a:gd name="connsiteX2" fmla="*/ 0 w 2417275"/>
              <a:gd name="connsiteY2" fmla="*/ 162962 h 3639494"/>
              <a:gd name="connsiteX3" fmla="*/ 878186 w 2417275"/>
              <a:gd name="connsiteY3" fmla="*/ 0 h 3639494"/>
              <a:gd name="connsiteX4" fmla="*/ 2417275 w 2417275"/>
              <a:gd name="connsiteY4" fmla="*/ 298764 h 3639494"/>
              <a:gd name="connsiteX5" fmla="*/ 2408222 w 2417275"/>
              <a:gd name="connsiteY5" fmla="*/ 3404103 h 3639494"/>
              <a:gd name="connsiteX6" fmla="*/ 1475715 w 2417275"/>
              <a:gd name="connsiteY6" fmla="*/ 3639494 h 3639494"/>
              <a:gd name="connsiteX0" fmla="*/ 1303236 w 2417275"/>
              <a:gd name="connsiteY0" fmla="*/ 3704548 h 3704548"/>
              <a:gd name="connsiteX1" fmla="*/ 117695 w 2417275"/>
              <a:gd name="connsiteY1" fmla="*/ 3213980 h 3704548"/>
              <a:gd name="connsiteX2" fmla="*/ 0 w 2417275"/>
              <a:gd name="connsiteY2" fmla="*/ 162962 h 3704548"/>
              <a:gd name="connsiteX3" fmla="*/ 878186 w 2417275"/>
              <a:gd name="connsiteY3" fmla="*/ 0 h 3704548"/>
              <a:gd name="connsiteX4" fmla="*/ 2417275 w 2417275"/>
              <a:gd name="connsiteY4" fmla="*/ 298764 h 3704548"/>
              <a:gd name="connsiteX5" fmla="*/ 2408222 w 2417275"/>
              <a:gd name="connsiteY5" fmla="*/ 3404103 h 3704548"/>
              <a:gd name="connsiteX6" fmla="*/ 1303236 w 2417275"/>
              <a:gd name="connsiteY6" fmla="*/ 3704548 h 3704548"/>
              <a:gd name="connsiteX0" fmla="*/ 1303236 w 2408342"/>
              <a:gd name="connsiteY0" fmla="*/ 3704548 h 3704548"/>
              <a:gd name="connsiteX1" fmla="*/ 117695 w 2408342"/>
              <a:gd name="connsiteY1" fmla="*/ 3213980 h 3704548"/>
              <a:gd name="connsiteX2" fmla="*/ 0 w 2408342"/>
              <a:gd name="connsiteY2" fmla="*/ 162962 h 3704548"/>
              <a:gd name="connsiteX3" fmla="*/ 878186 w 2408342"/>
              <a:gd name="connsiteY3" fmla="*/ 0 h 3704548"/>
              <a:gd name="connsiteX4" fmla="*/ 2359782 w 2408342"/>
              <a:gd name="connsiteY4" fmla="*/ 315026 h 3704548"/>
              <a:gd name="connsiteX5" fmla="*/ 2408222 w 2408342"/>
              <a:gd name="connsiteY5" fmla="*/ 3404103 h 3704548"/>
              <a:gd name="connsiteX6" fmla="*/ 1303236 w 2408342"/>
              <a:gd name="connsiteY6" fmla="*/ 3704548 h 3704548"/>
              <a:gd name="connsiteX0" fmla="*/ 1303236 w 2437047"/>
              <a:gd name="connsiteY0" fmla="*/ 3704548 h 3704548"/>
              <a:gd name="connsiteX1" fmla="*/ 117695 w 2437047"/>
              <a:gd name="connsiteY1" fmla="*/ 3213980 h 3704548"/>
              <a:gd name="connsiteX2" fmla="*/ 0 w 2437047"/>
              <a:gd name="connsiteY2" fmla="*/ 162962 h 3704548"/>
              <a:gd name="connsiteX3" fmla="*/ 878186 w 2437047"/>
              <a:gd name="connsiteY3" fmla="*/ 0 h 3704548"/>
              <a:gd name="connsiteX4" fmla="*/ 2359782 w 2437047"/>
              <a:gd name="connsiteY4" fmla="*/ 315026 h 3704548"/>
              <a:gd name="connsiteX5" fmla="*/ 2436968 w 2437047"/>
              <a:gd name="connsiteY5" fmla="*/ 3371576 h 3704548"/>
              <a:gd name="connsiteX6" fmla="*/ 1303236 w 2437047"/>
              <a:gd name="connsiteY6" fmla="*/ 3704548 h 3704548"/>
              <a:gd name="connsiteX0" fmla="*/ 1303236 w 2491060"/>
              <a:gd name="connsiteY0" fmla="*/ 3704548 h 3704548"/>
              <a:gd name="connsiteX1" fmla="*/ 117695 w 2491060"/>
              <a:gd name="connsiteY1" fmla="*/ 3213980 h 3704548"/>
              <a:gd name="connsiteX2" fmla="*/ 0 w 2491060"/>
              <a:gd name="connsiteY2" fmla="*/ 162962 h 3704548"/>
              <a:gd name="connsiteX3" fmla="*/ 878186 w 2491060"/>
              <a:gd name="connsiteY3" fmla="*/ 0 h 3704548"/>
              <a:gd name="connsiteX4" fmla="*/ 2491060 w 2491060"/>
              <a:gd name="connsiteY4" fmla="*/ 185317 h 3704548"/>
              <a:gd name="connsiteX5" fmla="*/ 2436968 w 2491060"/>
              <a:gd name="connsiteY5" fmla="*/ 3371576 h 3704548"/>
              <a:gd name="connsiteX6" fmla="*/ 1303236 w 2491060"/>
              <a:gd name="connsiteY6" fmla="*/ 3704548 h 3704548"/>
              <a:gd name="connsiteX0" fmla="*/ 1303236 w 2505351"/>
              <a:gd name="connsiteY0" fmla="*/ 3704548 h 3704548"/>
              <a:gd name="connsiteX1" fmla="*/ 117695 w 2505351"/>
              <a:gd name="connsiteY1" fmla="*/ 3213980 h 3704548"/>
              <a:gd name="connsiteX2" fmla="*/ 0 w 2505351"/>
              <a:gd name="connsiteY2" fmla="*/ 162962 h 3704548"/>
              <a:gd name="connsiteX3" fmla="*/ 878186 w 2505351"/>
              <a:gd name="connsiteY3" fmla="*/ 0 h 3704548"/>
              <a:gd name="connsiteX4" fmla="*/ 2491060 w 2505351"/>
              <a:gd name="connsiteY4" fmla="*/ 185317 h 3704548"/>
              <a:gd name="connsiteX5" fmla="*/ 2505039 w 2505351"/>
              <a:gd name="connsiteY5" fmla="*/ 3384547 h 3704548"/>
              <a:gd name="connsiteX6" fmla="*/ 1303236 w 2505351"/>
              <a:gd name="connsiteY6" fmla="*/ 3704548 h 3704548"/>
              <a:gd name="connsiteX0" fmla="*/ 1157372 w 2505351"/>
              <a:gd name="connsiteY0" fmla="*/ 3724005 h 3724005"/>
              <a:gd name="connsiteX1" fmla="*/ 117695 w 2505351"/>
              <a:gd name="connsiteY1" fmla="*/ 3213980 h 3724005"/>
              <a:gd name="connsiteX2" fmla="*/ 0 w 2505351"/>
              <a:gd name="connsiteY2" fmla="*/ 162962 h 3724005"/>
              <a:gd name="connsiteX3" fmla="*/ 878186 w 2505351"/>
              <a:gd name="connsiteY3" fmla="*/ 0 h 3724005"/>
              <a:gd name="connsiteX4" fmla="*/ 2491060 w 2505351"/>
              <a:gd name="connsiteY4" fmla="*/ 185317 h 3724005"/>
              <a:gd name="connsiteX5" fmla="*/ 2505039 w 2505351"/>
              <a:gd name="connsiteY5" fmla="*/ 3384547 h 3724005"/>
              <a:gd name="connsiteX6" fmla="*/ 1157372 w 2505351"/>
              <a:gd name="connsiteY6" fmla="*/ 3724005 h 3724005"/>
              <a:gd name="connsiteX0" fmla="*/ 1157372 w 2505351"/>
              <a:gd name="connsiteY0" fmla="*/ 3724005 h 3724005"/>
              <a:gd name="connsiteX1" fmla="*/ 30175 w 2505351"/>
              <a:gd name="connsiteY1" fmla="*/ 3298291 h 3724005"/>
              <a:gd name="connsiteX2" fmla="*/ 0 w 2505351"/>
              <a:gd name="connsiteY2" fmla="*/ 162962 h 3724005"/>
              <a:gd name="connsiteX3" fmla="*/ 878186 w 2505351"/>
              <a:gd name="connsiteY3" fmla="*/ 0 h 3724005"/>
              <a:gd name="connsiteX4" fmla="*/ 2491060 w 2505351"/>
              <a:gd name="connsiteY4" fmla="*/ 185317 h 3724005"/>
              <a:gd name="connsiteX5" fmla="*/ 2505039 w 2505351"/>
              <a:gd name="connsiteY5" fmla="*/ 3384547 h 3724005"/>
              <a:gd name="connsiteX6" fmla="*/ 1157372 w 2505351"/>
              <a:gd name="connsiteY6" fmla="*/ 3724005 h 3724005"/>
              <a:gd name="connsiteX0" fmla="*/ 1157372 w 2505351"/>
              <a:gd name="connsiteY0" fmla="*/ 3879655 h 3879655"/>
              <a:gd name="connsiteX1" fmla="*/ 30175 w 2505351"/>
              <a:gd name="connsiteY1" fmla="*/ 3453941 h 3879655"/>
              <a:gd name="connsiteX2" fmla="*/ 0 w 2505351"/>
              <a:gd name="connsiteY2" fmla="*/ 318612 h 3879655"/>
              <a:gd name="connsiteX3" fmla="*/ 1374129 w 2505351"/>
              <a:gd name="connsiteY3" fmla="*/ 0 h 3879655"/>
              <a:gd name="connsiteX4" fmla="*/ 2491060 w 2505351"/>
              <a:gd name="connsiteY4" fmla="*/ 340967 h 3879655"/>
              <a:gd name="connsiteX5" fmla="*/ 2505039 w 2505351"/>
              <a:gd name="connsiteY5" fmla="*/ 3540197 h 3879655"/>
              <a:gd name="connsiteX6" fmla="*/ 1157372 w 2505351"/>
              <a:gd name="connsiteY6" fmla="*/ 3879655 h 3879655"/>
              <a:gd name="connsiteX0" fmla="*/ 1157372 w 2520232"/>
              <a:gd name="connsiteY0" fmla="*/ 3879655 h 3879655"/>
              <a:gd name="connsiteX1" fmla="*/ 30175 w 2520232"/>
              <a:gd name="connsiteY1" fmla="*/ 3453941 h 3879655"/>
              <a:gd name="connsiteX2" fmla="*/ 0 w 2520232"/>
              <a:gd name="connsiteY2" fmla="*/ 318612 h 3879655"/>
              <a:gd name="connsiteX3" fmla="*/ 1374129 w 2520232"/>
              <a:gd name="connsiteY3" fmla="*/ 0 h 3879655"/>
              <a:gd name="connsiteX4" fmla="*/ 2520232 w 2520232"/>
              <a:gd name="connsiteY4" fmla="*/ 340966 h 3879655"/>
              <a:gd name="connsiteX5" fmla="*/ 2505039 w 2520232"/>
              <a:gd name="connsiteY5" fmla="*/ 3540197 h 3879655"/>
              <a:gd name="connsiteX6" fmla="*/ 1157372 w 2520232"/>
              <a:gd name="connsiteY6" fmla="*/ 3879655 h 3879655"/>
              <a:gd name="connsiteX0" fmla="*/ 1157372 w 2520573"/>
              <a:gd name="connsiteY0" fmla="*/ 3879655 h 3879655"/>
              <a:gd name="connsiteX1" fmla="*/ 30175 w 2520573"/>
              <a:gd name="connsiteY1" fmla="*/ 3453941 h 3879655"/>
              <a:gd name="connsiteX2" fmla="*/ 0 w 2520573"/>
              <a:gd name="connsiteY2" fmla="*/ 318612 h 3879655"/>
              <a:gd name="connsiteX3" fmla="*/ 1374129 w 2520573"/>
              <a:gd name="connsiteY3" fmla="*/ 0 h 3879655"/>
              <a:gd name="connsiteX4" fmla="*/ 2520232 w 2520573"/>
              <a:gd name="connsiteY4" fmla="*/ 340966 h 3879655"/>
              <a:gd name="connsiteX5" fmla="*/ 2519626 w 2520573"/>
              <a:gd name="connsiteY5" fmla="*/ 3514256 h 3879655"/>
              <a:gd name="connsiteX6" fmla="*/ 1157372 w 2520573"/>
              <a:gd name="connsiteY6" fmla="*/ 3879655 h 387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0573" h="3879655">
                <a:moveTo>
                  <a:pt x="1157372" y="3879655"/>
                </a:moveTo>
                <a:lnTo>
                  <a:pt x="30175" y="3453941"/>
                </a:lnTo>
                <a:lnTo>
                  <a:pt x="0" y="318612"/>
                </a:lnTo>
                <a:lnTo>
                  <a:pt x="1374129" y="0"/>
                </a:lnTo>
                <a:lnTo>
                  <a:pt x="2520232" y="340966"/>
                </a:lnTo>
                <a:cubicBezTo>
                  <a:pt x="2517214" y="1376079"/>
                  <a:pt x="2522644" y="2479143"/>
                  <a:pt x="2519626" y="3514256"/>
                </a:cubicBezTo>
                <a:lnTo>
                  <a:pt x="1157372" y="3879655"/>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defTabSz="914400"/>
            <a:endParaRPr lang="en-US" baseline="-25000"/>
          </a:p>
        </p:txBody>
      </p:sp>
      <p:sp>
        <p:nvSpPr>
          <p:cNvPr id="115" name="Freeform: Shape 18">
            <a:extLst>
              <a:ext uri="{FF2B5EF4-FFF2-40B4-BE49-F238E27FC236}">
                <a16:creationId xmlns:a16="http://schemas.microsoft.com/office/drawing/2014/main" id="{0BEC4821-A602-45BF-A4B2-53291082E737}"/>
              </a:ext>
            </a:extLst>
          </p:cNvPr>
          <p:cNvSpPr/>
          <p:nvPr/>
        </p:nvSpPr>
        <p:spPr>
          <a:xfrm>
            <a:off x="3327218" y="5150266"/>
            <a:ext cx="932709" cy="933777"/>
          </a:xfrm>
          <a:custGeom>
            <a:avLst/>
            <a:gdLst>
              <a:gd name="connsiteX0" fmla="*/ 1475715 w 2417275"/>
              <a:gd name="connsiteY0" fmla="*/ 3612333 h 3612333"/>
              <a:gd name="connsiteX1" fmla="*/ 117695 w 2417275"/>
              <a:gd name="connsiteY1" fmla="*/ 3213980 h 3612333"/>
              <a:gd name="connsiteX2" fmla="*/ 0 w 2417275"/>
              <a:gd name="connsiteY2" fmla="*/ 162962 h 3612333"/>
              <a:gd name="connsiteX3" fmla="*/ 878186 w 2417275"/>
              <a:gd name="connsiteY3" fmla="*/ 0 h 3612333"/>
              <a:gd name="connsiteX4" fmla="*/ 2417275 w 2417275"/>
              <a:gd name="connsiteY4" fmla="*/ 298764 h 3612333"/>
              <a:gd name="connsiteX5" fmla="*/ 2408222 w 2417275"/>
              <a:gd name="connsiteY5" fmla="*/ 3404103 h 3612333"/>
              <a:gd name="connsiteX6" fmla="*/ 1475715 w 2417275"/>
              <a:gd name="connsiteY6" fmla="*/ 3612333 h 3612333"/>
              <a:gd name="connsiteX0" fmla="*/ 1475715 w 2417275"/>
              <a:gd name="connsiteY0" fmla="*/ 3639494 h 3639494"/>
              <a:gd name="connsiteX1" fmla="*/ 117695 w 2417275"/>
              <a:gd name="connsiteY1" fmla="*/ 3213980 h 3639494"/>
              <a:gd name="connsiteX2" fmla="*/ 0 w 2417275"/>
              <a:gd name="connsiteY2" fmla="*/ 162962 h 3639494"/>
              <a:gd name="connsiteX3" fmla="*/ 878186 w 2417275"/>
              <a:gd name="connsiteY3" fmla="*/ 0 h 3639494"/>
              <a:gd name="connsiteX4" fmla="*/ 2417275 w 2417275"/>
              <a:gd name="connsiteY4" fmla="*/ 298764 h 3639494"/>
              <a:gd name="connsiteX5" fmla="*/ 2408222 w 2417275"/>
              <a:gd name="connsiteY5" fmla="*/ 3404103 h 3639494"/>
              <a:gd name="connsiteX6" fmla="*/ 1475715 w 2417275"/>
              <a:gd name="connsiteY6" fmla="*/ 3639494 h 3639494"/>
              <a:gd name="connsiteX0" fmla="*/ 1303236 w 2417275"/>
              <a:gd name="connsiteY0" fmla="*/ 3704548 h 3704548"/>
              <a:gd name="connsiteX1" fmla="*/ 117695 w 2417275"/>
              <a:gd name="connsiteY1" fmla="*/ 3213980 h 3704548"/>
              <a:gd name="connsiteX2" fmla="*/ 0 w 2417275"/>
              <a:gd name="connsiteY2" fmla="*/ 162962 h 3704548"/>
              <a:gd name="connsiteX3" fmla="*/ 878186 w 2417275"/>
              <a:gd name="connsiteY3" fmla="*/ 0 h 3704548"/>
              <a:gd name="connsiteX4" fmla="*/ 2417275 w 2417275"/>
              <a:gd name="connsiteY4" fmla="*/ 298764 h 3704548"/>
              <a:gd name="connsiteX5" fmla="*/ 2408222 w 2417275"/>
              <a:gd name="connsiteY5" fmla="*/ 3404103 h 3704548"/>
              <a:gd name="connsiteX6" fmla="*/ 1303236 w 2417275"/>
              <a:gd name="connsiteY6" fmla="*/ 3704548 h 3704548"/>
              <a:gd name="connsiteX0" fmla="*/ 1303236 w 2408342"/>
              <a:gd name="connsiteY0" fmla="*/ 3704548 h 3704548"/>
              <a:gd name="connsiteX1" fmla="*/ 117695 w 2408342"/>
              <a:gd name="connsiteY1" fmla="*/ 3213980 h 3704548"/>
              <a:gd name="connsiteX2" fmla="*/ 0 w 2408342"/>
              <a:gd name="connsiteY2" fmla="*/ 162962 h 3704548"/>
              <a:gd name="connsiteX3" fmla="*/ 878186 w 2408342"/>
              <a:gd name="connsiteY3" fmla="*/ 0 h 3704548"/>
              <a:gd name="connsiteX4" fmla="*/ 2359782 w 2408342"/>
              <a:gd name="connsiteY4" fmla="*/ 315026 h 3704548"/>
              <a:gd name="connsiteX5" fmla="*/ 2408222 w 2408342"/>
              <a:gd name="connsiteY5" fmla="*/ 3404103 h 3704548"/>
              <a:gd name="connsiteX6" fmla="*/ 1303236 w 2408342"/>
              <a:gd name="connsiteY6" fmla="*/ 3704548 h 3704548"/>
              <a:gd name="connsiteX0" fmla="*/ 1303236 w 2437047"/>
              <a:gd name="connsiteY0" fmla="*/ 3704548 h 3704548"/>
              <a:gd name="connsiteX1" fmla="*/ 117695 w 2437047"/>
              <a:gd name="connsiteY1" fmla="*/ 3213980 h 3704548"/>
              <a:gd name="connsiteX2" fmla="*/ 0 w 2437047"/>
              <a:gd name="connsiteY2" fmla="*/ 162962 h 3704548"/>
              <a:gd name="connsiteX3" fmla="*/ 878186 w 2437047"/>
              <a:gd name="connsiteY3" fmla="*/ 0 h 3704548"/>
              <a:gd name="connsiteX4" fmla="*/ 2359782 w 2437047"/>
              <a:gd name="connsiteY4" fmla="*/ 315026 h 3704548"/>
              <a:gd name="connsiteX5" fmla="*/ 2436968 w 2437047"/>
              <a:gd name="connsiteY5" fmla="*/ 3371576 h 3704548"/>
              <a:gd name="connsiteX6" fmla="*/ 1303236 w 2437047"/>
              <a:gd name="connsiteY6" fmla="*/ 3704548 h 3704548"/>
              <a:gd name="connsiteX0" fmla="*/ 1303236 w 2491060"/>
              <a:gd name="connsiteY0" fmla="*/ 3704548 h 3704548"/>
              <a:gd name="connsiteX1" fmla="*/ 117695 w 2491060"/>
              <a:gd name="connsiteY1" fmla="*/ 3213980 h 3704548"/>
              <a:gd name="connsiteX2" fmla="*/ 0 w 2491060"/>
              <a:gd name="connsiteY2" fmla="*/ 162962 h 3704548"/>
              <a:gd name="connsiteX3" fmla="*/ 878186 w 2491060"/>
              <a:gd name="connsiteY3" fmla="*/ 0 h 3704548"/>
              <a:gd name="connsiteX4" fmla="*/ 2491060 w 2491060"/>
              <a:gd name="connsiteY4" fmla="*/ 185317 h 3704548"/>
              <a:gd name="connsiteX5" fmla="*/ 2436968 w 2491060"/>
              <a:gd name="connsiteY5" fmla="*/ 3371576 h 3704548"/>
              <a:gd name="connsiteX6" fmla="*/ 1303236 w 2491060"/>
              <a:gd name="connsiteY6" fmla="*/ 3704548 h 3704548"/>
              <a:gd name="connsiteX0" fmla="*/ 1303236 w 2505351"/>
              <a:gd name="connsiteY0" fmla="*/ 3704548 h 3704548"/>
              <a:gd name="connsiteX1" fmla="*/ 117695 w 2505351"/>
              <a:gd name="connsiteY1" fmla="*/ 3213980 h 3704548"/>
              <a:gd name="connsiteX2" fmla="*/ 0 w 2505351"/>
              <a:gd name="connsiteY2" fmla="*/ 162962 h 3704548"/>
              <a:gd name="connsiteX3" fmla="*/ 878186 w 2505351"/>
              <a:gd name="connsiteY3" fmla="*/ 0 h 3704548"/>
              <a:gd name="connsiteX4" fmla="*/ 2491060 w 2505351"/>
              <a:gd name="connsiteY4" fmla="*/ 185317 h 3704548"/>
              <a:gd name="connsiteX5" fmla="*/ 2505039 w 2505351"/>
              <a:gd name="connsiteY5" fmla="*/ 3384547 h 3704548"/>
              <a:gd name="connsiteX6" fmla="*/ 1303236 w 2505351"/>
              <a:gd name="connsiteY6" fmla="*/ 3704548 h 3704548"/>
              <a:gd name="connsiteX0" fmla="*/ 1157372 w 2505351"/>
              <a:gd name="connsiteY0" fmla="*/ 3724005 h 3724005"/>
              <a:gd name="connsiteX1" fmla="*/ 117695 w 2505351"/>
              <a:gd name="connsiteY1" fmla="*/ 3213980 h 3724005"/>
              <a:gd name="connsiteX2" fmla="*/ 0 w 2505351"/>
              <a:gd name="connsiteY2" fmla="*/ 162962 h 3724005"/>
              <a:gd name="connsiteX3" fmla="*/ 878186 w 2505351"/>
              <a:gd name="connsiteY3" fmla="*/ 0 h 3724005"/>
              <a:gd name="connsiteX4" fmla="*/ 2491060 w 2505351"/>
              <a:gd name="connsiteY4" fmla="*/ 185317 h 3724005"/>
              <a:gd name="connsiteX5" fmla="*/ 2505039 w 2505351"/>
              <a:gd name="connsiteY5" fmla="*/ 3384547 h 3724005"/>
              <a:gd name="connsiteX6" fmla="*/ 1157372 w 2505351"/>
              <a:gd name="connsiteY6" fmla="*/ 3724005 h 3724005"/>
              <a:gd name="connsiteX0" fmla="*/ 1157372 w 2505351"/>
              <a:gd name="connsiteY0" fmla="*/ 3724005 h 3724005"/>
              <a:gd name="connsiteX1" fmla="*/ 30175 w 2505351"/>
              <a:gd name="connsiteY1" fmla="*/ 3298291 h 3724005"/>
              <a:gd name="connsiteX2" fmla="*/ 0 w 2505351"/>
              <a:gd name="connsiteY2" fmla="*/ 162962 h 3724005"/>
              <a:gd name="connsiteX3" fmla="*/ 878186 w 2505351"/>
              <a:gd name="connsiteY3" fmla="*/ 0 h 3724005"/>
              <a:gd name="connsiteX4" fmla="*/ 2491060 w 2505351"/>
              <a:gd name="connsiteY4" fmla="*/ 185317 h 3724005"/>
              <a:gd name="connsiteX5" fmla="*/ 2505039 w 2505351"/>
              <a:gd name="connsiteY5" fmla="*/ 3384547 h 3724005"/>
              <a:gd name="connsiteX6" fmla="*/ 1157372 w 2505351"/>
              <a:gd name="connsiteY6" fmla="*/ 3724005 h 3724005"/>
              <a:gd name="connsiteX0" fmla="*/ 1157372 w 2505351"/>
              <a:gd name="connsiteY0" fmla="*/ 3724005 h 3724005"/>
              <a:gd name="connsiteX1" fmla="*/ 30175 w 2505351"/>
              <a:gd name="connsiteY1" fmla="*/ 3298291 h 3724005"/>
              <a:gd name="connsiteX2" fmla="*/ 0 w 2505351"/>
              <a:gd name="connsiteY2" fmla="*/ 162962 h 3724005"/>
              <a:gd name="connsiteX3" fmla="*/ 878186 w 2505351"/>
              <a:gd name="connsiteY3" fmla="*/ 0 h 3724005"/>
              <a:gd name="connsiteX4" fmla="*/ 2491060 w 2505351"/>
              <a:gd name="connsiteY4" fmla="*/ 185317 h 3724005"/>
              <a:gd name="connsiteX5" fmla="*/ 2505039 w 2505351"/>
              <a:gd name="connsiteY5" fmla="*/ 3268874 h 3724005"/>
              <a:gd name="connsiteX6" fmla="*/ 1157372 w 2505351"/>
              <a:gd name="connsiteY6" fmla="*/ 3724005 h 3724005"/>
              <a:gd name="connsiteX0" fmla="*/ 1024071 w 2505351"/>
              <a:gd name="connsiteY0" fmla="*/ 3745034 h 3745034"/>
              <a:gd name="connsiteX1" fmla="*/ 30175 w 2505351"/>
              <a:gd name="connsiteY1" fmla="*/ 3298291 h 3745034"/>
              <a:gd name="connsiteX2" fmla="*/ 0 w 2505351"/>
              <a:gd name="connsiteY2" fmla="*/ 162962 h 3745034"/>
              <a:gd name="connsiteX3" fmla="*/ 878186 w 2505351"/>
              <a:gd name="connsiteY3" fmla="*/ 0 h 3745034"/>
              <a:gd name="connsiteX4" fmla="*/ 2491060 w 2505351"/>
              <a:gd name="connsiteY4" fmla="*/ 185317 h 3745034"/>
              <a:gd name="connsiteX5" fmla="*/ 2505039 w 2505351"/>
              <a:gd name="connsiteY5" fmla="*/ 3268874 h 3745034"/>
              <a:gd name="connsiteX6" fmla="*/ 1024071 w 2505351"/>
              <a:gd name="connsiteY6" fmla="*/ 3745034 h 3745034"/>
              <a:gd name="connsiteX0" fmla="*/ 993896 w 2475176"/>
              <a:gd name="connsiteY0" fmla="*/ 3745034 h 3745034"/>
              <a:gd name="connsiteX1" fmla="*/ 0 w 2475176"/>
              <a:gd name="connsiteY1" fmla="*/ 3298291 h 3745034"/>
              <a:gd name="connsiteX2" fmla="*/ 7912 w 2475176"/>
              <a:gd name="connsiteY2" fmla="*/ 47287 h 3745034"/>
              <a:gd name="connsiteX3" fmla="*/ 848011 w 2475176"/>
              <a:gd name="connsiteY3" fmla="*/ 0 h 3745034"/>
              <a:gd name="connsiteX4" fmla="*/ 2460885 w 2475176"/>
              <a:gd name="connsiteY4" fmla="*/ 185317 h 3745034"/>
              <a:gd name="connsiteX5" fmla="*/ 2474864 w 2475176"/>
              <a:gd name="connsiteY5" fmla="*/ 3268874 h 3745034"/>
              <a:gd name="connsiteX6" fmla="*/ 993896 w 2475176"/>
              <a:gd name="connsiteY6" fmla="*/ 3745034 h 3745034"/>
              <a:gd name="connsiteX0" fmla="*/ 993896 w 2475176"/>
              <a:gd name="connsiteY0" fmla="*/ 4123599 h 4123599"/>
              <a:gd name="connsiteX1" fmla="*/ 0 w 2475176"/>
              <a:gd name="connsiteY1" fmla="*/ 3676856 h 4123599"/>
              <a:gd name="connsiteX2" fmla="*/ 7912 w 2475176"/>
              <a:gd name="connsiteY2" fmla="*/ 425852 h 4123599"/>
              <a:gd name="connsiteX3" fmla="*/ 1495462 w 2475176"/>
              <a:gd name="connsiteY3" fmla="*/ 0 h 4123599"/>
              <a:gd name="connsiteX4" fmla="*/ 2460885 w 2475176"/>
              <a:gd name="connsiteY4" fmla="*/ 563882 h 4123599"/>
              <a:gd name="connsiteX5" fmla="*/ 2474864 w 2475176"/>
              <a:gd name="connsiteY5" fmla="*/ 3647439 h 4123599"/>
              <a:gd name="connsiteX6" fmla="*/ 993896 w 2475176"/>
              <a:gd name="connsiteY6" fmla="*/ 4123599 h 4123599"/>
              <a:gd name="connsiteX0" fmla="*/ 993896 w 2486276"/>
              <a:gd name="connsiteY0" fmla="*/ 4123599 h 4123599"/>
              <a:gd name="connsiteX1" fmla="*/ 0 w 2486276"/>
              <a:gd name="connsiteY1" fmla="*/ 3676856 h 4123599"/>
              <a:gd name="connsiteX2" fmla="*/ 7912 w 2486276"/>
              <a:gd name="connsiteY2" fmla="*/ 425852 h 4123599"/>
              <a:gd name="connsiteX3" fmla="*/ 1495462 w 2486276"/>
              <a:gd name="connsiteY3" fmla="*/ 0 h 4123599"/>
              <a:gd name="connsiteX4" fmla="*/ 2486276 w 2486276"/>
              <a:gd name="connsiteY4" fmla="*/ 553365 h 4123599"/>
              <a:gd name="connsiteX5" fmla="*/ 2474864 w 2486276"/>
              <a:gd name="connsiteY5" fmla="*/ 3647439 h 4123599"/>
              <a:gd name="connsiteX6" fmla="*/ 993896 w 2486276"/>
              <a:gd name="connsiteY6" fmla="*/ 4123599 h 41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276" h="4123599">
                <a:moveTo>
                  <a:pt x="993896" y="4123599"/>
                </a:moveTo>
                <a:lnTo>
                  <a:pt x="0" y="3676856"/>
                </a:lnTo>
                <a:cubicBezTo>
                  <a:pt x="2637" y="2593188"/>
                  <a:pt x="5275" y="1509520"/>
                  <a:pt x="7912" y="425852"/>
                </a:cubicBezTo>
                <a:lnTo>
                  <a:pt x="1495462" y="0"/>
                </a:lnTo>
                <a:lnTo>
                  <a:pt x="2486276" y="553365"/>
                </a:lnTo>
                <a:cubicBezTo>
                  <a:pt x="2483258" y="1588478"/>
                  <a:pt x="2477882" y="2612326"/>
                  <a:pt x="2474864" y="3647439"/>
                </a:cubicBezTo>
                <a:lnTo>
                  <a:pt x="993896" y="4123599"/>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defTabSz="914400"/>
            <a:endParaRPr lang="en-US" baseline="-25000"/>
          </a:p>
        </p:txBody>
      </p:sp>
      <p:sp>
        <p:nvSpPr>
          <p:cNvPr id="116" name="Freeform: Shape 16">
            <a:extLst>
              <a:ext uri="{FF2B5EF4-FFF2-40B4-BE49-F238E27FC236}">
                <a16:creationId xmlns:a16="http://schemas.microsoft.com/office/drawing/2014/main" id="{AC69CE83-7420-440A-9A3B-09FAC87AD321}"/>
              </a:ext>
            </a:extLst>
          </p:cNvPr>
          <p:cNvSpPr/>
          <p:nvPr/>
        </p:nvSpPr>
        <p:spPr>
          <a:xfrm>
            <a:off x="4781773" y="3606884"/>
            <a:ext cx="1535050" cy="2062238"/>
          </a:xfrm>
          <a:custGeom>
            <a:avLst/>
            <a:gdLst>
              <a:gd name="connsiteX0" fmla="*/ 1475715 w 2417275"/>
              <a:gd name="connsiteY0" fmla="*/ 3612333 h 3612333"/>
              <a:gd name="connsiteX1" fmla="*/ 117695 w 2417275"/>
              <a:gd name="connsiteY1" fmla="*/ 3213980 h 3612333"/>
              <a:gd name="connsiteX2" fmla="*/ 0 w 2417275"/>
              <a:gd name="connsiteY2" fmla="*/ 162962 h 3612333"/>
              <a:gd name="connsiteX3" fmla="*/ 878186 w 2417275"/>
              <a:gd name="connsiteY3" fmla="*/ 0 h 3612333"/>
              <a:gd name="connsiteX4" fmla="*/ 2417275 w 2417275"/>
              <a:gd name="connsiteY4" fmla="*/ 298764 h 3612333"/>
              <a:gd name="connsiteX5" fmla="*/ 2408222 w 2417275"/>
              <a:gd name="connsiteY5" fmla="*/ 3404103 h 3612333"/>
              <a:gd name="connsiteX6" fmla="*/ 1475715 w 2417275"/>
              <a:gd name="connsiteY6" fmla="*/ 3612333 h 3612333"/>
              <a:gd name="connsiteX0" fmla="*/ 1475715 w 2417275"/>
              <a:gd name="connsiteY0" fmla="*/ 3639494 h 3639494"/>
              <a:gd name="connsiteX1" fmla="*/ 117695 w 2417275"/>
              <a:gd name="connsiteY1" fmla="*/ 3213980 h 3639494"/>
              <a:gd name="connsiteX2" fmla="*/ 0 w 2417275"/>
              <a:gd name="connsiteY2" fmla="*/ 162962 h 3639494"/>
              <a:gd name="connsiteX3" fmla="*/ 878186 w 2417275"/>
              <a:gd name="connsiteY3" fmla="*/ 0 h 3639494"/>
              <a:gd name="connsiteX4" fmla="*/ 2417275 w 2417275"/>
              <a:gd name="connsiteY4" fmla="*/ 298764 h 3639494"/>
              <a:gd name="connsiteX5" fmla="*/ 2408222 w 2417275"/>
              <a:gd name="connsiteY5" fmla="*/ 3404103 h 3639494"/>
              <a:gd name="connsiteX6" fmla="*/ 1475715 w 2417275"/>
              <a:gd name="connsiteY6" fmla="*/ 3639494 h 3639494"/>
              <a:gd name="connsiteX0" fmla="*/ 1303236 w 2417275"/>
              <a:gd name="connsiteY0" fmla="*/ 3704548 h 3704548"/>
              <a:gd name="connsiteX1" fmla="*/ 117695 w 2417275"/>
              <a:gd name="connsiteY1" fmla="*/ 3213980 h 3704548"/>
              <a:gd name="connsiteX2" fmla="*/ 0 w 2417275"/>
              <a:gd name="connsiteY2" fmla="*/ 162962 h 3704548"/>
              <a:gd name="connsiteX3" fmla="*/ 878186 w 2417275"/>
              <a:gd name="connsiteY3" fmla="*/ 0 h 3704548"/>
              <a:gd name="connsiteX4" fmla="*/ 2417275 w 2417275"/>
              <a:gd name="connsiteY4" fmla="*/ 298764 h 3704548"/>
              <a:gd name="connsiteX5" fmla="*/ 2408222 w 2417275"/>
              <a:gd name="connsiteY5" fmla="*/ 3404103 h 3704548"/>
              <a:gd name="connsiteX6" fmla="*/ 1303236 w 2417275"/>
              <a:gd name="connsiteY6" fmla="*/ 3704548 h 3704548"/>
              <a:gd name="connsiteX0" fmla="*/ 1303236 w 2408342"/>
              <a:gd name="connsiteY0" fmla="*/ 3704548 h 3704548"/>
              <a:gd name="connsiteX1" fmla="*/ 117695 w 2408342"/>
              <a:gd name="connsiteY1" fmla="*/ 3213980 h 3704548"/>
              <a:gd name="connsiteX2" fmla="*/ 0 w 2408342"/>
              <a:gd name="connsiteY2" fmla="*/ 162962 h 3704548"/>
              <a:gd name="connsiteX3" fmla="*/ 878186 w 2408342"/>
              <a:gd name="connsiteY3" fmla="*/ 0 h 3704548"/>
              <a:gd name="connsiteX4" fmla="*/ 2359782 w 2408342"/>
              <a:gd name="connsiteY4" fmla="*/ 315026 h 3704548"/>
              <a:gd name="connsiteX5" fmla="*/ 2408222 w 2408342"/>
              <a:gd name="connsiteY5" fmla="*/ 3404103 h 3704548"/>
              <a:gd name="connsiteX6" fmla="*/ 1303236 w 2408342"/>
              <a:gd name="connsiteY6" fmla="*/ 3704548 h 3704548"/>
              <a:gd name="connsiteX0" fmla="*/ 1303236 w 2437047"/>
              <a:gd name="connsiteY0" fmla="*/ 3704548 h 3704548"/>
              <a:gd name="connsiteX1" fmla="*/ 117695 w 2437047"/>
              <a:gd name="connsiteY1" fmla="*/ 3213980 h 3704548"/>
              <a:gd name="connsiteX2" fmla="*/ 0 w 2437047"/>
              <a:gd name="connsiteY2" fmla="*/ 162962 h 3704548"/>
              <a:gd name="connsiteX3" fmla="*/ 878186 w 2437047"/>
              <a:gd name="connsiteY3" fmla="*/ 0 h 3704548"/>
              <a:gd name="connsiteX4" fmla="*/ 2359782 w 2437047"/>
              <a:gd name="connsiteY4" fmla="*/ 315026 h 3704548"/>
              <a:gd name="connsiteX5" fmla="*/ 2436968 w 2437047"/>
              <a:gd name="connsiteY5" fmla="*/ 3371576 h 3704548"/>
              <a:gd name="connsiteX6" fmla="*/ 1303236 w 2437047"/>
              <a:gd name="connsiteY6" fmla="*/ 3704548 h 37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47" h="3704548">
                <a:moveTo>
                  <a:pt x="1303236" y="3704548"/>
                </a:moveTo>
                <a:lnTo>
                  <a:pt x="117695" y="3213980"/>
                </a:lnTo>
                <a:lnTo>
                  <a:pt x="0" y="162962"/>
                </a:lnTo>
                <a:lnTo>
                  <a:pt x="878186" y="0"/>
                </a:lnTo>
                <a:lnTo>
                  <a:pt x="2359782" y="315026"/>
                </a:lnTo>
                <a:cubicBezTo>
                  <a:pt x="2356764" y="1350139"/>
                  <a:pt x="2439986" y="2336463"/>
                  <a:pt x="2436968" y="3371576"/>
                </a:cubicBezTo>
                <a:lnTo>
                  <a:pt x="1303236" y="3704548"/>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defTabSz="914400"/>
            <a:endParaRPr lang="en-US" baseline="-25000">
              <a:solidFill>
                <a:schemeClr val="tx1"/>
              </a:solidFill>
            </a:endParaRPr>
          </a:p>
        </p:txBody>
      </p:sp>
      <p:sp>
        <p:nvSpPr>
          <p:cNvPr id="117" name="Freeform: Shape 15">
            <a:extLst>
              <a:ext uri="{FF2B5EF4-FFF2-40B4-BE49-F238E27FC236}">
                <a16:creationId xmlns:a16="http://schemas.microsoft.com/office/drawing/2014/main" id="{905951DF-8C68-4496-8AA0-34E2BB798091}"/>
              </a:ext>
            </a:extLst>
          </p:cNvPr>
          <p:cNvSpPr/>
          <p:nvPr/>
        </p:nvSpPr>
        <p:spPr>
          <a:xfrm>
            <a:off x="5733880" y="2581961"/>
            <a:ext cx="1910488" cy="2826419"/>
          </a:xfrm>
          <a:custGeom>
            <a:avLst/>
            <a:gdLst>
              <a:gd name="connsiteX0" fmla="*/ 1475715 w 2417275"/>
              <a:gd name="connsiteY0" fmla="*/ 3612333 h 3612333"/>
              <a:gd name="connsiteX1" fmla="*/ 117695 w 2417275"/>
              <a:gd name="connsiteY1" fmla="*/ 3213980 h 3612333"/>
              <a:gd name="connsiteX2" fmla="*/ 0 w 2417275"/>
              <a:gd name="connsiteY2" fmla="*/ 162962 h 3612333"/>
              <a:gd name="connsiteX3" fmla="*/ 878186 w 2417275"/>
              <a:gd name="connsiteY3" fmla="*/ 0 h 3612333"/>
              <a:gd name="connsiteX4" fmla="*/ 2417275 w 2417275"/>
              <a:gd name="connsiteY4" fmla="*/ 298764 h 3612333"/>
              <a:gd name="connsiteX5" fmla="*/ 2408222 w 2417275"/>
              <a:gd name="connsiteY5" fmla="*/ 3404103 h 3612333"/>
              <a:gd name="connsiteX6" fmla="*/ 1475715 w 2417275"/>
              <a:gd name="connsiteY6" fmla="*/ 3612333 h 3612333"/>
              <a:gd name="connsiteX0" fmla="*/ 1475715 w 2417275"/>
              <a:gd name="connsiteY0" fmla="*/ 3639494 h 3639494"/>
              <a:gd name="connsiteX1" fmla="*/ 117695 w 2417275"/>
              <a:gd name="connsiteY1" fmla="*/ 3213980 h 3639494"/>
              <a:gd name="connsiteX2" fmla="*/ 0 w 2417275"/>
              <a:gd name="connsiteY2" fmla="*/ 162962 h 3639494"/>
              <a:gd name="connsiteX3" fmla="*/ 878186 w 2417275"/>
              <a:gd name="connsiteY3" fmla="*/ 0 h 3639494"/>
              <a:gd name="connsiteX4" fmla="*/ 2417275 w 2417275"/>
              <a:gd name="connsiteY4" fmla="*/ 298764 h 3639494"/>
              <a:gd name="connsiteX5" fmla="*/ 2408222 w 2417275"/>
              <a:gd name="connsiteY5" fmla="*/ 3404103 h 3639494"/>
              <a:gd name="connsiteX6" fmla="*/ 1475715 w 2417275"/>
              <a:gd name="connsiteY6" fmla="*/ 3639494 h 3639494"/>
              <a:gd name="connsiteX0" fmla="*/ 1475715 w 2475940"/>
              <a:gd name="connsiteY0" fmla="*/ 3639494 h 3639494"/>
              <a:gd name="connsiteX1" fmla="*/ 117695 w 2475940"/>
              <a:gd name="connsiteY1" fmla="*/ 3213980 h 3639494"/>
              <a:gd name="connsiteX2" fmla="*/ 0 w 2475940"/>
              <a:gd name="connsiteY2" fmla="*/ 162962 h 3639494"/>
              <a:gd name="connsiteX3" fmla="*/ 878186 w 2475940"/>
              <a:gd name="connsiteY3" fmla="*/ 0 h 3639494"/>
              <a:gd name="connsiteX4" fmla="*/ 2475940 w 2475940"/>
              <a:gd name="connsiteY4" fmla="*/ 228366 h 3639494"/>
              <a:gd name="connsiteX5" fmla="*/ 2408222 w 2475940"/>
              <a:gd name="connsiteY5" fmla="*/ 3404103 h 3639494"/>
              <a:gd name="connsiteX6" fmla="*/ 1475715 w 2475940"/>
              <a:gd name="connsiteY6" fmla="*/ 3639494 h 3639494"/>
              <a:gd name="connsiteX0" fmla="*/ 1381850 w 2475940"/>
              <a:gd name="connsiteY0" fmla="*/ 3662960 h 3662960"/>
              <a:gd name="connsiteX1" fmla="*/ 117695 w 2475940"/>
              <a:gd name="connsiteY1" fmla="*/ 3213980 h 3662960"/>
              <a:gd name="connsiteX2" fmla="*/ 0 w 2475940"/>
              <a:gd name="connsiteY2" fmla="*/ 162962 h 3662960"/>
              <a:gd name="connsiteX3" fmla="*/ 878186 w 2475940"/>
              <a:gd name="connsiteY3" fmla="*/ 0 h 3662960"/>
              <a:gd name="connsiteX4" fmla="*/ 2475940 w 2475940"/>
              <a:gd name="connsiteY4" fmla="*/ 228366 h 3662960"/>
              <a:gd name="connsiteX5" fmla="*/ 2408222 w 2475940"/>
              <a:gd name="connsiteY5" fmla="*/ 3404103 h 3662960"/>
              <a:gd name="connsiteX6" fmla="*/ 1381850 w 2475940"/>
              <a:gd name="connsiteY6" fmla="*/ 3662960 h 366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940" h="3662960">
                <a:moveTo>
                  <a:pt x="1381850" y="3662960"/>
                </a:moveTo>
                <a:lnTo>
                  <a:pt x="117695" y="3213980"/>
                </a:lnTo>
                <a:lnTo>
                  <a:pt x="0" y="162962"/>
                </a:lnTo>
                <a:lnTo>
                  <a:pt x="878186" y="0"/>
                </a:lnTo>
                <a:lnTo>
                  <a:pt x="2475940" y="228366"/>
                </a:lnTo>
                <a:cubicBezTo>
                  <a:pt x="2472922" y="1263479"/>
                  <a:pt x="2411240" y="2368990"/>
                  <a:pt x="2408222" y="3404103"/>
                </a:cubicBezTo>
                <a:lnTo>
                  <a:pt x="1381850" y="3662960"/>
                </a:lnTo>
                <a:close/>
              </a:path>
            </a:pathLst>
          </a:custGeom>
          <a:solidFill>
            <a:schemeClr val="accent3"/>
          </a:solidFill>
          <a:ln>
            <a:noFill/>
          </a:ln>
          <a:effectLst>
            <a:outerShdw blurRad="254000" dir="21540000" sy="23000" kx="-1200000" algn="b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defTabSz="914400"/>
            <a:endParaRPr lang="en-US" baseline="-25000">
              <a:solidFill>
                <a:schemeClr val="tx1"/>
              </a:solidFill>
            </a:endParaRPr>
          </a:p>
        </p:txBody>
      </p:sp>
      <p:sp>
        <p:nvSpPr>
          <p:cNvPr id="118" name="Freeform: Shape 14">
            <a:extLst>
              <a:ext uri="{FF2B5EF4-FFF2-40B4-BE49-F238E27FC236}">
                <a16:creationId xmlns:a16="http://schemas.microsoft.com/office/drawing/2014/main" id="{046D6150-2E84-41F4-B723-7DFB3B013163}"/>
              </a:ext>
            </a:extLst>
          </p:cNvPr>
          <p:cNvSpPr/>
          <p:nvPr/>
        </p:nvSpPr>
        <p:spPr>
          <a:xfrm>
            <a:off x="6572816" y="1457446"/>
            <a:ext cx="2417275" cy="3639494"/>
          </a:xfrm>
          <a:custGeom>
            <a:avLst/>
            <a:gdLst>
              <a:gd name="connsiteX0" fmla="*/ 1475715 w 2417275"/>
              <a:gd name="connsiteY0" fmla="*/ 3612333 h 3612333"/>
              <a:gd name="connsiteX1" fmla="*/ 117695 w 2417275"/>
              <a:gd name="connsiteY1" fmla="*/ 3213980 h 3612333"/>
              <a:gd name="connsiteX2" fmla="*/ 0 w 2417275"/>
              <a:gd name="connsiteY2" fmla="*/ 162962 h 3612333"/>
              <a:gd name="connsiteX3" fmla="*/ 878186 w 2417275"/>
              <a:gd name="connsiteY3" fmla="*/ 0 h 3612333"/>
              <a:gd name="connsiteX4" fmla="*/ 2417275 w 2417275"/>
              <a:gd name="connsiteY4" fmla="*/ 298764 h 3612333"/>
              <a:gd name="connsiteX5" fmla="*/ 2408222 w 2417275"/>
              <a:gd name="connsiteY5" fmla="*/ 3404103 h 3612333"/>
              <a:gd name="connsiteX6" fmla="*/ 1475715 w 2417275"/>
              <a:gd name="connsiteY6" fmla="*/ 3612333 h 3612333"/>
              <a:gd name="connsiteX0" fmla="*/ 1475715 w 2417275"/>
              <a:gd name="connsiteY0" fmla="*/ 3639494 h 3639494"/>
              <a:gd name="connsiteX1" fmla="*/ 117695 w 2417275"/>
              <a:gd name="connsiteY1" fmla="*/ 3213980 h 3639494"/>
              <a:gd name="connsiteX2" fmla="*/ 0 w 2417275"/>
              <a:gd name="connsiteY2" fmla="*/ 162962 h 3639494"/>
              <a:gd name="connsiteX3" fmla="*/ 878186 w 2417275"/>
              <a:gd name="connsiteY3" fmla="*/ 0 h 3639494"/>
              <a:gd name="connsiteX4" fmla="*/ 2417275 w 2417275"/>
              <a:gd name="connsiteY4" fmla="*/ 298764 h 3639494"/>
              <a:gd name="connsiteX5" fmla="*/ 2408222 w 2417275"/>
              <a:gd name="connsiteY5" fmla="*/ 3404103 h 3639494"/>
              <a:gd name="connsiteX6" fmla="*/ 1475715 w 2417275"/>
              <a:gd name="connsiteY6" fmla="*/ 3639494 h 36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7275" h="3639494">
                <a:moveTo>
                  <a:pt x="1475715" y="3639494"/>
                </a:moveTo>
                <a:lnTo>
                  <a:pt x="117695" y="3213980"/>
                </a:lnTo>
                <a:lnTo>
                  <a:pt x="0" y="162962"/>
                </a:lnTo>
                <a:lnTo>
                  <a:pt x="878186" y="0"/>
                </a:lnTo>
                <a:lnTo>
                  <a:pt x="2417275" y="298764"/>
                </a:lnTo>
                <a:cubicBezTo>
                  <a:pt x="2414257" y="1333877"/>
                  <a:pt x="2411240" y="2368990"/>
                  <a:pt x="2408222" y="3404103"/>
                </a:cubicBezTo>
                <a:lnTo>
                  <a:pt x="1475715" y="3639494"/>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defTabSz="914400"/>
            <a:endParaRPr lang="en-US" baseline="-25000">
              <a:solidFill>
                <a:schemeClr val="tx1"/>
              </a:solidFill>
            </a:endParaRPr>
          </a:p>
        </p:txBody>
      </p:sp>
      <p:sp>
        <p:nvSpPr>
          <p:cNvPr id="119" name="Rectangle 6">
            <a:extLst>
              <a:ext uri="{FF2B5EF4-FFF2-40B4-BE49-F238E27FC236}">
                <a16:creationId xmlns:a16="http://schemas.microsoft.com/office/drawing/2014/main" id="{7761F554-BFE7-479D-AB66-4FC962EA20BE}"/>
              </a:ext>
            </a:extLst>
          </p:cNvPr>
          <p:cNvSpPr/>
          <p:nvPr/>
        </p:nvSpPr>
        <p:spPr>
          <a:xfrm>
            <a:off x="6096000" y="1692221"/>
            <a:ext cx="2383726" cy="3221666"/>
          </a:xfrm>
          <a:prstGeom prst="rect">
            <a:avLst/>
          </a:prstGeom>
          <a:solidFill>
            <a:srgbClr val="429C9C"/>
          </a:solidFill>
          <a:ln>
            <a:noFill/>
          </a:ln>
          <a:scene3d>
            <a:camera prst="perspectiveHeroicExtremeLeftFacing" fov="1200000">
              <a:rot lat="761422" lon="3001956" rev="0"/>
            </a:camera>
            <a:lightRig rig="harsh" dir="t">
              <a:rot lat="0" lon="0" rev="7800000"/>
            </a:lightRig>
          </a:scene3d>
          <a:sp3d extrusionH="1270000"/>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en-US" sz="6000" b="1" dirty="0"/>
              <a:t>5</a:t>
            </a:r>
          </a:p>
        </p:txBody>
      </p:sp>
      <p:sp>
        <p:nvSpPr>
          <p:cNvPr id="122" name="Rectangle 9">
            <a:extLst>
              <a:ext uri="{FF2B5EF4-FFF2-40B4-BE49-F238E27FC236}">
                <a16:creationId xmlns:a16="http://schemas.microsoft.com/office/drawing/2014/main" id="{F7998891-6EE0-460C-AE4F-1E9581A1A2C7}"/>
              </a:ext>
            </a:extLst>
          </p:cNvPr>
          <p:cNvSpPr/>
          <p:nvPr/>
        </p:nvSpPr>
        <p:spPr>
          <a:xfrm>
            <a:off x="5246850" y="2699320"/>
            <a:ext cx="1904215" cy="2573594"/>
          </a:xfrm>
          <a:prstGeom prst="rect">
            <a:avLst/>
          </a:prstGeom>
          <a:solidFill>
            <a:srgbClr val="F33B8A"/>
          </a:solidFill>
          <a:ln>
            <a:noFill/>
          </a:ln>
          <a:scene3d>
            <a:camera prst="perspectiveHeroicExtremeLeftFacing" fov="1200000">
              <a:rot lat="761422" lon="3001956" rev="0"/>
            </a:camera>
            <a:lightRig rig="harsh" dir="t">
              <a:rot lat="0" lon="0" rev="7800000"/>
            </a:lightRig>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en-US" sz="6000" b="1" dirty="0"/>
              <a:t>4</a:t>
            </a:r>
          </a:p>
        </p:txBody>
      </p:sp>
      <p:sp>
        <p:nvSpPr>
          <p:cNvPr id="123" name="Rectangle 10">
            <a:extLst>
              <a:ext uri="{FF2B5EF4-FFF2-40B4-BE49-F238E27FC236}">
                <a16:creationId xmlns:a16="http://schemas.microsoft.com/office/drawing/2014/main" id="{A8CDEC5C-11C9-41B4-86DB-837FA930397A}"/>
              </a:ext>
            </a:extLst>
          </p:cNvPr>
          <p:cNvSpPr/>
          <p:nvPr/>
        </p:nvSpPr>
        <p:spPr>
          <a:xfrm>
            <a:off x="4432084" y="3708445"/>
            <a:ext cx="1385256" cy="1872208"/>
          </a:xfrm>
          <a:prstGeom prst="rect">
            <a:avLst/>
          </a:prstGeom>
          <a:solidFill>
            <a:srgbClr val="F3A419"/>
          </a:solidFill>
          <a:ln>
            <a:noFill/>
          </a:ln>
          <a:scene3d>
            <a:camera prst="perspectiveHeroicExtremeLeftFacing" fov="1200000">
              <a:rot lat="761422" lon="3001956" rev="0"/>
            </a:camera>
            <a:lightRig rig="harsh" dir="t">
              <a:rot lat="0" lon="0" rev="7800000"/>
            </a:lightRig>
          </a:scene3d>
          <a:sp3d extrusionH="1016000"/>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en-US" sz="5400" b="1" dirty="0"/>
              <a:t>3</a:t>
            </a:r>
          </a:p>
        </p:txBody>
      </p:sp>
      <p:sp>
        <p:nvSpPr>
          <p:cNvPr id="124" name="Rectangle 11">
            <a:extLst>
              <a:ext uri="{FF2B5EF4-FFF2-40B4-BE49-F238E27FC236}">
                <a16:creationId xmlns:a16="http://schemas.microsoft.com/office/drawing/2014/main" id="{7270BBFF-825F-472D-B44F-134A487A31B3}"/>
              </a:ext>
            </a:extLst>
          </p:cNvPr>
          <p:cNvSpPr/>
          <p:nvPr/>
        </p:nvSpPr>
        <p:spPr>
          <a:xfrm>
            <a:off x="3842716" y="4619896"/>
            <a:ext cx="900076" cy="1216475"/>
          </a:xfrm>
          <a:prstGeom prst="rect">
            <a:avLst/>
          </a:prstGeom>
          <a:solidFill>
            <a:srgbClr val="6DC3C1"/>
          </a:solidFill>
          <a:ln>
            <a:noFill/>
          </a:ln>
          <a:effectLst/>
          <a:scene3d>
            <a:camera prst="perspectiveHeroicExtremeLeftFacing" fov="1200000">
              <a:rot lat="761422" lon="3001956" rev="0"/>
            </a:camera>
            <a:lightRig rig="harsh" dir="t">
              <a:rot lat="0" lon="0" rev="7800000"/>
            </a:lightRig>
          </a:scene3d>
          <a:sp3d extrusionH="889000"/>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en-US" sz="3600" b="1" dirty="0"/>
              <a:t>2</a:t>
            </a:r>
          </a:p>
        </p:txBody>
      </p:sp>
      <p:sp>
        <p:nvSpPr>
          <p:cNvPr id="125" name="Rectangle 12">
            <a:extLst>
              <a:ext uri="{FF2B5EF4-FFF2-40B4-BE49-F238E27FC236}">
                <a16:creationId xmlns:a16="http://schemas.microsoft.com/office/drawing/2014/main" id="{E4B5FE0D-5430-41BF-9ACD-BBEE4DC7E0C9}"/>
              </a:ext>
            </a:extLst>
          </p:cNvPr>
          <p:cNvSpPr/>
          <p:nvPr/>
        </p:nvSpPr>
        <p:spPr>
          <a:xfrm>
            <a:off x="3214782" y="5272914"/>
            <a:ext cx="575904" cy="778348"/>
          </a:xfrm>
          <a:prstGeom prst="rect">
            <a:avLst/>
          </a:prstGeom>
          <a:solidFill>
            <a:schemeClr val="tx2"/>
          </a:solidFill>
          <a:ln>
            <a:noFill/>
          </a:ln>
          <a:scene3d>
            <a:camera prst="perspectiveHeroicExtremeLeftFacing" fov="1200000">
              <a:rot lat="761422" lon="3001956" rev="0"/>
            </a:camera>
            <a:lightRig rig="harsh" dir="t">
              <a:rot lat="0" lon="0" rev="7800000"/>
            </a:lightRig>
          </a:scene3d>
          <a:sp3d extrusionH="7620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r>
              <a:rPr lang="en-US" sz="3200" b="1" dirty="0"/>
              <a:t>1</a:t>
            </a:r>
          </a:p>
        </p:txBody>
      </p:sp>
      <p:pic>
        <p:nvPicPr>
          <p:cNvPr id="127" name="Graphic 23" descr="Factory">
            <a:extLst>
              <a:ext uri="{FF2B5EF4-FFF2-40B4-BE49-F238E27FC236}">
                <a16:creationId xmlns:a16="http://schemas.microsoft.com/office/drawing/2014/main" id="{1148DEA9-EBDF-4192-BE1F-EB4B38486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0742" y="4633758"/>
            <a:ext cx="900000" cy="900000"/>
          </a:xfrm>
          <a:prstGeom prst="rect">
            <a:avLst/>
          </a:prstGeom>
          <a:scene3d>
            <a:camera prst="perspectiveHeroicExtremeLeftFacing" fov="0">
              <a:rot lat="495912" lon="18543373" rev="0"/>
            </a:camera>
            <a:lightRig rig="threePt" dir="t"/>
          </a:scene3d>
          <a:sp3d/>
        </p:spPr>
      </p:pic>
      <p:pic>
        <p:nvPicPr>
          <p:cNvPr id="128" name="Graphic 25" descr="Head with Gears">
            <a:extLst>
              <a:ext uri="{FF2B5EF4-FFF2-40B4-BE49-F238E27FC236}">
                <a16:creationId xmlns:a16="http://schemas.microsoft.com/office/drawing/2014/main" id="{7D2A2228-F0E1-47E9-9151-FDA6BEA423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9952" y="3897980"/>
            <a:ext cx="1007728" cy="1007728"/>
          </a:xfrm>
          <a:prstGeom prst="rect">
            <a:avLst/>
          </a:prstGeom>
          <a:scene3d>
            <a:camera prst="perspectiveHeroicExtremeLeftFacing" fov="0">
              <a:rot lat="495912" lon="18543373" rev="0"/>
            </a:camera>
            <a:lightRig rig="threePt" dir="t"/>
          </a:scene3d>
          <a:sp3d/>
        </p:spPr>
      </p:pic>
      <p:pic>
        <p:nvPicPr>
          <p:cNvPr id="130" name="Graphic 29" descr="Pie chart">
            <a:extLst>
              <a:ext uri="{FF2B5EF4-FFF2-40B4-BE49-F238E27FC236}">
                <a16:creationId xmlns:a16="http://schemas.microsoft.com/office/drawing/2014/main" id="{62555AD8-FD2C-492A-B53E-0CEC9A3892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900" y="4353118"/>
            <a:ext cx="897691" cy="897691"/>
          </a:xfrm>
          <a:prstGeom prst="rect">
            <a:avLst/>
          </a:prstGeom>
          <a:scene3d>
            <a:camera prst="perspectiveHeroicExtremeLeftFacing" fov="0">
              <a:rot lat="495912" lon="18543373" rev="0"/>
            </a:camera>
            <a:lightRig rig="threePt" dir="t"/>
          </a:scene3d>
          <a:sp3d/>
        </p:spPr>
      </p:pic>
      <p:sp>
        <p:nvSpPr>
          <p:cNvPr id="132" name="Rectangle 32">
            <a:extLst>
              <a:ext uri="{FF2B5EF4-FFF2-40B4-BE49-F238E27FC236}">
                <a16:creationId xmlns:a16="http://schemas.microsoft.com/office/drawing/2014/main" id="{A0F72153-B97C-4104-834B-B578576EFDB9}"/>
              </a:ext>
            </a:extLst>
          </p:cNvPr>
          <p:cNvSpPr/>
          <p:nvPr/>
        </p:nvSpPr>
        <p:spPr>
          <a:xfrm>
            <a:off x="9348627" y="2627132"/>
            <a:ext cx="2640737" cy="1815882"/>
          </a:xfrm>
          <a:prstGeom prst="rect">
            <a:avLst/>
          </a:prstGeom>
        </p:spPr>
        <p:txBody>
          <a:bodyPr wrap="square">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da-DK" sz="1600" dirty="0">
                <a:solidFill>
                  <a:srgbClr val="28283C"/>
                </a:solidFill>
                <a:cs typeface="Arial" panose="020B0604020202020204" pitchFamily="34" charset="0"/>
              </a:rPr>
              <a:t>Identidicación de </a:t>
            </a:r>
            <a:br>
              <a:rPr lang="da-DK" sz="1600" dirty="0">
                <a:solidFill>
                  <a:srgbClr val="28283C"/>
                </a:solidFill>
                <a:cs typeface="Arial" panose="020B0604020202020204" pitchFamily="34" charset="0"/>
              </a:rPr>
            </a:br>
            <a:r>
              <a:rPr lang="da-DK" sz="1600" dirty="0">
                <a:solidFill>
                  <a:srgbClr val="28283C"/>
                </a:solidFill>
                <a:cs typeface="Arial" panose="020B0604020202020204" pitchFamily="34" charset="0"/>
              </a:rPr>
              <a:t>clientes extranjeros.</a:t>
            </a:r>
          </a:p>
          <a:p>
            <a:pPr marL="342900" indent="-342900">
              <a:buFont typeface="+mj-lt"/>
              <a:buAutoNum type="arabicPeriod"/>
            </a:pPr>
            <a:r>
              <a:rPr lang="da-DK" sz="1600" b="1" dirty="0">
                <a:solidFill>
                  <a:srgbClr val="28283C"/>
                </a:solidFill>
                <a:cs typeface="Arial" panose="020B0604020202020204" pitchFamily="34" charset="0"/>
              </a:rPr>
              <a:t>Información de: </a:t>
            </a:r>
            <a:r>
              <a:rPr lang="da-DK" sz="1600" dirty="0">
                <a:solidFill>
                  <a:srgbClr val="28283C"/>
                </a:solidFill>
                <a:cs typeface="Arial" panose="020B0604020202020204" pitchFamily="34" charset="0"/>
              </a:rPr>
              <a:t>procesos judiciales, movimientos financieros, captura de huellas y firmas digitales.</a:t>
            </a:r>
            <a:endParaRPr lang="en-US" sz="1600" dirty="0">
              <a:solidFill>
                <a:srgbClr val="28283C"/>
              </a:solidFill>
              <a:cs typeface="Arial" panose="020B0604020202020204" pitchFamily="34" charset="0"/>
            </a:endParaRPr>
          </a:p>
        </p:txBody>
      </p:sp>
      <p:sp>
        <p:nvSpPr>
          <p:cNvPr id="134" name="Rectangle 35">
            <a:extLst>
              <a:ext uri="{FF2B5EF4-FFF2-40B4-BE49-F238E27FC236}">
                <a16:creationId xmlns:a16="http://schemas.microsoft.com/office/drawing/2014/main" id="{344389E6-4472-427B-AE64-68EA95F5C62D}"/>
              </a:ext>
            </a:extLst>
          </p:cNvPr>
          <p:cNvSpPr/>
          <p:nvPr/>
        </p:nvSpPr>
        <p:spPr>
          <a:xfrm>
            <a:off x="1647122" y="1684690"/>
            <a:ext cx="3897770" cy="584775"/>
          </a:xfrm>
          <a:prstGeom prst="rect">
            <a:avLst/>
          </a:prstGeom>
        </p:spPr>
        <p:txBody>
          <a:bodyPr wrap="square">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r"/>
            <a:r>
              <a:rPr lang="da-DK" sz="1600" dirty="0">
                <a:solidFill>
                  <a:srgbClr val="28283C"/>
                </a:solidFill>
                <a:cs typeface="Arial" panose="020B0604020202020204" pitchFamily="34" charset="0"/>
              </a:rPr>
              <a:t>Definición de modelos.</a:t>
            </a:r>
          </a:p>
          <a:p>
            <a:pPr algn="r"/>
            <a:r>
              <a:rPr lang="da-DK" sz="1600" dirty="0">
                <a:solidFill>
                  <a:srgbClr val="28283C"/>
                </a:solidFill>
                <a:cs typeface="Arial" panose="020B0604020202020204" pitchFamily="34" charset="0"/>
              </a:rPr>
              <a:t>Automatización para las señales de alerta.</a:t>
            </a:r>
            <a:endParaRPr lang="en-US" sz="1600" dirty="0">
              <a:solidFill>
                <a:srgbClr val="28283C"/>
              </a:solidFill>
              <a:cs typeface="Arial" panose="020B0604020202020204" pitchFamily="34" charset="0"/>
            </a:endParaRPr>
          </a:p>
        </p:txBody>
      </p:sp>
      <p:sp>
        <p:nvSpPr>
          <p:cNvPr id="9" name="Rectangle 35">
            <a:extLst>
              <a:ext uri="{FF2B5EF4-FFF2-40B4-BE49-F238E27FC236}">
                <a16:creationId xmlns:a16="http://schemas.microsoft.com/office/drawing/2014/main" id="{BAA7CF17-5A05-4946-B836-4A69A2F2E5A0}"/>
              </a:ext>
            </a:extLst>
          </p:cNvPr>
          <p:cNvSpPr/>
          <p:nvPr/>
        </p:nvSpPr>
        <p:spPr>
          <a:xfrm>
            <a:off x="263262" y="4087130"/>
            <a:ext cx="3483134" cy="338554"/>
          </a:xfrm>
          <a:prstGeom prst="rect">
            <a:avLst/>
          </a:prstGeom>
        </p:spPr>
        <p:txBody>
          <a:bodyPr wrap="square">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r"/>
            <a:r>
              <a:rPr lang="da-DK" sz="1600" dirty="0">
                <a:solidFill>
                  <a:srgbClr val="28283C"/>
                </a:solidFill>
                <a:cs typeface="Arial" panose="020B0604020202020204" pitchFamily="34" charset="0"/>
              </a:rPr>
              <a:t>Identificación y medición de riesgos.</a:t>
            </a:r>
            <a:endParaRPr lang="en-US" sz="1600" dirty="0">
              <a:solidFill>
                <a:srgbClr val="28283C"/>
              </a:solidFill>
              <a:cs typeface="Arial" panose="020B0604020202020204" pitchFamily="34" charset="0"/>
            </a:endParaRPr>
          </a:p>
        </p:txBody>
      </p:sp>
      <p:sp>
        <p:nvSpPr>
          <p:cNvPr id="154" name="Rectangle 31">
            <a:extLst>
              <a:ext uri="{FF2B5EF4-FFF2-40B4-BE49-F238E27FC236}">
                <a16:creationId xmlns:a16="http://schemas.microsoft.com/office/drawing/2014/main" id="{2E590AB0-44CF-4319-9CDE-4DC61C587973}"/>
              </a:ext>
            </a:extLst>
          </p:cNvPr>
          <p:cNvSpPr/>
          <p:nvPr/>
        </p:nvSpPr>
        <p:spPr>
          <a:xfrm>
            <a:off x="9132165" y="2166083"/>
            <a:ext cx="2640737" cy="338554"/>
          </a:xfrm>
          <a:prstGeom prst="rect">
            <a:avLst/>
          </a:prstGeom>
        </p:spPr>
        <p:txBody>
          <a:bodyPr wrap="square" anchor="b">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r"/>
            <a:r>
              <a:rPr lang="da-DK" sz="1600" b="1" dirty="0">
                <a:solidFill>
                  <a:srgbClr val="28283C"/>
                </a:solidFill>
                <a:latin typeface="Arial" panose="020B0604020202020204" pitchFamily="34" charset="0"/>
                <a:cs typeface="Arial" panose="020B0604020202020204" pitchFamily="34" charset="0"/>
              </a:rPr>
              <a:t>Conocimiento del cliente</a:t>
            </a:r>
            <a:endParaRPr lang="en-US" sz="1600" b="1" dirty="0">
              <a:solidFill>
                <a:srgbClr val="28283C"/>
              </a:solidFill>
              <a:latin typeface="Arial" panose="020B0604020202020204" pitchFamily="34" charset="0"/>
              <a:cs typeface="Arial" panose="020B0604020202020204" pitchFamily="34" charset="0"/>
            </a:endParaRPr>
          </a:p>
        </p:txBody>
      </p:sp>
      <p:sp>
        <p:nvSpPr>
          <p:cNvPr id="156" name="Rectangle 34">
            <a:extLst>
              <a:ext uri="{FF2B5EF4-FFF2-40B4-BE49-F238E27FC236}">
                <a16:creationId xmlns:a16="http://schemas.microsoft.com/office/drawing/2014/main" id="{67F35739-B91E-4D51-A068-666FF9A62423}"/>
              </a:ext>
            </a:extLst>
          </p:cNvPr>
          <p:cNvSpPr/>
          <p:nvPr/>
        </p:nvSpPr>
        <p:spPr>
          <a:xfrm>
            <a:off x="2549765" y="1361912"/>
            <a:ext cx="2938708" cy="338554"/>
          </a:xfrm>
          <a:prstGeom prst="rect">
            <a:avLst/>
          </a:prstGeom>
        </p:spPr>
        <p:txBody>
          <a:bodyPr wrap="square" anchor="b">
            <a:spAutoFit/>
          </a:bodyPr>
          <a:lstStyle/>
          <a:p>
            <a:pPr algn="r"/>
            <a:r>
              <a:rPr lang="da-DK" sz="1600" b="1" dirty="0">
                <a:solidFill>
                  <a:srgbClr val="28283C"/>
                </a:solidFill>
                <a:latin typeface="Arial" panose="020B0604020202020204" pitchFamily="34" charset="0"/>
                <a:cs typeface="Arial" panose="020B0604020202020204" pitchFamily="34" charset="0"/>
              </a:rPr>
              <a:t>Segmentación</a:t>
            </a:r>
            <a:endParaRPr lang="en-US" sz="1600" b="1" dirty="0">
              <a:solidFill>
                <a:srgbClr val="28283C"/>
              </a:solidFill>
              <a:latin typeface="Arial" panose="020B0604020202020204" pitchFamily="34" charset="0"/>
              <a:cs typeface="Arial" panose="020B0604020202020204" pitchFamily="34" charset="0"/>
            </a:endParaRPr>
          </a:p>
        </p:txBody>
      </p:sp>
      <p:sp>
        <p:nvSpPr>
          <p:cNvPr id="158" name="Rectangle 37">
            <a:extLst>
              <a:ext uri="{FF2B5EF4-FFF2-40B4-BE49-F238E27FC236}">
                <a16:creationId xmlns:a16="http://schemas.microsoft.com/office/drawing/2014/main" id="{F5F4259B-13C7-4C13-A80E-E3C0D80C184E}"/>
              </a:ext>
            </a:extLst>
          </p:cNvPr>
          <p:cNvSpPr/>
          <p:nvPr/>
        </p:nvSpPr>
        <p:spPr>
          <a:xfrm>
            <a:off x="1692062" y="2621975"/>
            <a:ext cx="2885814" cy="584775"/>
          </a:xfrm>
          <a:prstGeom prst="rect">
            <a:avLst/>
          </a:prstGeom>
        </p:spPr>
        <p:txBody>
          <a:bodyPr wrap="square" anchor="b">
            <a:spAutoFit/>
          </a:bodyPr>
          <a:lstStyle/>
          <a:p>
            <a:pPr algn="r"/>
            <a:r>
              <a:rPr lang="da-DK" sz="1600" b="1" dirty="0">
                <a:solidFill>
                  <a:srgbClr val="28283C"/>
                </a:solidFill>
                <a:latin typeface="Arial" panose="020B0604020202020204" pitchFamily="34" charset="0"/>
                <a:cs typeface="Arial" panose="020B0604020202020204" pitchFamily="34" charset="0"/>
              </a:rPr>
              <a:t>Caracterización de clientesy proveedores</a:t>
            </a:r>
            <a:endParaRPr lang="en-US" sz="1600" b="1" dirty="0">
              <a:solidFill>
                <a:srgbClr val="28283C"/>
              </a:solidFill>
              <a:latin typeface="Arial" panose="020B0604020202020204" pitchFamily="34" charset="0"/>
              <a:cs typeface="Arial" panose="020B0604020202020204" pitchFamily="34" charset="0"/>
            </a:endParaRPr>
          </a:p>
        </p:txBody>
      </p:sp>
      <p:sp>
        <p:nvSpPr>
          <p:cNvPr id="160" name="Rectangle 40">
            <a:extLst>
              <a:ext uri="{FF2B5EF4-FFF2-40B4-BE49-F238E27FC236}">
                <a16:creationId xmlns:a16="http://schemas.microsoft.com/office/drawing/2014/main" id="{F4660F37-A713-47F1-800C-341DC8FDB3FA}"/>
              </a:ext>
            </a:extLst>
          </p:cNvPr>
          <p:cNvSpPr/>
          <p:nvPr/>
        </p:nvSpPr>
        <p:spPr>
          <a:xfrm>
            <a:off x="1059905" y="3766630"/>
            <a:ext cx="2640737" cy="338554"/>
          </a:xfrm>
          <a:prstGeom prst="rect">
            <a:avLst/>
          </a:prstGeom>
        </p:spPr>
        <p:txBody>
          <a:bodyPr wrap="square" anchor="b">
            <a:spAutoFit/>
          </a:bodyPr>
          <a:lstStyle/>
          <a:p>
            <a:pPr algn="r"/>
            <a:r>
              <a:rPr lang="da-DK" sz="1600" b="1" dirty="0">
                <a:solidFill>
                  <a:srgbClr val="28283C"/>
                </a:solidFill>
                <a:latin typeface="Arial" panose="020B0604020202020204" pitchFamily="34" charset="0"/>
                <a:cs typeface="Arial" panose="020B0604020202020204" pitchFamily="34" charset="0"/>
              </a:rPr>
              <a:t>Diseño de metodologías</a:t>
            </a:r>
            <a:endParaRPr lang="en-US" sz="1600" b="1" dirty="0">
              <a:solidFill>
                <a:srgbClr val="28283C"/>
              </a:solidFill>
              <a:latin typeface="Arial" panose="020B0604020202020204" pitchFamily="34" charset="0"/>
              <a:cs typeface="Arial" panose="020B0604020202020204" pitchFamily="34" charset="0"/>
            </a:endParaRPr>
          </a:p>
        </p:txBody>
      </p:sp>
      <p:sp>
        <p:nvSpPr>
          <p:cNvPr id="162" name="Rectangle 43">
            <a:extLst>
              <a:ext uri="{FF2B5EF4-FFF2-40B4-BE49-F238E27FC236}">
                <a16:creationId xmlns:a16="http://schemas.microsoft.com/office/drawing/2014/main" id="{7F53C47F-E5F0-4AEC-947B-E46C688E7937}"/>
              </a:ext>
            </a:extLst>
          </p:cNvPr>
          <p:cNvSpPr/>
          <p:nvPr/>
        </p:nvSpPr>
        <p:spPr>
          <a:xfrm>
            <a:off x="856713" y="5369413"/>
            <a:ext cx="1709199" cy="584775"/>
          </a:xfrm>
          <a:prstGeom prst="rect">
            <a:avLst/>
          </a:prstGeom>
        </p:spPr>
        <p:txBody>
          <a:bodyPr wrap="square" anchor="b">
            <a:spAutoFit/>
          </a:bodyPr>
          <a:lstStyle/>
          <a:p>
            <a:pPr algn="r"/>
            <a:r>
              <a:rPr lang="da-DK" sz="1600" b="1" dirty="0">
                <a:solidFill>
                  <a:srgbClr val="28283C"/>
                </a:solidFill>
                <a:latin typeface="Arial" panose="020B0604020202020204" pitchFamily="34" charset="0"/>
                <a:cs typeface="Arial" panose="020B0604020202020204" pitchFamily="34" charset="0"/>
              </a:rPr>
              <a:t>Gobierno </a:t>
            </a:r>
          </a:p>
          <a:p>
            <a:pPr algn="r"/>
            <a:r>
              <a:rPr lang="da-DK" sz="1600" b="1" dirty="0">
                <a:solidFill>
                  <a:srgbClr val="28283C"/>
                </a:solidFill>
                <a:latin typeface="Arial" panose="020B0604020202020204" pitchFamily="34" charset="0"/>
                <a:cs typeface="Arial" panose="020B0604020202020204" pitchFamily="34" charset="0"/>
              </a:rPr>
              <a:t>organizacional</a:t>
            </a:r>
            <a:endParaRPr lang="en-US" sz="1600" b="1" dirty="0">
              <a:solidFill>
                <a:srgbClr val="28283C"/>
              </a:solidFill>
              <a:latin typeface="Arial" panose="020B0604020202020204" pitchFamily="34" charset="0"/>
              <a:cs typeface="Arial" panose="020B0604020202020204" pitchFamily="34" charset="0"/>
            </a:endParaRPr>
          </a:p>
        </p:txBody>
      </p:sp>
      <p:pic>
        <p:nvPicPr>
          <p:cNvPr id="168" name="Graphic 17" descr="Single gear">
            <a:extLst>
              <a:ext uri="{FF2B5EF4-FFF2-40B4-BE49-F238E27FC236}">
                <a16:creationId xmlns:a16="http://schemas.microsoft.com/office/drawing/2014/main" id="{EFD45DAA-2FEC-47DA-8CE0-71A7387F594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29187" y="5030205"/>
            <a:ext cx="791787" cy="791787"/>
          </a:xfrm>
          <a:prstGeom prst="rect">
            <a:avLst/>
          </a:prstGeom>
          <a:scene3d>
            <a:camera prst="isometricOffAxis1Right">
              <a:rot lat="1080000" lon="18600000" rev="0"/>
            </a:camera>
            <a:lightRig rig="threePt" dir="t"/>
          </a:scene3d>
          <a:sp3d/>
        </p:spPr>
      </p:pic>
      <p:pic>
        <p:nvPicPr>
          <p:cNvPr id="170" name="Graphic 14" descr="Trophy">
            <a:extLst>
              <a:ext uri="{FF2B5EF4-FFF2-40B4-BE49-F238E27FC236}">
                <a16:creationId xmlns:a16="http://schemas.microsoft.com/office/drawing/2014/main" id="{C8E9BCE9-8F4F-4A11-BB8F-787D3F282D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09558" y="5431654"/>
            <a:ext cx="528553" cy="528553"/>
          </a:xfrm>
          <a:prstGeom prst="rect">
            <a:avLst/>
          </a:prstGeom>
          <a:scene3d>
            <a:camera prst="isometricOffAxis1Right">
              <a:rot lat="1080000" lon="19200000" rev="0"/>
            </a:camera>
            <a:lightRig rig="threePt" dir="t"/>
          </a:scene3d>
          <a:sp3d/>
        </p:spPr>
      </p:pic>
      <p:pic>
        <p:nvPicPr>
          <p:cNvPr id="2" name="Imagen 1">
            <a:extLst>
              <a:ext uri="{FF2B5EF4-FFF2-40B4-BE49-F238E27FC236}">
                <a16:creationId xmlns:a16="http://schemas.microsoft.com/office/drawing/2014/main" id="{E074F5E8-4F3E-4227-9680-CA19DDB55DD3}"/>
              </a:ext>
            </a:extLst>
          </p:cNvPr>
          <p:cNvPicPr>
            <a:picLocks noChangeAspect="1"/>
          </p:cNvPicPr>
          <p:nvPr/>
        </p:nvPicPr>
        <p:blipFill>
          <a:blip r:embed="rId13"/>
          <a:stretch>
            <a:fillRect/>
          </a:stretch>
        </p:blipFill>
        <p:spPr>
          <a:xfrm>
            <a:off x="-2698" y="228844"/>
            <a:ext cx="2035680" cy="444748"/>
          </a:xfrm>
          <a:prstGeom prst="rect">
            <a:avLst/>
          </a:prstGeom>
        </p:spPr>
      </p:pic>
      <p:sp>
        <p:nvSpPr>
          <p:cNvPr id="33" name="Text Placeholder 2">
            <a:extLst>
              <a:ext uri="{FF2B5EF4-FFF2-40B4-BE49-F238E27FC236}">
                <a16:creationId xmlns:a16="http://schemas.microsoft.com/office/drawing/2014/main" id="{8E00AAA6-B3ED-4BC8-9A33-0BB940ACFF3B}"/>
              </a:ext>
            </a:extLst>
          </p:cNvPr>
          <p:cNvSpPr txBox="1">
            <a:spLocks/>
          </p:cNvSpPr>
          <p:nvPr/>
        </p:nvSpPr>
        <p:spPr>
          <a:xfrm>
            <a:off x="2462093" y="250224"/>
            <a:ext cx="7267814" cy="846622"/>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dirty="0">
                <a:ln>
                  <a:noFill/>
                </a:ln>
                <a:solidFill>
                  <a:srgbClr val="28283C"/>
                </a:solidFill>
                <a:effectLst/>
                <a:uLnTx/>
                <a:uFillTx/>
                <a:latin typeface="Arial"/>
              </a:rPr>
              <a:t>ACCIONES ADICIONALES</a:t>
            </a:r>
            <a:endParaRPr kumimoji="0" lang="es-CO" sz="4000" b="1" i="0" u="none" strike="noStrike" kern="1200" cap="none" spc="0" normalizeH="0" baseline="0" dirty="0">
              <a:ln>
                <a:noFill/>
              </a:ln>
              <a:solidFill>
                <a:srgbClr val="28283C"/>
              </a:solidFill>
              <a:effectLst/>
              <a:uLnTx/>
              <a:uFillTx/>
              <a:latin typeface="Arial"/>
            </a:endParaRPr>
          </a:p>
        </p:txBody>
      </p:sp>
      <p:cxnSp>
        <p:nvCxnSpPr>
          <p:cNvPr id="6" name="Conector recto de flecha 5">
            <a:extLst>
              <a:ext uri="{FF2B5EF4-FFF2-40B4-BE49-F238E27FC236}">
                <a16:creationId xmlns:a16="http://schemas.microsoft.com/office/drawing/2014/main" id="{F8ED888C-BC68-4C02-96FD-5F46DBA91AF2}"/>
              </a:ext>
            </a:extLst>
          </p:cNvPr>
          <p:cNvCxnSpPr>
            <a:cxnSpLocks/>
          </p:cNvCxnSpPr>
          <p:nvPr/>
        </p:nvCxnSpPr>
        <p:spPr>
          <a:xfrm>
            <a:off x="10444688" y="1548257"/>
            <a:ext cx="0" cy="490162"/>
          </a:xfrm>
          <a:prstGeom prst="straightConnector1">
            <a:avLst/>
          </a:prstGeom>
          <a:ln>
            <a:solidFill>
              <a:srgbClr val="429C9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861B4194-9ED3-47E6-AB27-50CC33C70DDC}"/>
              </a:ext>
            </a:extLst>
          </p:cNvPr>
          <p:cNvCxnSpPr>
            <a:cxnSpLocks/>
          </p:cNvCxnSpPr>
          <p:nvPr/>
        </p:nvCxnSpPr>
        <p:spPr>
          <a:xfrm flipH="1" flipV="1">
            <a:off x="8097475" y="1548257"/>
            <a:ext cx="2347214" cy="7078"/>
          </a:xfrm>
          <a:prstGeom prst="line">
            <a:avLst/>
          </a:prstGeom>
          <a:ln>
            <a:solidFill>
              <a:srgbClr val="429C9C"/>
            </a:solidFill>
            <a:prstDash val="sysDash"/>
          </a:ln>
        </p:spPr>
        <p:style>
          <a:lnRef idx="1">
            <a:schemeClr val="accent1"/>
          </a:lnRef>
          <a:fillRef idx="0">
            <a:schemeClr val="accent1"/>
          </a:fillRef>
          <a:effectRef idx="0">
            <a:schemeClr val="accent1"/>
          </a:effectRef>
          <a:fontRef idx="minor">
            <a:schemeClr val="tx1"/>
          </a:fontRef>
        </p:style>
      </p:cxnSp>
      <p:pic>
        <p:nvPicPr>
          <p:cNvPr id="41" name="Imagen 40">
            <a:extLst>
              <a:ext uri="{FF2B5EF4-FFF2-40B4-BE49-F238E27FC236}">
                <a16:creationId xmlns:a16="http://schemas.microsoft.com/office/drawing/2014/main" id="{44B78BAE-44F0-41AF-AE77-6341419ECED4}"/>
              </a:ext>
            </a:extLst>
          </p:cNvPr>
          <p:cNvPicPr>
            <a:picLocks noChangeAspect="1"/>
          </p:cNvPicPr>
          <p:nvPr/>
        </p:nvPicPr>
        <p:blipFill>
          <a:blip r:embed="rId14"/>
          <a:stretch>
            <a:fillRect/>
          </a:stretch>
        </p:blipFill>
        <p:spPr>
          <a:xfrm>
            <a:off x="8901247" y="5351146"/>
            <a:ext cx="3317974" cy="1525542"/>
          </a:xfrm>
          <a:prstGeom prst="rect">
            <a:avLst/>
          </a:prstGeom>
        </p:spPr>
      </p:pic>
      <p:cxnSp>
        <p:nvCxnSpPr>
          <p:cNvPr id="14" name="Conector recto 13">
            <a:extLst>
              <a:ext uri="{FF2B5EF4-FFF2-40B4-BE49-F238E27FC236}">
                <a16:creationId xmlns:a16="http://schemas.microsoft.com/office/drawing/2014/main" id="{3123DFEB-17CC-45A3-8F99-4D858EC957D3}"/>
              </a:ext>
            </a:extLst>
          </p:cNvPr>
          <p:cNvCxnSpPr>
            <a:cxnSpLocks/>
          </p:cNvCxnSpPr>
          <p:nvPr/>
        </p:nvCxnSpPr>
        <p:spPr>
          <a:xfrm flipV="1">
            <a:off x="6198957" y="1555335"/>
            <a:ext cx="0" cy="949302"/>
          </a:xfrm>
          <a:prstGeom prst="line">
            <a:avLst/>
          </a:prstGeom>
          <a:ln>
            <a:solidFill>
              <a:srgbClr val="F33B8A"/>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1A9C565D-28FD-4AAA-9486-A513332CCB63}"/>
              </a:ext>
            </a:extLst>
          </p:cNvPr>
          <p:cNvCxnSpPr/>
          <p:nvPr/>
        </p:nvCxnSpPr>
        <p:spPr>
          <a:xfrm flipH="1">
            <a:off x="5544892" y="1555335"/>
            <a:ext cx="654065" cy="0"/>
          </a:xfrm>
          <a:prstGeom prst="straightConnector1">
            <a:avLst/>
          </a:prstGeom>
          <a:ln>
            <a:solidFill>
              <a:srgbClr val="F33B8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DFB2802B-7236-4B25-8CB1-F3A46F528F36}"/>
              </a:ext>
            </a:extLst>
          </p:cNvPr>
          <p:cNvCxnSpPr>
            <a:cxnSpLocks/>
          </p:cNvCxnSpPr>
          <p:nvPr/>
        </p:nvCxnSpPr>
        <p:spPr>
          <a:xfrm flipV="1">
            <a:off x="5244608" y="2918854"/>
            <a:ext cx="0" cy="595527"/>
          </a:xfrm>
          <a:prstGeom prst="line">
            <a:avLst/>
          </a:prstGeom>
          <a:ln>
            <a:solidFill>
              <a:srgbClr val="F3A419"/>
            </a:solidFill>
            <a:prstDash val="sysDash"/>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17C0D336-2F37-4324-A404-26522892F6AB}"/>
              </a:ext>
            </a:extLst>
          </p:cNvPr>
          <p:cNvCxnSpPr/>
          <p:nvPr/>
        </p:nvCxnSpPr>
        <p:spPr>
          <a:xfrm flipH="1">
            <a:off x="4590543" y="2918853"/>
            <a:ext cx="654065" cy="0"/>
          </a:xfrm>
          <a:prstGeom prst="straightConnector1">
            <a:avLst/>
          </a:prstGeom>
          <a:ln>
            <a:solidFill>
              <a:srgbClr val="F3A41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E5759664-03D1-4276-9C1D-2AA23BD9AC88}"/>
              </a:ext>
            </a:extLst>
          </p:cNvPr>
          <p:cNvCxnSpPr>
            <a:cxnSpLocks/>
          </p:cNvCxnSpPr>
          <p:nvPr/>
        </p:nvCxnSpPr>
        <p:spPr>
          <a:xfrm flipV="1">
            <a:off x="4496781" y="4011582"/>
            <a:ext cx="0" cy="455129"/>
          </a:xfrm>
          <a:prstGeom prst="line">
            <a:avLst/>
          </a:prstGeom>
          <a:ln>
            <a:solidFill>
              <a:srgbClr val="6DC3C1"/>
            </a:solidFill>
            <a:prstDash val="sysDash"/>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F08668FC-3A91-4EFE-B83E-D25F1846C108}"/>
              </a:ext>
            </a:extLst>
          </p:cNvPr>
          <p:cNvCxnSpPr/>
          <p:nvPr/>
        </p:nvCxnSpPr>
        <p:spPr>
          <a:xfrm flipH="1">
            <a:off x="3842716" y="4011581"/>
            <a:ext cx="654065" cy="0"/>
          </a:xfrm>
          <a:prstGeom prst="straightConnector1">
            <a:avLst/>
          </a:prstGeom>
          <a:ln>
            <a:solidFill>
              <a:srgbClr val="6DC3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D8205BDD-BA54-48EB-9B7E-78766AFEC07B}"/>
              </a:ext>
            </a:extLst>
          </p:cNvPr>
          <p:cNvCxnSpPr/>
          <p:nvPr/>
        </p:nvCxnSpPr>
        <p:spPr>
          <a:xfrm flipH="1">
            <a:off x="2673153" y="5669122"/>
            <a:ext cx="654065" cy="0"/>
          </a:xfrm>
          <a:prstGeom prst="straightConnector1">
            <a:avLst/>
          </a:prstGeom>
          <a:ln>
            <a:solidFill>
              <a:srgbClr val="28283C"/>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0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
            <a:extLst>
              <a:ext uri="{FF2B5EF4-FFF2-40B4-BE49-F238E27FC236}">
                <a16:creationId xmlns:a16="http://schemas.microsoft.com/office/drawing/2014/main" id="{87A231E4-33EB-4914-87CD-FCDA84052A6F}"/>
              </a:ext>
            </a:extLst>
          </p:cNvPr>
          <p:cNvSpPr/>
          <p:nvPr/>
        </p:nvSpPr>
        <p:spPr>
          <a:xfrm>
            <a:off x="0" y="0"/>
            <a:ext cx="12191999" cy="6858000"/>
          </a:xfrm>
          <a:prstGeom prst="rect">
            <a:avLst/>
          </a:prstGeom>
          <a:solidFill>
            <a:srgbClr val="2828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9A71E682-EFCB-4550-8198-E8A81D39590E}"/>
              </a:ext>
            </a:extLst>
          </p:cNvPr>
          <p:cNvPicPr>
            <a:picLocks noChangeAspect="1"/>
          </p:cNvPicPr>
          <p:nvPr/>
        </p:nvPicPr>
        <p:blipFill>
          <a:blip r:embed="rId2"/>
          <a:stretch>
            <a:fillRect/>
          </a:stretch>
        </p:blipFill>
        <p:spPr>
          <a:xfrm>
            <a:off x="3119642" y="3747550"/>
            <a:ext cx="5364159" cy="2320297"/>
          </a:xfrm>
          <a:prstGeom prst="rect">
            <a:avLst/>
          </a:prstGeom>
        </p:spPr>
      </p:pic>
      <p:pic>
        <p:nvPicPr>
          <p:cNvPr id="4" name="Imagen 3">
            <a:extLst>
              <a:ext uri="{FF2B5EF4-FFF2-40B4-BE49-F238E27FC236}">
                <a16:creationId xmlns:a16="http://schemas.microsoft.com/office/drawing/2014/main" id="{A34E548D-33AE-443D-A194-385AF4B70E16}"/>
              </a:ext>
            </a:extLst>
          </p:cNvPr>
          <p:cNvPicPr>
            <a:picLocks noChangeAspect="1"/>
          </p:cNvPicPr>
          <p:nvPr/>
        </p:nvPicPr>
        <p:blipFill>
          <a:blip r:embed="rId3"/>
          <a:stretch>
            <a:fillRect/>
          </a:stretch>
        </p:blipFill>
        <p:spPr>
          <a:xfrm>
            <a:off x="10180549" y="308854"/>
            <a:ext cx="2035680" cy="444748"/>
          </a:xfrm>
          <a:prstGeom prst="rect">
            <a:avLst/>
          </a:prstGeom>
        </p:spPr>
      </p:pic>
      <p:sp>
        <p:nvSpPr>
          <p:cNvPr id="5" name="Text Placeholder 2">
            <a:extLst>
              <a:ext uri="{FF2B5EF4-FFF2-40B4-BE49-F238E27FC236}">
                <a16:creationId xmlns:a16="http://schemas.microsoft.com/office/drawing/2014/main" id="{F5FB4125-A865-48D4-8515-6248523403A1}"/>
              </a:ext>
            </a:extLst>
          </p:cNvPr>
          <p:cNvSpPr txBox="1">
            <a:spLocks/>
          </p:cNvSpPr>
          <p:nvPr/>
        </p:nvSpPr>
        <p:spPr>
          <a:xfrm>
            <a:off x="2400633" y="982507"/>
            <a:ext cx="6802175" cy="1782537"/>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23" rtl="0" eaLnBrk="1" fontAlgn="auto" latinLnBrk="0" hangingPunct="1">
              <a:lnSpc>
                <a:spcPts val="3400"/>
              </a:lnSpc>
              <a:spcBef>
                <a:spcPts val="1000"/>
              </a:spcBef>
              <a:spcAft>
                <a:spcPts val="0"/>
              </a:spcAft>
              <a:buClrTx/>
              <a:buSzTx/>
              <a:buFont typeface="Arial" panose="020B0604020202020204" pitchFamily="34" charset="0"/>
              <a:buNone/>
              <a:tabLst/>
              <a:defRPr/>
            </a:pPr>
            <a:r>
              <a:rPr kumimoji="0" lang="es-CO" sz="2800" b="0" i="0" u="none" strike="noStrike" kern="1200" cap="none" spc="0" normalizeH="0" baseline="0" dirty="0">
                <a:ln>
                  <a:noFill/>
                </a:ln>
                <a:solidFill>
                  <a:schemeClr val="bg1"/>
                </a:solidFill>
                <a:effectLst/>
                <a:uLnTx/>
                <a:uFillTx/>
                <a:latin typeface="Arial"/>
                <a:cs typeface="Arial" pitchFamily="34" charset="0"/>
              </a:rPr>
              <a:t>Debemos continuar trabajando en la adopción de las </a:t>
            </a:r>
            <a:r>
              <a:rPr kumimoji="0" lang="es-CO" sz="2800" b="1" i="0" u="none" strike="noStrike" kern="1200" cap="none" spc="0" normalizeH="0" baseline="0" dirty="0">
                <a:ln>
                  <a:noFill/>
                </a:ln>
                <a:solidFill>
                  <a:schemeClr val="bg1"/>
                </a:solidFill>
                <a:effectLst/>
                <a:uLnTx/>
                <a:uFillTx/>
                <a:latin typeface="Arial"/>
                <a:cs typeface="Arial" pitchFamily="34" charset="0"/>
              </a:rPr>
              <a:t>buenas prácticas</a:t>
            </a:r>
            <a:r>
              <a:rPr kumimoji="0" lang="es-CO" sz="2800" b="0" i="0" u="none" strike="noStrike" kern="1200" cap="none" spc="0" normalizeH="0" baseline="0" dirty="0">
                <a:ln>
                  <a:noFill/>
                </a:ln>
                <a:solidFill>
                  <a:schemeClr val="bg1"/>
                </a:solidFill>
                <a:effectLst/>
                <a:uLnTx/>
                <a:uFillTx/>
                <a:latin typeface="Arial"/>
                <a:cs typeface="Arial" pitchFamily="34" charset="0"/>
              </a:rPr>
              <a:t>, pero lo más importante es la interiorización a todo nivel de la Entidad.  </a:t>
            </a:r>
            <a:endParaRPr kumimoji="0" lang="es-CO" sz="2800" b="1" i="0" u="none" strike="noStrike" kern="1200" cap="none" spc="0" normalizeH="0" baseline="0" dirty="0">
              <a:ln>
                <a:noFill/>
              </a:ln>
              <a:solidFill>
                <a:schemeClr val="bg1"/>
              </a:solidFill>
              <a:effectLst/>
              <a:uLnTx/>
              <a:uFillTx/>
              <a:latin typeface="Arial"/>
              <a:cs typeface="Arial" pitchFamily="34" charset="0"/>
            </a:endParaRPr>
          </a:p>
        </p:txBody>
      </p:sp>
    </p:spTree>
    <p:extLst>
      <p:ext uri="{BB962C8B-B14F-4D97-AF65-F5344CB8AC3E}">
        <p14:creationId xmlns:p14="http://schemas.microsoft.com/office/powerpoint/2010/main" val="4865084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1202</Words>
  <Application>Microsoft Office PowerPoint</Application>
  <PresentationFormat>Panorámica</PresentationFormat>
  <Paragraphs>85</Paragraphs>
  <Slides>9</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OMSAR</dc:creator>
  <cp:lastModifiedBy>Juliana Lopez</cp:lastModifiedBy>
  <cp:revision>21</cp:revision>
  <dcterms:created xsi:type="dcterms:W3CDTF">2020-08-15T04:21:20Z</dcterms:created>
  <dcterms:modified xsi:type="dcterms:W3CDTF">2020-08-31T13:57:28Z</dcterms:modified>
</cp:coreProperties>
</file>