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8" r:id="rId3"/>
    <p:sldId id="262" r:id="rId4"/>
    <p:sldId id="259" r:id="rId5"/>
    <p:sldId id="260" r:id="rId6"/>
    <p:sldId id="283" r:id="rId7"/>
  </p:sldIdLst>
  <p:sldSz cx="24382413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CDC7F8-BD69-A446-A59D-B28D6005B634}" v="45" dt="2020-08-27T22:25:12.7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41" d="100"/>
          <a:sy n="41" d="100"/>
        </p:scale>
        <p:origin x="69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3E3E-B24D-494B-989B-52CFF82132E0}" type="datetimeFigureOut">
              <a:rPr lang="es-CO" smtClean="0"/>
              <a:t>28/08/2020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B408-6A43-6740-BA9B-09D9C7D1CCF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3890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3E3E-B24D-494B-989B-52CFF82132E0}" type="datetimeFigureOut">
              <a:rPr lang="es-CO" smtClean="0"/>
              <a:t>28/08/2020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B408-6A43-6740-BA9B-09D9C7D1CCF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4147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8664" y="730250"/>
            <a:ext cx="5257458" cy="1162367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291" y="730250"/>
            <a:ext cx="15467593" cy="1162367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3E3E-B24D-494B-989B-52CFF82132E0}" type="datetimeFigureOut">
              <a:rPr lang="es-CO" smtClean="0"/>
              <a:t>28/08/2020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B408-6A43-6740-BA9B-09D9C7D1CCF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6143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3E3E-B24D-494B-989B-52CFF82132E0}" type="datetimeFigureOut">
              <a:rPr lang="es-CO" smtClean="0"/>
              <a:t>28/08/2020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B408-6A43-6740-BA9B-09D9C7D1CCF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096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92" y="3419477"/>
            <a:ext cx="21029831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592" y="9178927"/>
            <a:ext cx="21029831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3E3E-B24D-494B-989B-52CFF82132E0}" type="datetimeFigureOut">
              <a:rPr lang="es-CO" smtClean="0"/>
              <a:t>28/08/2020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B408-6A43-6740-BA9B-09D9C7D1CCF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3908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291" y="3651250"/>
            <a:ext cx="10362526" cy="87026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3596" y="3651250"/>
            <a:ext cx="10362526" cy="87026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3E3E-B24D-494B-989B-52CFF82132E0}" type="datetimeFigureOut">
              <a:rPr lang="es-CO" smtClean="0"/>
              <a:t>28/08/2020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B408-6A43-6740-BA9B-09D9C7D1CCF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2790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7" y="730251"/>
            <a:ext cx="21029831" cy="265112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467" y="3362326"/>
            <a:ext cx="10314903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467" y="5010150"/>
            <a:ext cx="10314903" cy="73691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3597" y="3362326"/>
            <a:ext cx="10365701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3597" y="5010150"/>
            <a:ext cx="10365701" cy="73691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3E3E-B24D-494B-989B-52CFF82132E0}" type="datetimeFigureOut">
              <a:rPr lang="es-CO" smtClean="0"/>
              <a:t>28/08/2020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B408-6A43-6740-BA9B-09D9C7D1CCF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82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3E3E-B24D-494B-989B-52CFF82132E0}" type="datetimeFigureOut">
              <a:rPr lang="es-CO" smtClean="0"/>
              <a:t>28/08/2020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B408-6A43-6740-BA9B-09D9C7D1CCF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257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3E3E-B24D-494B-989B-52CFF82132E0}" type="datetimeFigureOut">
              <a:rPr lang="es-CO" smtClean="0"/>
              <a:t>28/08/2020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B408-6A43-6740-BA9B-09D9C7D1CCF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3744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5701" y="1974851"/>
            <a:ext cx="1234359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3E3E-B24D-494B-989B-52CFF82132E0}" type="datetimeFigureOut">
              <a:rPr lang="es-CO" smtClean="0"/>
              <a:t>28/08/2020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B408-6A43-6740-BA9B-09D9C7D1CCF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38773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5701" y="1974851"/>
            <a:ext cx="12343597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3E3E-B24D-494B-989B-52CFF82132E0}" type="datetimeFigureOut">
              <a:rPr lang="es-CO" smtClean="0"/>
              <a:t>28/08/2020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B408-6A43-6740-BA9B-09D9C7D1CCF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36792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3E3E-B24D-494B-989B-52CFF82132E0}" type="datetimeFigureOut">
              <a:rPr lang="es-CO" smtClean="0"/>
              <a:t>28/08/2020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7B408-6A43-6740-BA9B-09D9C7D1CCF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149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1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20396" y="0"/>
            <a:ext cx="19541620" cy="13716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screenshot of a person&#10;&#10;Description automatically generated">
            <a:extLst>
              <a:ext uri="{FF2B5EF4-FFF2-40B4-BE49-F238E27FC236}">
                <a16:creationId xmlns:a16="http://schemas.microsoft.com/office/drawing/2014/main" id="{E3A20518-6ED0-3243-9914-D10EC72D04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021"/>
          <a:stretch/>
        </p:blipFill>
        <p:spPr>
          <a:xfrm>
            <a:off x="2921003" y="10"/>
            <a:ext cx="18540405" cy="13715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4172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82412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ight Triangle 11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7152323" y="6671734"/>
            <a:ext cx="6583251" cy="64008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83464" y="1246550"/>
            <a:ext cx="21808686" cy="11215764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A70FCC-0FFB-F246-AB00-F5551B62F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6565" y="2377274"/>
            <a:ext cx="19967930" cy="3194456"/>
          </a:xfrm>
        </p:spPr>
        <p:txBody>
          <a:bodyPr>
            <a:normAutofit/>
          </a:bodyPr>
          <a:lstStyle/>
          <a:p>
            <a:r>
              <a:rPr lang="es-ES_tradnl" sz="11900" dirty="0"/>
              <a:t>Evaluación Mutua de GAFI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52CA20-CDD5-494D-A4E2-7ED4DEB227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71" r="2254"/>
          <a:stretch/>
        </p:blipFill>
        <p:spPr>
          <a:xfrm>
            <a:off x="2246567" y="6036654"/>
            <a:ext cx="7067510" cy="545639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432E7-80D0-FB45-AEB4-91F409868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9835" y="5996556"/>
            <a:ext cx="8855896" cy="5456396"/>
          </a:xfrm>
        </p:spPr>
        <p:txBody>
          <a:bodyPr anchor="t">
            <a:normAutofit/>
          </a:bodyPr>
          <a:lstStyle/>
          <a:p>
            <a:r>
              <a:rPr lang="es-ES_tradnl" sz="3100" dirty="0"/>
              <a:t>Los sistemas y herramientas de supervisión ALD/FT no están totalmente en consonancia con el enfoque basado en el riesgo, y hay brechas significativas en la supervisión de las empresas y profesiones no financieras designadas(APNFDs). 
En general, las instituciones financieras tienen una comprensión razonable de los riesgos de LA y de las obligaciones de ALD. Los APNFDs, a excepción de los casinos, tienen un menor nivel de conocimiento de los riesgos y obligaciones de LA/FT que las instituciones financieras. </a:t>
            </a:r>
          </a:p>
        </p:txBody>
      </p:sp>
    </p:spTree>
    <p:extLst>
      <p:ext uri="{BB962C8B-B14F-4D97-AF65-F5344CB8AC3E}">
        <p14:creationId xmlns:p14="http://schemas.microsoft.com/office/powerpoint/2010/main" val="950127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B05E4F47-B148-49E0-B472-BBF149315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842605" cy="13716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7A2CE8EB-F719-4F84-9E91-F538438CA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2412" cy="1371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3CDFC7-2E33-9749-8388-E0B7217D1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4618" y="1605910"/>
            <a:ext cx="9532039" cy="2908102"/>
          </a:xfrm>
        </p:spPr>
        <p:txBody>
          <a:bodyPr>
            <a:normAutofit/>
          </a:bodyPr>
          <a:lstStyle/>
          <a:p>
            <a:r>
              <a:rPr lang="es-ES_tradnl" sz="5000" b="1" dirty="0">
                <a:solidFill>
                  <a:srgbClr val="000000"/>
                </a:solidFill>
              </a:rPr>
              <a:t>Informe de la Estrategia Internacional de Control de Estupefacientes (INCSR)
</a:t>
            </a:r>
            <a:endParaRPr lang="es-ES_tradnl" sz="5000" dirty="0">
              <a:solidFill>
                <a:srgbClr val="000000"/>
              </a:solidFill>
            </a:endParaRPr>
          </a:p>
        </p:txBody>
      </p:sp>
      <p:sp>
        <p:nvSpPr>
          <p:cNvPr id="77" name="Freeform 50">
            <a:extLst>
              <a:ext uri="{FF2B5EF4-FFF2-40B4-BE49-F238E27FC236}">
                <a16:creationId xmlns:a16="http://schemas.microsoft.com/office/drawing/2014/main" id="{684BF3E1-C321-4F38-85CF-FEBBEEC15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162318"/>
            <a:ext cx="10929046" cy="12553682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D50938-E7B1-D649-9CF1-C5A45A0F6E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75" b="1"/>
          <a:stretch/>
        </p:blipFill>
        <p:spPr>
          <a:xfrm>
            <a:off x="676611" y="5371074"/>
            <a:ext cx="8283925" cy="482093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0A2AD-6406-814E-98C2-44BCE14EA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41281" y="4843365"/>
            <a:ext cx="9531278" cy="7827605"/>
          </a:xfrm>
        </p:spPr>
        <p:txBody>
          <a:bodyPr anchor="t">
            <a:noAutofit/>
          </a:bodyPr>
          <a:lstStyle/>
          <a:p>
            <a:r>
              <a:rPr lang="es-ES_tradnl" sz="3000" dirty="0">
                <a:solidFill>
                  <a:srgbClr val="000000"/>
                </a:solidFill>
              </a:rPr>
              <a:t>Colombia tiene uno de los regímenes de anti-lavado más rigurosos de América Latina, pero el lavado de dinero persiste en toda su economía, que involucra los ingresos del narcotráfico, la minería ilegal, la extorsión y la corrupción. </a:t>
            </a:r>
            <a:r>
              <a:rPr lang="en-US" sz="3000" dirty="0">
                <a:solidFill>
                  <a:srgbClr val="000000"/>
                </a:solidFill>
              </a:rPr>
              <a:t>
</a:t>
            </a:r>
            <a:r>
              <a:rPr lang="es-ES_tradnl" sz="3000" dirty="0">
                <a:solidFill>
                  <a:srgbClr val="000000"/>
                </a:solidFill>
              </a:rPr>
              <a:t>Los fondos ilícitos se blanquean con mayor frecuencia a través del contrabando masivo de efectivo y lavado a través de comercio exterior, especialmente en lo que se trata de falsificaciones y contrabando de mercancías que entran a través de los puertos de Colombia</a:t>
            </a:r>
          </a:p>
          <a:p>
            <a:r>
              <a:rPr lang="es-ES_tradnl" sz="3000" dirty="0">
                <a:solidFill>
                  <a:srgbClr val="000000"/>
                </a:solidFill>
              </a:rPr>
              <a:t>Por lo general, los APNFD tienen un nivel de conciencia más bajo que el sector financiero con respecto a las regulaciones de blanqueo de capitales/financiación del terrorismo.
</a:t>
            </a:r>
            <a:r>
              <a:rPr lang="es-ES_tradnl" sz="3000" dirty="0"/>
              <a:t>Los reguladores de los APNFD son relativamente infra-recursos en comparación con el sector financiero, lo que plantea un desafío para monitorear eficientemente y eficazmente el cumplimiento de ALD/FT. </a:t>
            </a:r>
            <a:endParaRPr lang="es-ES_tradnl" sz="3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914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82412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3D5726-C9A7-5A45-83FF-FC3553D192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94" b="11134"/>
          <a:stretch/>
        </p:blipFill>
        <p:spPr>
          <a:xfrm>
            <a:off x="7046517" y="10"/>
            <a:ext cx="17335895" cy="13715990"/>
          </a:xfrm>
          <a:prstGeom prst="rect">
            <a:avLst/>
          </a:prstGeom>
        </p:spPr>
      </p:pic>
      <p:sp>
        <p:nvSpPr>
          <p:cNvPr id="29" name="Rectangle 2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19511932" cy="13716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3E8DA7-DC1A-9D40-8F98-84A1E3572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39" y="2322576"/>
            <a:ext cx="6875841" cy="2249424"/>
          </a:xfrm>
        </p:spPr>
        <p:txBody>
          <a:bodyPr anchor="b">
            <a:normAutofit/>
          </a:bodyPr>
          <a:lstStyle/>
          <a:p>
            <a:r>
              <a:rPr lang="es-ES_tradnl" sz="5600" dirty="0"/>
              <a:t>Óptica de Bancos y Reguladores EE.UU.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25027" y="1211616"/>
            <a:ext cx="146304" cy="10972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6432" y="4886960"/>
            <a:ext cx="6601538" cy="18288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0B18D-003C-F148-AC75-16933CD1E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139" y="5436108"/>
            <a:ext cx="6877364" cy="6414516"/>
          </a:xfrm>
        </p:spPr>
        <p:txBody>
          <a:bodyPr anchor="t">
            <a:normAutofit/>
          </a:bodyPr>
          <a:lstStyle/>
          <a:p>
            <a:r>
              <a:rPr lang="es-ES_tradnl" sz="3400" dirty="0"/>
              <a:t>Cómo los bancos colombianos tratan con Venezuela (Cúcuta) – también una preocupación regulatoria
Jurisdicciones con alto riesgo de evasión de sanciones</a:t>
            </a:r>
          </a:p>
          <a:p>
            <a:endParaRPr lang="en-US" sz="3400" dirty="0"/>
          </a:p>
          <a:p>
            <a:endParaRPr lang="es-ES_tradnl" sz="3400" dirty="0"/>
          </a:p>
          <a:p>
            <a:endParaRPr lang="es-ES_tradnl" sz="3400" dirty="0"/>
          </a:p>
          <a:p>
            <a:pPr marL="0" indent="0">
              <a:buNone/>
            </a:pPr>
            <a:endParaRPr lang="en-US" sz="3400" dirty="0"/>
          </a:p>
          <a:p>
            <a:endParaRPr lang="en-US" sz="3400" dirty="0"/>
          </a:p>
          <a:p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340868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A7BF0-D3E2-894C-8018-3F809089B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091" y="2792578"/>
            <a:ext cx="10553979" cy="2651126"/>
          </a:xfrm>
        </p:spPr>
        <p:txBody>
          <a:bodyPr>
            <a:normAutofit/>
          </a:bodyPr>
          <a:lstStyle/>
          <a:p>
            <a:r>
              <a:rPr lang="es-ES_tradnl" dirty="0"/>
              <a:t>Sector de Casinos y Juegos de Azar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7A990-AB65-4745-9FF5-625474B5F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4755" y="6533816"/>
            <a:ext cx="9116024" cy="6363368"/>
          </a:xfrm>
        </p:spPr>
        <p:txBody>
          <a:bodyPr anchor="t">
            <a:normAutofit/>
          </a:bodyPr>
          <a:lstStyle/>
          <a:p>
            <a:r>
              <a:rPr lang="es-ES_tradnl" sz="3600" dirty="0"/>
              <a:t>Casinos y juegos de azar nos contactó hace varios años
Quería mejorar su formación en cumplimiento y imagen de la industria 
Evaluación Nacional de Riesgo determino que el sector esta entre los menos vulnerables</a:t>
            </a:r>
          </a:p>
        </p:txBody>
      </p:sp>
      <p:sp>
        <p:nvSpPr>
          <p:cNvPr id="34" name="Oval 26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9267" y="5301274"/>
            <a:ext cx="6235802" cy="6236208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28">
            <a:extLst>
              <a:ext uri="{FF2B5EF4-FFF2-40B4-BE49-F238E27FC236}">
                <a16:creationId xmlns:a16="http://schemas.microsoft.com/office/drawing/2014/main" id="{B6114379-CEF2-4927-BEAC-763037C09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38429" y="5630458"/>
            <a:ext cx="5577477" cy="55778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reeform: Shape 30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992676" y="0"/>
            <a:ext cx="8395574" cy="73004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14C23C8-0D86-4D9E-A9C7-76291675C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20143" y="2"/>
            <a:ext cx="8068107" cy="6972910"/>
          </a:xfrm>
          <a:custGeom>
            <a:avLst/>
            <a:gdLst>
              <a:gd name="connsiteX0" fmla="*/ 280681 w 4034316"/>
              <a:gd name="connsiteY0" fmla="*/ 0 h 3486455"/>
              <a:gd name="connsiteX1" fmla="*/ 4034316 w 4034316"/>
              <a:gd name="connsiteY1" fmla="*/ 0 h 3486455"/>
              <a:gd name="connsiteX2" fmla="*/ 4034316 w 4034316"/>
              <a:gd name="connsiteY2" fmla="*/ 2800630 h 3486455"/>
              <a:gd name="connsiteX3" fmla="*/ 3874752 w 4034316"/>
              <a:gd name="connsiteY3" fmla="*/ 2945652 h 3486455"/>
              <a:gd name="connsiteX4" fmla="*/ 2368296 w 4034316"/>
              <a:gd name="connsiteY4" fmla="*/ 3486455 h 3486455"/>
              <a:gd name="connsiteX5" fmla="*/ 0 w 4034316"/>
              <a:gd name="connsiteY5" fmla="*/ 1118159 h 3486455"/>
              <a:gd name="connsiteX6" fmla="*/ 186113 w 4034316"/>
              <a:gd name="connsiteY6" fmla="*/ 196311 h 3486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A091CA-4100-BC4A-9053-65825B311A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96" r="11923"/>
          <a:stretch/>
        </p:blipFill>
        <p:spPr>
          <a:xfrm>
            <a:off x="18375314" y="594384"/>
            <a:ext cx="4706540" cy="47068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4CECF8-118D-774F-9030-84E6A33648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10" r="5071" b="-1"/>
          <a:stretch/>
        </p:blipFill>
        <p:spPr>
          <a:xfrm>
            <a:off x="12737902" y="7008055"/>
            <a:ext cx="3482491" cy="3009769"/>
          </a:xfrm>
          <a:prstGeom prst="rect">
            <a:avLst/>
          </a:pr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775106" y="8064500"/>
            <a:ext cx="6607306" cy="565150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32248578-C6EF-47FB-8B88-AD65C2745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104997" y="8394412"/>
            <a:ext cx="6277415" cy="5321590"/>
          </a:xfrm>
          <a:custGeom>
            <a:avLst/>
            <a:gdLst>
              <a:gd name="connsiteX0" fmla="*/ 1723644 w 3138912"/>
              <a:gd name="connsiteY0" fmla="*/ 0 h 2660795"/>
              <a:gd name="connsiteX1" fmla="*/ 3053691 w 3138912"/>
              <a:gd name="connsiteY1" fmla="*/ 627247 h 2660795"/>
              <a:gd name="connsiteX2" fmla="*/ 3138912 w 3138912"/>
              <a:gd name="connsiteY2" fmla="*/ 741211 h 2660795"/>
              <a:gd name="connsiteX3" fmla="*/ 3138912 w 3138912"/>
              <a:gd name="connsiteY3" fmla="*/ 2660795 h 2660795"/>
              <a:gd name="connsiteX4" fmla="*/ 278239 w 3138912"/>
              <a:gd name="connsiteY4" fmla="*/ 2660795 h 2660795"/>
              <a:gd name="connsiteX5" fmla="*/ 208035 w 3138912"/>
              <a:gd name="connsiteY5" fmla="*/ 2545235 h 2660795"/>
              <a:gd name="connsiteX6" fmla="*/ 0 w 3138912"/>
              <a:gd name="connsiteY6" fmla="*/ 1723644 h 2660795"/>
              <a:gd name="connsiteX7" fmla="*/ 1723644 w 3138912"/>
              <a:gd name="connsiteY7" fmla="*/ 0 h 266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35A487-0248-A74C-9438-DAD604F216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871" r="21149"/>
          <a:stretch/>
        </p:blipFill>
        <p:spPr>
          <a:xfrm>
            <a:off x="19417493" y="9715500"/>
            <a:ext cx="4305873" cy="365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33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5F56732-7F7D-E040-9473-DA7E7464A0AA}"/>
              </a:ext>
            </a:extLst>
          </p:cNvPr>
          <p:cNvSpPr/>
          <p:nvPr/>
        </p:nvSpPr>
        <p:spPr>
          <a:xfrm>
            <a:off x="0" y="446"/>
            <a:ext cx="8579109" cy="13715111"/>
          </a:xfrm>
          <a:prstGeom prst="rect">
            <a:avLst/>
          </a:prstGeom>
          <a:solidFill>
            <a:srgbClr val="1B50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7CF20-A9D0-2E40-B651-C82C42854E95}"/>
              </a:ext>
            </a:extLst>
          </p:cNvPr>
          <p:cNvSpPr txBox="1">
            <a:spLocks/>
          </p:cNvSpPr>
          <p:nvPr/>
        </p:nvSpPr>
        <p:spPr>
          <a:xfrm>
            <a:off x="10378564" y="2716425"/>
            <a:ext cx="12755502" cy="5326467"/>
          </a:xfrm>
          <a:prstGeom prst="rect">
            <a:avLst/>
          </a:prstGeom>
        </p:spPr>
        <p:txBody>
          <a:bodyPr vert="horz" lIns="182868" tIns="91434" rIns="182868" bIns="91434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54">
              <a:spcBef>
                <a:spcPts val="0"/>
              </a:spcBef>
            </a:pPr>
            <a:r>
              <a:rPr lang="en-US" sz="6400" b="1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Muchas</a:t>
            </a:r>
            <a:r>
              <a:rPr lang="en-US" sz="6400" b="1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 Gracias</a:t>
            </a:r>
            <a:br>
              <a:rPr lang="es-419" sz="6400" b="1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</a:br>
            <a:endParaRPr lang="en-US" sz="6400" dirty="0">
              <a:solidFill>
                <a:srgbClr val="FFFFFF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C7F6384-2C82-D84C-8ED6-F8088FF7A88C}"/>
              </a:ext>
            </a:extLst>
          </p:cNvPr>
          <p:cNvSpPr txBox="1">
            <a:spLocks/>
          </p:cNvSpPr>
          <p:nvPr/>
        </p:nvSpPr>
        <p:spPr>
          <a:xfrm>
            <a:off x="10378564" y="7724518"/>
            <a:ext cx="10956047" cy="372152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en-US" sz="5600" b="1" dirty="0">
                <a:solidFill>
                  <a:srgbClr val="FFFFFF"/>
                </a:solidFill>
              </a:rPr>
              <a:t>David Schwartz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es-ES_tradnl" sz="5600" i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  <a:sym typeface="Arial Narrow" charset="0"/>
              </a:rPr>
              <a:t>Presidente &amp; CEO</a:t>
            </a:r>
            <a:r>
              <a:rPr lang="es-ES_tradnl" sz="56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  <a:sym typeface="Arial Narrow" charset="0"/>
              </a:rPr>
              <a:t>, FIBA</a:t>
            </a:r>
          </a:p>
          <a:p>
            <a:endParaRPr lang="en-US" sz="5600" dirty="0">
              <a:solidFill>
                <a:srgbClr val="FFFF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5F8B7E-26C1-0C48-9F96-F1EBEB4C0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557" y="10312403"/>
            <a:ext cx="4972508" cy="21752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F213E1-DFE4-4E40-B7B0-3F33D8DC3F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458" y="441"/>
            <a:ext cx="16127950" cy="137151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5917C5-290E-7946-9935-5122E3937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12" y="10463579"/>
            <a:ext cx="4972508" cy="217521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B744AAD-134D-B944-8F47-6B130AACDB11}"/>
              </a:ext>
            </a:extLst>
          </p:cNvPr>
          <p:cNvSpPr txBox="1">
            <a:spLocks/>
          </p:cNvSpPr>
          <p:nvPr/>
        </p:nvSpPr>
        <p:spPr>
          <a:xfrm>
            <a:off x="617350" y="3860446"/>
            <a:ext cx="7251570" cy="19791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29928"/>
            <a:r>
              <a:rPr lang="es-419" sz="6418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Muchas </a:t>
            </a:r>
            <a:r>
              <a:rPr lang="en-US" sz="6418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Gracias</a:t>
            </a:r>
            <a:endParaRPr lang="x-none" sz="6418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D0FAD25-2E7B-934E-8175-8D72B01428BF}"/>
              </a:ext>
            </a:extLst>
          </p:cNvPr>
          <p:cNvSpPr txBox="1">
            <a:spLocks/>
          </p:cNvSpPr>
          <p:nvPr/>
        </p:nvSpPr>
        <p:spPr>
          <a:xfrm>
            <a:off x="770812" y="6742056"/>
            <a:ext cx="7189328" cy="372152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en-US" sz="5600" b="1" dirty="0">
                <a:solidFill>
                  <a:srgbClr val="FFFFFF"/>
                </a:solidFill>
              </a:rPr>
              <a:t>David Schwartz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es-ES_tradnl" sz="4000" i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  <a:sym typeface="Arial Narrow" charset="0"/>
              </a:rPr>
              <a:t>Presidente &amp; CEO</a:t>
            </a:r>
            <a:r>
              <a:rPr lang="es-ES_tradnl" sz="40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  <a:sym typeface="Arial Narrow" charset="0"/>
              </a:rPr>
              <a:t>, FIBA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es-ES_tradnl" sz="4000" dirty="0" err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  <a:sym typeface="Arial Narrow" charset="0"/>
              </a:rPr>
              <a:t>dschwartz@fiba.net</a:t>
            </a:r>
            <a:endParaRPr lang="es-ES_tradnl" sz="400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  <a:sym typeface="Arial Narrow" charset="0"/>
            </a:endParaRPr>
          </a:p>
          <a:p>
            <a:endParaRPr lang="en-US" sz="5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5421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360</Words>
  <Application>Microsoft Office PowerPoint</Application>
  <PresentationFormat>Personalizado</PresentationFormat>
  <Paragraphs>20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Helvetica</vt:lpstr>
      <vt:lpstr>Tema de Office</vt:lpstr>
      <vt:lpstr>Presentación de PowerPoint</vt:lpstr>
      <vt:lpstr>Evaluación Mutua de GAFI</vt:lpstr>
      <vt:lpstr>Informe de la Estrategia Internacional de Control de Estupefacientes (INCSR)
</vt:lpstr>
      <vt:lpstr>Óptica de Bancos y Reguladores EE.UU.</vt:lpstr>
      <vt:lpstr>Sector de Casinos y Juegos de Azar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Schwartz</dc:creator>
  <cp:lastModifiedBy>Juliana Lopez</cp:lastModifiedBy>
  <cp:revision>1</cp:revision>
  <dcterms:created xsi:type="dcterms:W3CDTF">2020-08-27T19:06:02Z</dcterms:created>
  <dcterms:modified xsi:type="dcterms:W3CDTF">2020-08-28T17:45:06Z</dcterms:modified>
</cp:coreProperties>
</file>