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54"/>
  </p:notesMasterIdLst>
  <p:sldIdLst>
    <p:sldId id="257" r:id="rId5"/>
    <p:sldId id="1711" r:id="rId6"/>
    <p:sldId id="280" r:id="rId7"/>
    <p:sldId id="1660" r:id="rId8"/>
    <p:sldId id="1748" r:id="rId9"/>
    <p:sldId id="258" r:id="rId10"/>
    <p:sldId id="1682" r:id="rId11"/>
    <p:sldId id="1734" r:id="rId12"/>
    <p:sldId id="1735" r:id="rId13"/>
    <p:sldId id="1664" r:id="rId14"/>
    <p:sldId id="1665" r:id="rId15"/>
    <p:sldId id="1736" r:id="rId16"/>
    <p:sldId id="1666" r:id="rId17"/>
    <p:sldId id="1668" r:id="rId18"/>
    <p:sldId id="259" r:id="rId19"/>
    <p:sldId id="1701" r:id="rId20"/>
    <p:sldId id="1739" r:id="rId21"/>
    <p:sldId id="1740" r:id="rId22"/>
    <p:sldId id="1721" r:id="rId23"/>
    <p:sldId id="1723" r:id="rId24"/>
    <p:sldId id="1722" r:id="rId25"/>
    <p:sldId id="1724" r:id="rId26"/>
    <p:sldId id="1725" r:id="rId27"/>
    <p:sldId id="1726" r:id="rId28"/>
    <p:sldId id="1727" r:id="rId29"/>
    <p:sldId id="1728" r:id="rId30"/>
    <p:sldId id="1729" r:id="rId31"/>
    <p:sldId id="1741" r:id="rId32"/>
    <p:sldId id="1743" r:id="rId33"/>
    <p:sldId id="1744" r:id="rId34"/>
    <p:sldId id="1745" r:id="rId35"/>
    <p:sldId id="1685" r:id="rId36"/>
    <p:sldId id="1702" r:id="rId37"/>
    <p:sldId id="1686" r:id="rId38"/>
    <p:sldId id="1699" r:id="rId39"/>
    <p:sldId id="1688" r:id="rId40"/>
    <p:sldId id="1746" r:id="rId41"/>
    <p:sldId id="1689" r:id="rId42"/>
    <p:sldId id="1747" r:id="rId43"/>
    <p:sldId id="1690" r:id="rId44"/>
    <p:sldId id="1742" r:id="rId45"/>
    <p:sldId id="1697" r:id="rId46"/>
    <p:sldId id="1692" r:id="rId47"/>
    <p:sldId id="265" r:id="rId48"/>
    <p:sldId id="1705" r:id="rId49"/>
    <p:sldId id="266" r:id="rId50"/>
    <p:sldId id="1707" r:id="rId51"/>
    <p:sldId id="1340" r:id="rId52"/>
    <p:sldId id="290" r:id="rId53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2F"/>
    <a:srgbClr val="3ACDFF"/>
    <a:srgbClr val="2A4F8B"/>
    <a:srgbClr val="001E3D"/>
    <a:srgbClr val="05D2D2"/>
    <a:srgbClr val="00569E"/>
    <a:srgbClr val="F2B800"/>
    <a:srgbClr val="1487C9"/>
    <a:srgbClr val="2DA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249" autoAdjust="0"/>
  </p:normalViewPr>
  <p:slideViewPr>
    <p:cSldViewPr snapToGrid="0" snapToObjects="1">
      <p:cViewPr varScale="1">
        <p:scale>
          <a:sx n="43" d="100"/>
          <a:sy n="43" d="100"/>
        </p:scale>
        <p:origin x="5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AF9E4-BC9A-4A1F-8DE7-590E4191E69C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998D6-8304-4DC9-B2AB-24B590A997B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204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998D6-8304-4DC9-B2AB-24B590A997BC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899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998D6-8304-4DC9-B2AB-24B590A997BC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88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998D6-8304-4DC9-B2AB-24B590A997BC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891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389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414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614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23161-8EC3-C84D-8529-F20242958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872424-6F27-5F4D-8C40-FA38E790A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DD45D6-2097-2644-BCED-1FC12504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8E72A-0634-B148-B6C2-3FDFF2EF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9CEC28-6926-214B-9A2B-2B2CACF9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670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58053-E5EC-5949-87EF-E89C86FD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F3BB91-5DF0-8C45-896D-83EBE6308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D1DB5C-0507-5042-B9C9-7C788E158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4D8015-B6F3-C74A-B4C5-03D918E64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F91BFA-9840-704F-8DEC-A0A28BFA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0931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87D386-4262-DD4B-9ACD-85FDD402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DCBB61-4756-5F4B-A7A6-42D42D493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A397E3-BDB7-A442-B03D-56ACC3DF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21516A-445B-084B-BBAA-A3B77E35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A6EA96-BC19-9149-9B7E-89B282C0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7774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954E6-217C-244E-A6C9-D542A527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02467-05E2-4142-A83F-E8EE650CF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0A3A61-162C-C642-9208-66FEAB9E4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A3A2CE-A569-AD40-8E7D-464F6621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28C6F6-59BC-2149-81CD-5DBACF0B5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5B7452-AB28-2648-9A00-C97BC805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0299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41CBC-9FB9-1441-AB19-206D43C7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01A88A-E076-E74C-B842-CE5E2FC5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18A5EE-C551-7D42-B2CD-60189BFE4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9E3C63-FE93-0E4C-BBD6-58C6B99F7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D76E30-586D-F84E-BFCD-9BBD73B2B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D5E52B-46BE-6C45-94F7-81515126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0E9660-7478-1449-B879-508A701C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93B1A7-D269-514A-93BC-4B5B5FD6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466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C8375-CCEE-3B4A-AFF5-18FBB219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03020BC-9BBD-104F-B462-7312B2B5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24184A-1687-E04B-9395-75541D16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8ADA56-F503-1540-A743-B75809EB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161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DDBE999-4387-2E48-90D2-0D773F5B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FC0529-8E56-5D48-A182-680A305B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E3A4D4-CB7D-7A46-88F9-0D613692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717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5D0A1-B6DB-384D-AA5F-36EC284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FF3307-A771-5E4B-ADFE-A7E92ABB9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DD1E7D-D719-5D43-97FE-C5B86E2A0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565C84-F9A6-224C-AEF2-69483CAD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C5A561-B71E-F542-BEE6-38E73DBFC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F62AD4-94E4-E748-9D42-87A89A99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402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096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DFF1F-1FDF-F448-8710-92EBC90C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E159E5-B8BE-284C-864F-DF1701BC0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001C31-947B-C945-B15D-65D630E6D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3C3483-E93B-8446-9ACF-8D46C7A69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AA5CB6-9418-E048-8D90-48E62359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598BA1-ABA6-4F40-B211-C03C837A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4515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8B203-18BB-FA4F-998C-EACC17A2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5D867E-7FA9-184D-BFDA-9CCA449CD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A79BF0-D956-044C-937D-FB10DBD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79077B-8603-6B45-B34C-F55746BC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561558-F026-DD47-8597-F1A304D3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6252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6E1A78-3B6C-CD4C-A653-55C11E657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3D8AA4-4F11-2E43-97F9-7C2AB1674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BC235A-42D4-B34F-931D-D75C1CFC1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B63D0-46FE-1D4E-9166-5ABAF38E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E501B-5677-3549-B65B-330DD266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0792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681" y="4260853"/>
            <a:ext cx="20725051" cy="294005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57362" y="7772400"/>
            <a:ext cx="17067689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31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85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6043" y="8813803"/>
            <a:ext cx="20725051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926043" y="5813427"/>
            <a:ext cx="20725051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72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19121" y="3200403"/>
            <a:ext cx="10768899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94393" y="3200403"/>
            <a:ext cx="10768899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995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19122" y="3070226"/>
            <a:ext cx="10773133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19122" y="4349750"/>
            <a:ext cx="10773133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85931" y="3070226"/>
            <a:ext cx="1077736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85931" y="4349750"/>
            <a:ext cx="1077736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948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29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9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3908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123" y="546100"/>
            <a:ext cx="8021646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32846" y="546103"/>
            <a:ext cx="13630447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19123" y="2870203"/>
            <a:ext cx="8021646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354" indent="0">
              <a:buNone/>
              <a:defRPr sz="2400"/>
            </a:lvl2pPr>
            <a:lvl3pPr marL="1828709" indent="0">
              <a:buNone/>
              <a:defRPr sz="2000"/>
            </a:lvl3pPr>
            <a:lvl4pPr marL="2743063" indent="0">
              <a:buNone/>
              <a:defRPr sz="1800"/>
            </a:lvl4pPr>
            <a:lvl5pPr marL="3657417" indent="0">
              <a:buNone/>
              <a:defRPr sz="1800"/>
            </a:lvl5pPr>
            <a:lvl6pPr marL="4571771" indent="0">
              <a:buNone/>
              <a:defRPr sz="1800"/>
            </a:lvl6pPr>
            <a:lvl7pPr marL="5486126" indent="0">
              <a:buNone/>
              <a:defRPr sz="1800"/>
            </a:lvl7pPr>
            <a:lvl8pPr marL="6400480" indent="0">
              <a:buNone/>
              <a:defRPr sz="1800"/>
            </a:lvl8pPr>
            <a:lvl9pPr marL="7314834" indent="0">
              <a:buNone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778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9123" y="9601200"/>
            <a:ext cx="14629448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779123" y="1225550"/>
            <a:ext cx="14629448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79123" y="10734676"/>
            <a:ext cx="14629448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354" indent="0">
              <a:buNone/>
              <a:defRPr sz="2400"/>
            </a:lvl2pPr>
            <a:lvl3pPr marL="1828709" indent="0">
              <a:buNone/>
              <a:defRPr sz="2000"/>
            </a:lvl3pPr>
            <a:lvl4pPr marL="2743063" indent="0">
              <a:buNone/>
              <a:defRPr sz="1800"/>
            </a:lvl4pPr>
            <a:lvl5pPr marL="3657417" indent="0">
              <a:buNone/>
              <a:defRPr sz="1800"/>
            </a:lvl5pPr>
            <a:lvl6pPr marL="4571771" indent="0">
              <a:buNone/>
              <a:defRPr sz="1800"/>
            </a:lvl6pPr>
            <a:lvl7pPr marL="5486126" indent="0">
              <a:buNone/>
              <a:defRPr sz="1800"/>
            </a:lvl7pPr>
            <a:lvl8pPr marL="6400480" indent="0">
              <a:buNone/>
              <a:defRPr sz="1800"/>
            </a:lvl8pPr>
            <a:lvl9pPr marL="7314834" indent="0">
              <a:buNone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620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807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677249" y="549279"/>
            <a:ext cx="5486043" cy="1170305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19121" y="549279"/>
            <a:ext cx="16051755" cy="1170305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86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681" y="4260853"/>
            <a:ext cx="20725051" cy="294005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57362" y="7772400"/>
            <a:ext cx="17067689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806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07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6043" y="8813803"/>
            <a:ext cx="20725051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926043" y="5813427"/>
            <a:ext cx="20725051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963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19121" y="3200403"/>
            <a:ext cx="10768899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94393" y="3200403"/>
            <a:ext cx="10768899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76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19122" y="3070226"/>
            <a:ext cx="10773133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19122" y="4349750"/>
            <a:ext cx="10773133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85931" y="3070226"/>
            <a:ext cx="1077736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85931" y="4349750"/>
            <a:ext cx="1077736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934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98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2790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3118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123" y="546100"/>
            <a:ext cx="8021646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32846" y="546103"/>
            <a:ext cx="13630447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19123" y="2870203"/>
            <a:ext cx="8021646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354" indent="0">
              <a:buNone/>
              <a:defRPr sz="2400"/>
            </a:lvl2pPr>
            <a:lvl3pPr marL="1828709" indent="0">
              <a:buNone/>
              <a:defRPr sz="2000"/>
            </a:lvl3pPr>
            <a:lvl4pPr marL="2743063" indent="0">
              <a:buNone/>
              <a:defRPr sz="1800"/>
            </a:lvl4pPr>
            <a:lvl5pPr marL="3657417" indent="0">
              <a:buNone/>
              <a:defRPr sz="1800"/>
            </a:lvl5pPr>
            <a:lvl6pPr marL="4571771" indent="0">
              <a:buNone/>
              <a:defRPr sz="1800"/>
            </a:lvl6pPr>
            <a:lvl7pPr marL="5486126" indent="0">
              <a:buNone/>
              <a:defRPr sz="1800"/>
            </a:lvl7pPr>
            <a:lvl8pPr marL="6400480" indent="0">
              <a:buNone/>
              <a:defRPr sz="1800"/>
            </a:lvl8pPr>
            <a:lvl9pPr marL="7314834" indent="0">
              <a:buNone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166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9123" y="9601200"/>
            <a:ext cx="14629448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779123" y="1225550"/>
            <a:ext cx="14629448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79123" y="10734676"/>
            <a:ext cx="14629448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354" indent="0">
              <a:buNone/>
              <a:defRPr sz="2400"/>
            </a:lvl2pPr>
            <a:lvl3pPr marL="1828709" indent="0">
              <a:buNone/>
              <a:defRPr sz="2000"/>
            </a:lvl3pPr>
            <a:lvl4pPr marL="2743063" indent="0">
              <a:buNone/>
              <a:defRPr sz="1800"/>
            </a:lvl4pPr>
            <a:lvl5pPr marL="3657417" indent="0">
              <a:buNone/>
              <a:defRPr sz="1800"/>
            </a:lvl5pPr>
            <a:lvl6pPr marL="4571771" indent="0">
              <a:buNone/>
              <a:defRPr sz="1800"/>
            </a:lvl6pPr>
            <a:lvl7pPr marL="5486126" indent="0">
              <a:buNone/>
              <a:defRPr sz="1800"/>
            </a:lvl7pPr>
            <a:lvl8pPr marL="6400480" indent="0">
              <a:buNone/>
              <a:defRPr sz="1800"/>
            </a:lvl8pPr>
            <a:lvl9pPr marL="7314834" indent="0">
              <a:buNone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775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264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677249" y="549279"/>
            <a:ext cx="5486043" cy="1170305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19121" y="549279"/>
            <a:ext cx="16051755" cy="1170305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421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0415" y="2461809"/>
            <a:ext cx="23041586" cy="1384994"/>
          </a:xfrm>
        </p:spPr>
        <p:txBody>
          <a:bodyPr lIns="0" tIns="0" rIns="0" bIns="0"/>
          <a:lstStyle>
            <a:lvl1pPr>
              <a:defRPr sz="9000" b="1" i="0">
                <a:solidFill>
                  <a:srgbClr val="354A5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20" b="0" i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s-ES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97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82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25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374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877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679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3E3E-B24D-494B-989B-52CFF82132E0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7B408-6A43-6740-BA9B-09D9C7D1CCF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149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9A9EDE-2300-8D47-9759-5214E68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1A36AF-8D82-5D44-AAD3-BE2E990C0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0A42F6-0C2D-0E47-926D-EEB50EED9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025A36-3571-6D4A-A9D2-D3812FED2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39734C-B993-0F46-AB6C-0F7DC386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25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19121" y="549276"/>
            <a:ext cx="21944172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19121" y="3200403"/>
            <a:ext cx="21944172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19121" y="12712703"/>
            <a:ext cx="56892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C4CB-EFF6-B948-97A5-6C22F009CEE7}" type="datetimeFigureOut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330658" y="12712703"/>
            <a:ext cx="772109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474063" y="12712703"/>
            <a:ext cx="56892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9439A-AD3B-5F4D-9B05-E91D5837D5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13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66" indent="-685766" algn="l" defTabSz="914354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826" indent="-571471" algn="l" defTabSz="914354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91435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914354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914354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19121" y="549276"/>
            <a:ext cx="21944172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19121" y="3200403"/>
            <a:ext cx="21944172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19121" y="12712703"/>
            <a:ext cx="56892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4E7DF-F4DD-D547-9627-90544C056032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330658" y="12712703"/>
            <a:ext cx="772109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474063" y="12712703"/>
            <a:ext cx="56892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5717-F1B8-784A-B511-AC3C501FA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961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354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66" indent="-685766" algn="l" defTabSz="914354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826" indent="-571471" algn="l" defTabSz="914354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91435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914354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914354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914354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9143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ercera.com/mundo/noticia/escandalo-de-corrupcion-por-compras-de-respiradores-con-sobreprecio-sacude-a-bolivia/MQVIFDTGJFG4THMBFMW3C2NSK4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actualidad.rt.com/actualidad/354599-casos-corrupcion-destapados-america-latina-coronaviru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iempo.com/politica/gobierno/coronavirus-posibles-irregularidades-en-contratos-para-la-pandemia-498348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AFT AMÉRICA I ASOJUEGOS">
            <a:extLst>
              <a:ext uri="{FF2B5EF4-FFF2-40B4-BE49-F238E27FC236}">
                <a16:creationId xmlns:a16="http://schemas.microsoft.com/office/drawing/2014/main" id="{D4A5DB2B-6383-4850-B274-F62570924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9"/>
          <a:stretch/>
        </p:blipFill>
        <p:spPr bwMode="auto">
          <a:xfrm>
            <a:off x="7097261" y="3574592"/>
            <a:ext cx="10187890" cy="589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7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B4A16-4343-4C54-8EC7-5F6703AC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7"/>
            <a:ext cx="24382413" cy="2835091"/>
          </a:xfr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La UIF estadounidense (</a:t>
            </a:r>
            <a:r>
              <a:rPr lang="es-MX" b="1" dirty="0" err="1">
                <a:solidFill>
                  <a:schemeClr val="bg1"/>
                </a:solidFill>
              </a:rPr>
              <a:t>Fincen</a:t>
            </a:r>
            <a:r>
              <a:rPr lang="es-MX" b="1" dirty="0">
                <a:solidFill>
                  <a:schemeClr val="bg1"/>
                </a:solidFill>
              </a:rPr>
              <a:t> por su sigla en inglés)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5D82BF-868B-45C5-BEF0-7204B06DE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0" y="6405867"/>
            <a:ext cx="11551999" cy="5386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6000" dirty="0">
                <a:solidFill>
                  <a:srgbClr val="4F5A5F"/>
                </a:solidFill>
              </a:rPr>
              <a:t>Solicitó a las entidades financieras que operan en esa jurisdicción estar </a:t>
            </a:r>
            <a:r>
              <a:rPr lang="es-MX" sz="6000" b="1" dirty="0">
                <a:solidFill>
                  <a:srgbClr val="4F5A5F"/>
                </a:solidFill>
              </a:rPr>
              <a:t>“alerta ante la actividad financiera ilícita relacionada” </a:t>
            </a:r>
            <a:r>
              <a:rPr lang="es-MX" sz="6000" dirty="0">
                <a:solidFill>
                  <a:srgbClr val="4F5A5F"/>
                </a:solidFill>
              </a:rPr>
              <a:t>con el Covid-19.</a:t>
            </a:r>
            <a:endParaRPr lang="es-CO" sz="6000" dirty="0">
              <a:solidFill>
                <a:srgbClr val="4F5A5F"/>
              </a:solidFill>
            </a:endParaRPr>
          </a:p>
        </p:txBody>
      </p:sp>
      <p:pic>
        <p:nvPicPr>
          <p:cNvPr id="3078" name="Picture 6" descr="Resultado de imagen para covid 19 fraude">
            <a:extLst>
              <a:ext uri="{FF2B5EF4-FFF2-40B4-BE49-F238E27FC236}">
                <a16:creationId xmlns:a16="http://schemas.microsoft.com/office/drawing/2014/main" id="{688B6967-9EE1-4EE0-9191-BD72D2F5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360" y="5672547"/>
            <a:ext cx="8161015" cy="5386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C22D2EC-CBA1-4308-89C2-8D14AAB2CFF4}"/>
              </a:ext>
            </a:extLst>
          </p:cNvPr>
          <p:cNvSpPr/>
          <p:nvPr/>
        </p:nvSpPr>
        <p:spPr>
          <a:xfrm>
            <a:off x="1219121" y="12643128"/>
            <a:ext cx="12191206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828709">
              <a:defRPr/>
            </a:pPr>
            <a:r>
              <a:rPr lang="es-CO" sz="2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https://www.infolaft.com/la-uif-de-ee-uu-alerta-por-fraudes-relacionados-con-covid-19/</a:t>
            </a:r>
          </a:p>
        </p:txBody>
      </p:sp>
    </p:spTree>
    <p:extLst>
      <p:ext uri="{BB962C8B-B14F-4D97-AF65-F5344CB8AC3E}">
        <p14:creationId xmlns:p14="http://schemas.microsoft.com/office/powerpoint/2010/main" val="412927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5A71A-DC53-4B15-938D-B4B1676D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136263-7FD1-467E-92B1-DDC54811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0" y="4101380"/>
            <a:ext cx="15417354" cy="6732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6000" dirty="0">
                <a:solidFill>
                  <a:srgbClr val="4F5A5F"/>
                </a:solidFill>
              </a:rPr>
              <a:t>El organismo aconsejó a las instituciones financieras que </a:t>
            </a:r>
            <a:r>
              <a:rPr lang="es-MX" sz="6000" b="1" dirty="0">
                <a:solidFill>
                  <a:srgbClr val="4F5A5F"/>
                </a:solidFill>
              </a:rPr>
              <a:t>“permanezcan alerta sobre transacciones maliciosas o fraudulentas similares a las que ocurren después de los desastres naturales”.</a:t>
            </a:r>
            <a:endParaRPr lang="es-CO" sz="6000" b="1" dirty="0">
              <a:solidFill>
                <a:srgbClr val="4F5A5F"/>
              </a:solidFill>
            </a:endParaRPr>
          </a:p>
        </p:txBody>
      </p:sp>
      <p:sp>
        <p:nvSpPr>
          <p:cNvPr id="4" name="AutoShape 2" descr="Resultado de imagen para covid 19 fraude">
            <a:extLst>
              <a:ext uri="{FF2B5EF4-FFF2-40B4-BE49-F238E27FC236}">
                <a16:creationId xmlns:a16="http://schemas.microsoft.com/office/drawing/2014/main" id="{945049FE-06F3-42DA-B184-B129CA2ED8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6426" y="6553220"/>
            <a:ext cx="609560" cy="609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68" tIns="91434" rIns="182868" bIns="91434" numCol="1" anchor="t" anchorCtr="0" compatLnSpc="1">
            <a:prstTxWarp prst="textNoShape">
              <a:avLst/>
            </a:prstTxWarp>
          </a:bodyPr>
          <a:lstStyle/>
          <a:p>
            <a:pPr defTabSz="1828709">
              <a:defRPr/>
            </a:pPr>
            <a:endParaRPr lang="es-CO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Resultado de imagen para covid 19 fraude">
            <a:extLst>
              <a:ext uri="{FF2B5EF4-FFF2-40B4-BE49-F238E27FC236}">
                <a16:creationId xmlns:a16="http://schemas.microsoft.com/office/drawing/2014/main" id="{1F61A3AD-FFE4-4442-A1E5-BA125E881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1206" y="6858000"/>
            <a:ext cx="609560" cy="609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68" tIns="91434" rIns="182868" bIns="91434" numCol="1" anchor="t" anchorCtr="0" compatLnSpc="1">
            <a:prstTxWarp prst="textNoShape">
              <a:avLst/>
            </a:prstTxWarp>
          </a:bodyPr>
          <a:lstStyle/>
          <a:p>
            <a:pPr defTabSz="1828709">
              <a:defRPr/>
            </a:pPr>
            <a:endParaRPr lang="es-CO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08" name="Picture 12" descr="Resultado de imagen para covid 19 fraude">
            <a:extLst>
              <a:ext uri="{FF2B5EF4-FFF2-40B4-BE49-F238E27FC236}">
                <a16:creationId xmlns:a16="http://schemas.microsoft.com/office/drawing/2014/main" id="{CDECEBAC-5A9C-47CC-A627-EA91A57C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6166"/>
            <a:ext cx="14029827" cy="911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0DB8B2B-2F10-44A6-9D1D-D99BACC0A9A4}"/>
              </a:ext>
            </a:extLst>
          </p:cNvPr>
          <p:cNvSpPr/>
          <p:nvPr/>
        </p:nvSpPr>
        <p:spPr>
          <a:xfrm>
            <a:off x="13367260" y="549688"/>
            <a:ext cx="12191206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828709">
              <a:defRPr/>
            </a:pPr>
            <a:r>
              <a:rPr lang="es-CO" sz="2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https://www.infolaft.com/la-uif-de-ee-uu-alerta-por-fraudes-relacionados-con-covid-19/</a:t>
            </a:r>
          </a:p>
        </p:txBody>
      </p:sp>
    </p:spTree>
    <p:extLst>
      <p:ext uri="{BB962C8B-B14F-4D97-AF65-F5344CB8AC3E}">
        <p14:creationId xmlns:p14="http://schemas.microsoft.com/office/powerpoint/2010/main" val="346920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AE9A6D-03FB-4573-B542-8A6E69BBE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9961" y="3992881"/>
            <a:ext cx="13561891" cy="560832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s-CO" sz="6000" dirty="0">
                <a:solidFill>
                  <a:srgbClr val="4F5A5F"/>
                </a:solidFill>
              </a:rPr>
              <a:t>La UIF estadounidense </a:t>
            </a:r>
            <a:r>
              <a:rPr lang="es-MX" sz="6000" dirty="0">
                <a:solidFill>
                  <a:srgbClr val="4F5A5F"/>
                </a:solidFill>
              </a:rPr>
              <a:t>(</a:t>
            </a:r>
            <a:r>
              <a:rPr lang="es-MX" sz="6000" dirty="0" err="1">
                <a:solidFill>
                  <a:srgbClr val="4F5A5F"/>
                </a:solidFill>
              </a:rPr>
              <a:t>Fincen</a:t>
            </a:r>
            <a:r>
              <a:rPr lang="es-MX" sz="6000" dirty="0">
                <a:solidFill>
                  <a:srgbClr val="4F5A5F"/>
                </a:solidFill>
              </a:rPr>
              <a:t> por su sigla en inglés) precisó que todos los reportes de operaciones sospechosas relacionados con la enfermedad deben ser marcados con el código “COVID-19” en el campo 2 de los formatos de ROS.</a:t>
            </a:r>
            <a:endParaRPr lang="es-CO" sz="6000" dirty="0">
              <a:solidFill>
                <a:srgbClr val="4F5A5F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B853B7-C928-45B2-946A-DCEDC0B367F8}"/>
              </a:ext>
            </a:extLst>
          </p:cNvPr>
          <p:cNvSpPr/>
          <p:nvPr/>
        </p:nvSpPr>
        <p:spPr>
          <a:xfrm>
            <a:off x="1219121" y="12643128"/>
            <a:ext cx="12191206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828709">
              <a:defRPr/>
            </a:pPr>
            <a:r>
              <a:rPr lang="es-CO" sz="2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https://www.infolaft.com/la-uif-de-ee-uu-alerta-por-fraudes-relacionados-con-covid-19/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000906-7354-4D94-B83C-7D4E6739D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30" y="2887092"/>
            <a:ext cx="7838072" cy="70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D3ABD-1FB0-4622-8FDC-AD49EDAD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47"/>
            <a:ext cx="12191204" cy="13715107"/>
          </a:xfr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Tipologías de fraude </a:t>
            </a:r>
            <a:br>
              <a:rPr lang="es-CO" b="1" dirty="0">
                <a:solidFill>
                  <a:schemeClr val="bg1"/>
                </a:solidFill>
              </a:rPr>
            </a:br>
            <a:r>
              <a:rPr lang="es-CO" b="1" dirty="0">
                <a:solidFill>
                  <a:schemeClr val="bg1"/>
                </a:solidFill>
              </a:rPr>
              <a:t>relacionadas con el</a:t>
            </a:r>
            <a:br>
              <a:rPr lang="es-CO" b="1" dirty="0">
                <a:solidFill>
                  <a:schemeClr val="bg1"/>
                </a:solidFill>
              </a:rPr>
            </a:br>
            <a:r>
              <a:rPr lang="es-CO" b="1" dirty="0">
                <a:solidFill>
                  <a:schemeClr val="bg1"/>
                </a:solidFill>
              </a:rPr>
              <a:t> Covid-19</a:t>
            </a:r>
          </a:p>
        </p:txBody>
      </p:sp>
      <p:pic>
        <p:nvPicPr>
          <p:cNvPr id="5124" name="Picture 4" descr="Resultado de imagen para estafador">
            <a:extLst>
              <a:ext uri="{FF2B5EF4-FFF2-40B4-BE49-F238E27FC236}">
                <a16:creationId xmlns:a16="http://schemas.microsoft.com/office/drawing/2014/main" id="{54D408E7-3FA3-4DA3-9040-954A25B36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AFDBCE"/>
              </a:clrFrom>
              <a:clrTo>
                <a:srgbClr val="AFDB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4" t="46377" b="8009"/>
          <a:stretch/>
        </p:blipFill>
        <p:spPr bwMode="auto">
          <a:xfrm>
            <a:off x="15747993" y="3285393"/>
            <a:ext cx="8634420" cy="9442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72C4FF2-040A-4A26-A598-416038130772}"/>
              </a:ext>
            </a:extLst>
          </p:cNvPr>
          <p:cNvSpPr/>
          <p:nvPr/>
        </p:nvSpPr>
        <p:spPr>
          <a:xfrm>
            <a:off x="12527200" y="13012064"/>
            <a:ext cx="11094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>
              <a:defRPr/>
            </a:pPr>
            <a:r>
              <a:rPr lang="es-CO" sz="2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https://www.infolaft.com/la-uif-de-ee-uu-alerta-por-fraudes-relacionados-con-covid-19/</a:t>
            </a:r>
          </a:p>
        </p:txBody>
      </p:sp>
    </p:spTree>
    <p:extLst>
      <p:ext uri="{BB962C8B-B14F-4D97-AF65-F5344CB8AC3E}">
        <p14:creationId xmlns:p14="http://schemas.microsoft.com/office/powerpoint/2010/main" val="22734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CF512E-90B9-4D47-AA51-4B8BA08A6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1" y="1281351"/>
            <a:ext cx="20604484" cy="31494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4800" dirty="0">
                <a:solidFill>
                  <a:srgbClr val="4F5A5F"/>
                </a:solidFill>
              </a:rPr>
              <a:t>Delincuentes intentan solicitar donaciones, </a:t>
            </a:r>
            <a:r>
              <a:rPr lang="es-MX" sz="4800" b="1" dirty="0">
                <a:solidFill>
                  <a:srgbClr val="4F5A5F"/>
                </a:solidFill>
              </a:rPr>
              <a:t>robar información personal o distribuir malware mediante la suplantación de organismos gubernamentales</a:t>
            </a:r>
            <a:r>
              <a:rPr lang="es-MX" sz="4800" dirty="0">
                <a:solidFill>
                  <a:srgbClr val="4F5A5F"/>
                </a:solidFill>
              </a:rPr>
              <a:t>, tales como Organización Mundial de la Salud (OMS) o los centros para el control y la prevención de enfermedades.</a:t>
            </a:r>
            <a:endParaRPr lang="es-CO" sz="4800" dirty="0">
              <a:solidFill>
                <a:srgbClr val="4F5A5F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282F72-7295-4C1E-B2A6-68C41F3B4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9">
              <a:defRPr/>
            </a:pPr>
            <a:fld id="{EA39439A-AD3B-5F4D-9B05-E91D5837D506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828709">
                <a:defRPr/>
              </a:pPr>
              <a:t>14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172" name="Picture 4" descr="Resultado de imagen para 1">
            <a:extLst>
              <a:ext uri="{FF2B5EF4-FFF2-40B4-BE49-F238E27FC236}">
                <a16:creationId xmlns:a16="http://schemas.microsoft.com/office/drawing/2014/main" id="{489E2766-B0DE-4FB6-B43C-CB4F5AD6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1" y="1758004"/>
            <a:ext cx="1739521" cy="1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F4C73D6-5BBE-4157-B205-C2B2BDF09C84}"/>
              </a:ext>
            </a:extLst>
          </p:cNvPr>
          <p:cNvSpPr txBox="1">
            <a:spLocks/>
          </p:cNvSpPr>
          <p:nvPr/>
        </p:nvSpPr>
        <p:spPr>
          <a:xfrm>
            <a:off x="2834637" y="5283262"/>
            <a:ext cx="20604484" cy="314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MX" sz="4800" dirty="0">
                <a:solidFill>
                  <a:srgbClr val="4F5A5F"/>
                </a:solidFill>
              </a:rPr>
              <a:t>Alertada por la Comisión de Bolsa y Valores de los Estados Unidos (SEC por su sigla en inglés), ya que hay reportes de </a:t>
            </a:r>
            <a:r>
              <a:rPr lang="es-MX" sz="4800" b="1" dirty="0">
                <a:solidFill>
                  <a:srgbClr val="4F5A5F"/>
                </a:solidFill>
              </a:rPr>
              <a:t>personas que afirman –falsamente– que los productos o servicios de empresas que cotizan en bolsa pueden prevenir, detectar o curar el coronavirus.</a:t>
            </a:r>
            <a:endParaRPr lang="es-CO" sz="4800" b="1" dirty="0">
              <a:solidFill>
                <a:srgbClr val="4F5A5F"/>
              </a:solidFill>
            </a:endParaRPr>
          </a:p>
        </p:txBody>
      </p:sp>
      <p:pic>
        <p:nvPicPr>
          <p:cNvPr id="6" name="Picture 4" descr="Resultado de imagen para 2">
            <a:extLst>
              <a:ext uri="{FF2B5EF4-FFF2-40B4-BE49-F238E27FC236}">
                <a16:creationId xmlns:a16="http://schemas.microsoft.com/office/drawing/2014/main" id="{E8F0D4D2-A6C7-4C48-A21A-2F356008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" y="5592356"/>
            <a:ext cx="1739521" cy="17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1D0B591A-950D-4562-94A5-F09BD73C5C41}"/>
              </a:ext>
            </a:extLst>
          </p:cNvPr>
          <p:cNvSpPr txBox="1">
            <a:spLocks/>
          </p:cNvSpPr>
          <p:nvPr/>
        </p:nvSpPr>
        <p:spPr>
          <a:xfrm>
            <a:off x="2834641" y="9054406"/>
            <a:ext cx="20604483" cy="3481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MX" sz="4800" dirty="0">
                <a:solidFill>
                  <a:srgbClr val="4F5A5F"/>
                </a:solidFill>
              </a:rPr>
              <a:t>Basada en alertas de la Comisión Federal de Comercio de los EE. UU. (FTC por su sigla en inglés) y la Administración de Alimentos y Medicamentos de los EE. UU. (FDA por su sigla en inglés), según las cuales hay registro de </a:t>
            </a:r>
            <a:r>
              <a:rPr lang="es-MX" sz="4800" b="1" dirty="0">
                <a:solidFill>
                  <a:srgbClr val="4F5A5F"/>
                </a:solidFill>
              </a:rPr>
              <a:t>empresas que venden productos no aprobados o mal etiquetados que hacen declaraciones de salud falsas relacionadas con COVID-19.</a:t>
            </a:r>
            <a:endParaRPr lang="es-CO" sz="4800" b="1" dirty="0">
              <a:solidFill>
                <a:srgbClr val="4F5A5F"/>
              </a:solidFill>
            </a:endParaRPr>
          </a:p>
        </p:txBody>
      </p:sp>
      <p:pic>
        <p:nvPicPr>
          <p:cNvPr id="8" name="Picture 2" descr="Resultado de imagen para 1 ,2 3">
            <a:extLst>
              <a:ext uri="{FF2B5EF4-FFF2-40B4-BE49-F238E27FC236}">
                <a16:creationId xmlns:a16="http://schemas.microsoft.com/office/drawing/2014/main" id="{9CCD32FC-8ED0-4DB8-9F33-113543E62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0" y="9632394"/>
            <a:ext cx="1739521" cy="17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8FD830B-BC8C-4982-BD93-2CB2A36C7B1E}"/>
              </a:ext>
            </a:extLst>
          </p:cNvPr>
          <p:cNvSpPr/>
          <p:nvPr/>
        </p:nvSpPr>
        <p:spPr>
          <a:xfrm>
            <a:off x="11611322" y="13056316"/>
            <a:ext cx="11094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>
              <a:defRPr/>
            </a:pPr>
            <a:r>
              <a:rPr lang="es-CO" sz="2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https://www.infolaft.com/la-uif-de-ee-uu-alerta-por-fraudes-relacionados-con-covid-19/</a:t>
            </a:r>
          </a:p>
        </p:txBody>
      </p:sp>
    </p:spTree>
    <p:extLst>
      <p:ext uri="{BB962C8B-B14F-4D97-AF65-F5344CB8AC3E}">
        <p14:creationId xmlns:p14="http://schemas.microsoft.com/office/powerpoint/2010/main" val="2665161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005ED9-973E-49EC-941C-77E6D9657DA3}"/>
              </a:ext>
            </a:extLst>
          </p:cNvPr>
          <p:cNvSpPr txBox="1">
            <a:spLocks/>
          </p:cNvSpPr>
          <p:nvPr/>
        </p:nvSpPr>
        <p:spPr>
          <a:xfrm>
            <a:off x="5929951" y="5532524"/>
            <a:ext cx="12783928" cy="2650953"/>
          </a:xfrm>
          <a:prstGeom prst="rect">
            <a:avLst/>
          </a:prstGeom>
        </p:spPr>
        <p:txBody>
          <a:bodyPr vert="horz" lIns="182868" tIns="91434" rIns="182868" bIns="9143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09"/>
            <a:r>
              <a:rPr lang="es-CO" sz="8800" b="1" dirty="0">
                <a:solidFill>
                  <a:prstClr val="black"/>
                </a:solidFill>
                <a:latin typeface="Calibri"/>
              </a:rPr>
              <a:t>Comprar con sobreprecio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EFD226-7DFC-4E4B-8D6E-F0C23CF2A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6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0EC5FAA-37FB-430F-872A-22ACDCB0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17796"/>
            <a:ext cx="24382413" cy="894817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CDAC8B8-F499-4FB1-88E1-C3FB79A10758}"/>
              </a:ext>
            </a:extLst>
          </p:cNvPr>
          <p:cNvSpPr/>
          <p:nvPr/>
        </p:nvSpPr>
        <p:spPr>
          <a:xfrm>
            <a:off x="768575" y="12389893"/>
            <a:ext cx="222622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/>
            <a:r>
              <a:rPr lang="es-CO" sz="2200" dirty="0">
                <a:solidFill>
                  <a:schemeClr val="bg1">
                    <a:lumMod val="65000"/>
                  </a:schemeClr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https://www.latercera.com/mundo/noticia/escandalo-de-corrupcion-por-compras-de-respiradores-con-sobreprecio-sacude-a-bolivia/MQVIFDTGJFG4THMBFMW3C2NSK4/</a:t>
            </a:r>
            <a:endParaRPr lang="es-CO" sz="2200" dirty="0">
              <a:solidFill>
                <a:schemeClr val="bg1">
                  <a:lumMod val="6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20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F66BB3-7A23-494F-83B5-E0B2FFD8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429" y="884722"/>
            <a:ext cx="18397366" cy="595936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7C43289-381A-4BB9-B8C0-6D4B5FDFBA1D}"/>
              </a:ext>
            </a:extLst>
          </p:cNvPr>
          <p:cNvSpPr/>
          <p:nvPr/>
        </p:nvSpPr>
        <p:spPr>
          <a:xfrm>
            <a:off x="10415529" y="7461783"/>
            <a:ext cx="100202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09"/>
            <a:r>
              <a:rPr lang="es-MX" sz="3600" dirty="0">
                <a:solidFill>
                  <a:srgbClr val="18191A"/>
                </a:solidFill>
                <a:latin typeface="NotoSans"/>
              </a:rPr>
              <a:t>La mayoría de los casos están relacionados con la compra de insumos médicos para la atención de pacientes con coronavirus, material para el manejo de los fallecidos y adquisición de alimentos para brindar asistencia a la población vulnerable, cuya situación se ha agravado por las medidas de confinamiento puestas en marcha para detener la propagación del virus.</a:t>
            </a:r>
          </a:p>
        </p:txBody>
      </p:sp>
      <p:pic>
        <p:nvPicPr>
          <p:cNvPr id="8" name="Picture 2" descr="Compras irregulares de insumos médicos y alimentos con sobreprecio: la corrupción en América Latina se aprovecha de la pandemia">
            <a:extLst>
              <a:ext uri="{FF2B5EF4-FFF2-40B4-BE49-F238E27FC236}">
                <a16:creationId xmlns:a16="http://schemas.microsoft.com/office/drawing/2014/main" id="{82CC32DB-E2B8-44B0-A26B-426FDD1C8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56" y="7466975"/>
            <a:ext cx="7572763" cy="424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AF3147A-B3AB-4056-8AB6-D50FDBA0BD03}"/>
              </a:ext>
            </a:extLst>
          </p:cNvPr>
          <p:cNvSpPr/>
          <p:nvPr/>
        </p:nvSpPr>
        <p:spPr>
          <a:xfrm>
            <a:off x="1543971" y="12960088"/>
            <a:ext cx="2051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/>
            <a:r>
              <a:rPr lang="es-CO" sz="2400" dirty="0">
                <a:solidFill>
                  <a:schemeClr val="bg1">
                    <a:lumMod val="65000"/>
                  </a:schemeClr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https://actualidad.rt.com/actualidad/354599-casos-corrupcion-destapados-america-latina-coronavirus</a:t>
            </a:r>
            <a:endParaRPr lang="es-CO" sz="2400" dirty="0">
              <a:solidFill>
                <a:schemeClr val="bg1">
                  <a:lumMod val="6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017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BE4-BCCB-2840-B5EC-4DC986C7202F}" type="slidenum">
              <a: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7605DB9-1B40-4BF2-ADEB-953A9931C96A}"/>
              </a:ext>
            </a:extLst>
          </p:cNvPr>
          <p:cNvSpPr/>
          <p:nvPr/>
        </p:nvSpPr>
        <p:spPr>
          <a:xfrm>
            <a:off x="4455000" y="3170200"/>
            <a:ext cx="5843459" cy="1057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Agenda Temática: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E1CF537-E1BA-4D69-BA1E-2B871277E12D}"/>
              </a:ext>
            </a:extLst>
          </p:cNvPr>
          <p:cNvSpPr txBox="1">
            <a:spLocks/>
          </p:cNvSpPr>
          <p:nvPr/>
        </p:nvSpPr>
        <p:spPr>
          <a:xfrm>
            <a:off x="2123630" y="4227412"/>
            <a:ext cx="20351449" cy="8484910"/>
          </a:xfrm>
          <a:prstGeom prst="rect">
            <a:avLst/>
          </a:prstGeom>
          <a:noFill/>
        </p:spPr>
        <p:txBody>
          <a:bodyPr vert="horz" lIns="182868" tIns="91434" rIns="182868" bIns="9143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54" marR="0" lvl="0" indent="-914354" algn="just" defTabSz="4572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F5A5F"/>
              </a:buClr>
              <a:buSzTx/>
              <a:buFont typeface="+mj-lt"/>
              <a:buAutoNum type="arabicPeriod"/>
              <a:tabLst/>
              <a:defRPr/>
            </a:pPr>
            <a:endParaRPr kumimoji="0" lang="es-CO" sz="4800" b="0" i="0" u="none" strike="noStrike" kern="1200" cap="none" spc="0" normalizeH="0" baseline="0" noProof="0" dirty="0">
              <a:ln>
                <a:noFill/>
              </a:ln>
              <a:solidFill>
                <a:srgbClr val="4F5A5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354" marR="0" lvl="0" indent="-914354" algn="just" defTabSz="4572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F5A5F"/>
              </a:buClr>
              <a:buSzPct val="150000"/>
              <a:buFont typeface="+mj-lt"/>
              <a:buAutoNum type="arabicPeriod"/>
              <a:tabLst/>
              <a:defRPr/>
            </a:pPr>
            <a:r>
              <a:rPr kumimoji="0" lang="es-CO" sz="48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Covid-19 y su impacto.</a:t>
            </a:r>
          </a:p>
          <a:p>
            <a:pPr marL="914354" marR="0" lvl="0" indent="-914354" algn="just" defTabSz="4572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F5A5F"/>
              </a:buClr>
              <a:buSzPct val="150000"/>
              <a:buFont typeface="+mj-lt"/>
              <a:buAutoNum type="arabicPeriod"/>
              <a:tabLst/>
              <a:defRPr/>
            </a:pPr>
            <a:r>
              <a:rPr lang="es-MX" sz="4800" b="1" dirty="0">
                <a:solidFill>
                  <a:srgbClr val="4F5A5F"/>
                </a:solidFill>
                <a:latin typeface="Calibri"/>
              </a:rPr>
              <a:t>¿Cómo retomar el SARLAFT con el levantamiento gradual de la cuarentena?</a:t>
            </a:r>
            <a:endParaRPr lang="es-CO" sz="4800" b="1" dirty="0">
              <a:solidFill>
                <a:srgbClr val="4F5A5F"/>
              </a:solidFill>
              <a:latin typeface="Calibri"/>
            </a:endParaRPr>
          </a:p>
          <a:p>
            <a:pPr marL="914354" marR="0" lvl="0" indent="-914354" algn="just" defTabSz="4572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4F5A5F"/>
              </a:buClr>
              <a:buSzTx/>
              <a:buFont typeface="+mj-lt"/>
              <a:buAutoNum type="arabicPeriod"/>
              <a:tabLst/>
              <a:defRPr/>
            </a:pPr>
            <a:endParaRPr kumimoji="0" lang="es-CO" sz="4800" b="0" i="0" u="none" strike="noStrike" kern="1200" cap="none" spc="0" normalizeH="0" baseline="0" noProof="0" dirty="0">
              <a:ln>
                <a:noFill/>
              </a:ln>
              <a:solidFill>
                <a:srgbClr val="4F5A5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187C4C7-9DB7-4D00-9A44-7FC505F6863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325433" cy="2651760"/>
          </a:xfrm>
          <a:prstGeom prst="rect">
            <a:avLst/>
          </a:prstGeom>
          <a:solidFill>
            <a:srgbClr val="001E3D"/>
          </a:solidFill>
          <a:ln>
            <a:solidFill>
              <a:srgbClr val="001E3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Congreso Virtual LAFT AMÉRICA - 2020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Cero tolerancia con el Lavado de Activos</a:t>
            </a:r>
            <a:b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 de septiembre de 2020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2230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EFB97-8ED3-4C77-8C4F-094BB9BE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21" y="4715015"/>
            <a:ext cx="21944171" cy="6759552"/>
          </a:xfrm>
        </p:spPr>
        <p:txBody>
          <a:bodyPr>
            <a:noAutofit/>
          </a:bodyPr>
          <a:lstStyle/>
          <a:p>
            <a:pPr algn="just"/>
            <a:r>
              <a:rPr lang="es-MX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 un reciente reporte, el Grupo de Acción Financiera Internacional (GAFI) reconoce que, debido a la crisis, se requieren “soluciones innovadoras” para identificar a los clientes.</a:t>
            </a:r>
            <a:endParaRPr lang="es-CO" sz="6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26" name="Picture 2" descr="GAFI: México, informe de evaluación mutua 2018. | Sanciones y ...">
            <a:extLst>
              <a:ext uri="{FF2B5EF4-FFF2-40B4-BE49-F238E27FC236}">
                <a16:creationId xmlns:a16="http://schemas.microsoft.com/office/drawing/2014/main" id="{BA16E08C-0C94-431F-A550-30B1DF93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82" y="429046"/>
            <a:ext cx="4285971" cy="42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87A1FD-F937-4984-B30A-F2F029AD65ED}"/>
              </a:ext>
            </a:extLst>
          </p:cNvPr>
          <p:cNvSpPr/>
          <p:nvPr/>
        </p:nvSpPr>
        <p:spPr>
          <a:xfrm>
            <a:off x="1219121" y="12304722"/>
            <a:ext cx="1219120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400" dirty="0">
                <a:solidFill>
                  <a:schemeClr val="bg1">
                    <a:lumMod val="65000"/>
                  </a:schemeClr>
                </a:solidFill>
              </a:rPr>
              <a:t>https://www.infolaft.com/el-mundo-flexibiliza-la-debida-diligencia-debido-al-covid-19/</a:t>
            </a:r>
          </a:p>
        </p:txBody>
      </p:sp>
    </p:spTree>
    <p:extLst>
      <p:ext uri="{BB962C8B-B14F-4D97-AF65-F5344CB8AC3E}">
        <p14:creationId xmlns:p14="http://schemas.microsoft.com/office/powerpoint/2010/main" val="149648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99347-2562-4D8F-9081-1D61015A3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074" name="Picture 2" descr="Respuesta al coronavirus | Grupo Banco Mundial">
            <a:extLst>
              <a:ext uri="{FF2B5EF4-FFF2-40B4-BE49-F238E27FC236}">
                <a16:creationId xmlns:a16="http://schemas.microsoft.com/office/drawing/2014/main" id="{DCB61875-C481-48E4-98A8-3FC9930F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32166" cy="1375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BB77B96-CD92-4785-9AEA-1411A60419EA}"/>
              </a:ext>
            </a:extLst>
          </p:cNvPr>
          <p:cNvSpPr/>
          <p:nvPr/>
        </p:nvSpPr>
        <p:spPr>
          <a:xfrm>
            <a:off x="0" y="-87779"/>
            <a:ext cx="24432166" cy="13803779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¿Cómo mantener los SARLAFT 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 medio del nuevo aislamiento selectivo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por el 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COVID-19</a:t>
            </a:r>
            <a:r>
              <a:rPr kumimoji="0" lang="es-MX" sz="8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?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Alberto Lozano Vila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Lozano Consultores - Infolaft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 de septiembre de 2020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Colombia</a:t>
            </a: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5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182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5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7" name="Marcador de contenido 1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488305F-9EF5-4470-8382-97A837145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5761" y="411861"/>
            <a:ext cx="4632960" cy="1643953"/>
          </a:xfrm>
        </p:spPr>
      </p:pic>
    </p:spTree>
    <p:extLst>
      <p:ext uri="{BB962C8B-B14F-4D97-AF65-F5344CB8AC3E}">
        <p14:creationId xmlns:p14="http://schemas.microsoft.com/office/powerpoint/2010/main" val="493774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20DDAD-9F0F-4D13-BEBD-254CAF5B3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0" y="5235577"/>
            <a:ext cx="15212506" cy="6844996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algunos países se ha autorizado a las entidades financieras y demás sujetos obligados a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“aplicar medidas simplificadas de debida diligencia cuando se identifiquen riesgos más bajos”.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BDB01A8-2A22-40A2-8B03-75737C8B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0" y="730251"/>
            <a:ext cx="19414282" cy="265112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Debida diligencia: medidas simplificadas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206D0D3-99E0-4965-8585-0F067EB8E1F7}"/>
              </a:ext>
            </a:extLst>
          </p:cNvPr>
          <p:cNvSpPr/>
          <p:nvPr/>
        </p:nvSpPr>
        <p:spPr>
          <a:xfrm>
            <a:off x="1219121" y="12304722"/>
            <a:ext cx="1219120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400" dirty="0">
                <a:solidFill>
                  <a:schemeClr val="bg1">
                    <a:lumMod val="65000"/>
                  </a:schemeClr>
                </a:solidFill>
              </a:rPr>
              <a:t>https://www.infolaft.com/el-mundo-flexibiliza-la-debida-diligencia-debido-al-covid-19/</a:t>
            </a:r>
          </a:p>
        </p:txBody>
      </p:sp>
      <p:pic>
        <p:nvPicPr>
          <p:cNvPr id="3076" name="Picture 4" descr="Semáforo Verde Go Luz - Gráficos vectoriales gratis en Pixabay">
            <a:extLst>
              <a:ext uri="{FF2B5EF4-FFF2-40B4-BE49-F238E27FC236}">
                <a16:creationId xmlns:a16="http://schemas.microsoft.com/office/drawing/2014/main" id="{BCDC0A93-6FB3-4CE5-8E4A-104B2B02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949" y="5281526"/>
            <a:ext cx="4471655" cy="52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AFI: México, informe de evaluación mutua 2018. | Sanciones y ...">
            <a:extLst>
              <a:ext uri="{FF2B5EF4-FFF2-40B4-BE49-F238E27FC236}">
                <a16:creationId xmlns:a16="http://schemas.microsoft.com/office/drawing/2014/main" id="{5556FC7D-EA8A-4ECC-925B-5D1CE788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79" y="713879"/>
            <a:ext cx="1957467" cy="19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5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23DDC-DAE8-420C-952A-A54E0B37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0" y="595378"/>
            <a:ext cx="19719052" cy="2285851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Debida diligencia y documentos vencidos</a:t>
            </a:r>
            <a:endParaRPr lang="es-CO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11724-0FFB-4232-A772-B0014C2F1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2" y="4907280"/>
            <a:ext cx="16405124" cy="7344698"/>
          </a:xfrm>
        </p:spPr>
        <p:txBody>
          <a:bodyPr/>
          <a:lstStyle/>
          <a:p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Respecto a la identificación de los clientes,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varias autoridades nacionales ALA/CFT han permitido a los sujetos obligados aceptar copias digitales de documentos e incluso documentos “recientemente vencidos”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verificar la entidad de los individuos.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9547F7-7038-4543-A51D-9FC5CA193860}"/>
              </a:ext>
            </a:extLst>
          </p:cNvPr>
          <p:cNvSpPr/>
          <p:nvPr/>
        </p:nvSpPr>
        <p:spPr>
          <a:xfrm>
            <a:off x="1219121" y="12304722"/>
            <a:ext cx="1219120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400" dirty="0">
                <a:solidFill>
                  <a:schemeClr val="bg1">
                    <a:lumMod val="65000"/>
                  </a:schemeClr>
                </a:solidFill>
              </a:rPr>
              <a:t>https://www.infolaft.com/el-mundo-flexibiliza-la-debida-diligencia-debido-al-covid-19/</a:t>
            </a:r>
          </a:p>
        </p:txBody>
      </p:sp>
      <p:pic>
        <p:nvPicPr>
          <p:cNvPr id="2050" name="Picture 2" descr="Protelcotelsa | APLICACIÓN PARA INTEGRAR FACTURACIÓN ELECTRONICA A ...">
            <a:extLst>
              <a:ext uri="{FF2B5EF4-FFF2-40B4-BE49-F238E27FC236}">
                <a16:creationId xmlns:a16="http://schemas.microsoft.com/office/drawing/2014/main" id="{1A5091B6-84A4-4C66-81FE-455029D1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244" y="5139722"/>
            <a:ext cx="5539047" cy="644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AFI: México, informe de evaluación mutua 2018. | Sanciones y ...">
            <a:extLst>
              <a:ext uri="{FF2B5EF4-FFF2-40B4-BE49-F238E27FC236}">
                <a16:creationId xmlns:a16="http://schemas.microsoft.com/office/drawing/2014/main" id="{07808CFE-FDC7-4404-9728-A630FB1FF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79" y="713879"/>
            <a:ext cx="1957467" cy="19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721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EF73AC-6D16-48E1-B271-FBAAD56B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1" y="3448754"/>
            <a:ext cx="21944171" cy="68184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Superintendencia de Sociedades expidió hace algunos días un documento titulado ‘Guía sobre nuevos riesgos en el lavado de activos y la financiación del terrorismo asociados al Covid-19’.</a:t>
            </a:r>
            <a:endParaRPr lang="es-CO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7EC106-C801-48C4-9290-BDD83D33DD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0527" y="972658"/>
            <a:ext cx="6171798" cy="184773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CCA46CB-4C91-46FF-83F0-5844A6373F62}"/>
              </a:ext>
            </a:extLst>
          </p:cNvPr>
          <p:cNvSpPr/>
          <p:nvPr/>
        </p:nvSpPr>
        <p:spPr>
          <a:xfrm>
            <a:off x="980597" y="12749593"/>
            <a:ext cx="200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https://www.infolaft.com/supersociedades-da-10-consejos-para-prevenir-el-la-ft-en-la-emergencia/</a:t>
            </a:r>
          </a:p>
        </p:txBody>
      </p:sp>
    </p:spTree>
    <p:extLst>
      <p:ext uri="{BB962C8B-B14F-4D97-AF65-F5344CB8AC3E}">
        <p14:creationId xmlns:p14="http://schemas.microsoft.com/office/powerpoint/2010/main" val="912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714325-ED53-4988-8B22-79E51B6EF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596" y="1428072"/>
            <a:ext cx="21944171" cy="10907961"/>
          </a:xfrm>
        </p:spPr>
        <p:txBody>
          <a:bodyPr>
            <a:normAutofit/>
          </a:bodyPr>
          <a:lstStyle/>
          <a:p>
            <a:pPr algn="just"/>
            <a:r>
              <a:rPr lang="es-MX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Planes de continuidad</a:t>
            </a: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Implementación de medidas LA/FT con un enfoque basado en riesgos.</a:t>
            </a:r>
          </a:p>
          <a:p>
            <a:pPr marL="0" indent="0" algn="just">
              <a:buNone/>
            </a:pPr>
            <a:endParaRPr lang="es-MX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Protocolos de teletrabajo</a:t>
            </a: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Adoptar protocolos claros de trabajo con el objetivo de mantener un optimo funcionamiento del SAGRLAFT.</a:t>
            </a:r>
          </a:p>
          <a:p>
            <a:pPr marL="0" indent="0" algn="just">
              <a:buNone/>
            </a:pPr>
            <a:endParaRPr lang="es-MX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Nuevo enfoque</a:t>
            </a: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uso de un enfoque de debida diligencia del cliente y demás contrapartes basado en los nuevos riesgos asociados al COVID-19.</a:t>
            </a:r>
          </a:p>
          <a:p>
            <a:pPr marL="0" indent="0" algn="just">
              <a:buNone/>
            </a:pPr>
            <a:endParaRPr lang="es-MX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s-CO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5FE5D8-5A6C-45B8-B097-33C9602B6F62}"/>
              </a:ext>
            </a:extLst>
          </p:cNvPr>
          <p:cNvSpPr/>
          <p:nvPr/>
        </p:nvSpPr>
        <p:spPr>
          <a:xfrm>
            <a:off x="980597" y="12749593"/>
            <a:ext cx="200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https://www.infolaft.com/supersociedades-da-10-consejos-para-prevenir-el-la-ft-en-la-emergencia/</a:t>
            </a:r>
          </a:p>
        </p:txBody>
      </p:sp>
    </p:spTree>
    <p:extLst>
      <p:ext uri="{BB962C8B-B14F-4D97-AF65-F5344CB8AC3E}">
        <p14:creationId xmlns:p14="http://schemas.microsoft.com/office/powerpoint/2010/main" val="48918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FC20DE-CB88-4677-A002-2A16AA273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1" y="1590605"/>
            <a:ext cx="21944171" cy="1066137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5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Identificar los riesgos asociados</a:t>
            </a:r>
            <a:endParaRPr lang="es-MX" sz="5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Dicha identificación de riesgos asociados al COVID-19 debe hacerse de cara al tipo de negocio, la operación, el tamaño, las áreas geográficas donde opera la empresa, entre otras características particulares.</a:t>
            </a:r>
          </a:p>
          <a:p>
            <a:pPr marL="0" indent="0" algn="just">
              <a:buNone/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5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Uso responsable de canales digitales</a:t>
            </a:r>
            <a:endParaRPr lang="es-MX" sz="5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MX" sz="5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Supersociedades</a:t>
            </a:r>
            <a:r>
              <a:rPr lang="es-MX" sz="5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recomienda hacer un uso responsable de los servicios digitales financieros y no financieros.</a:t>
            </a:r>
          </a:p>
          <a:p>
            <a:pPr marL="0" indent="0" algn="just">
              <a:buNone/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MX" sz="5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Mejor monitoreo</a:t>
            </a:r>
            <a:endParaRPr lang="es-MX" sz="5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Procurar mayor y mejor monitoreo en las transacciones financieras, sobre todo en las electrónicas de orden internacional.</a:t>
            </a:r>
          </a:p>
          <a:p>
            <a:pPr marL="0" indent="0" algn="just">
              <a:buNone/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520E575-9C65-4AC0-929C-54B73F0CAFC2}"/>
              </a:ext>
            </a:extLst>
          </p:cNvPr>
          <p:cNvSpPr/>
          <p:nvPr/>
        </p:nvSpPr>
        <p:spPr>
          <a:xfrm>
            <a:off x="980597" y="12203521"/>
            <a:ext cx="200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https://www.infolaft.com/supersociedades-da-10-consejos-para-prevenir-el-la-ft-en-la-emergencia/</a:t>
            </a:r>
          </a:p>
        </p:txBody>
      </p:sp>
    </p:spTree>
    <p:extLst>
      <p:ext uri="{BB962C8B-B14F-4D97-AF65-F5344CB8AC3E}">
        <p14:creationId xmlns:p14="http://schemas.microsoft.com/office/powerpoint/2010/main" val="28629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878162-9AA9-4A3D-B63C-10360B0A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1" y="2332677"/>
            <a:ext cx="21944171" cy="10256516"/>
          </a:xfrm>
        </p:spPr>
        <p:txBody>
          <a:bodyPr>
            <a:normAutofit/>
          </a:bodyPr>
          <a:lstStyle/>
          <a:p>
            <a:pPr algn="just"/>
            <a:r>
              <a:rPr lang="es-MX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Aprovechar la identificación digital</a:t>
            </a: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uso de la identidad digital para identificar a los clientes en la incorporación y al realizar transacciones.</a:t>
            </a:r>
          </a:p>
          <a:p>
            <a:pPr marL="0" indent="0" algn="just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ello, se podrá́ hacer uso de herramientas tales como la guía de identidad digital publicada por el Grupo de Acción Financiera Internacional (Gafi).</a:t>
            </a:r>
          </a:p>
          <a:p>
            <a:pPr marL="0" indent="0" algn="just">
              <a:buNone/>
            </a:pP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es-MX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Apoyarse en la tecnología</a:t>
            </a: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uso de todas las herramientas y aplicativos disponibles en las empresas para identificar operaciones inusuales o sospechosas.</a:t>
            </a:r>
          </a:p>
          <a:p>
            <a:pPr marL="0" indent="0" algn="just">
              <a:buNone/>
            </a:pPr>
            <a:endParaRPr lang="es-MX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s-CO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0AC7C2-0CAC-4A82-8C60-6F0F1277F9AD}"/>
              </a:ext>
            </a:extLst>
          </p:cNvPr>
          <p:cNvSpPr/>
          <p:nvPr/>
        </p:nvSpPr>
        <p:spPr>
          <a:xfrm>
            <a:off x="980597" y="12203521"/>
            <a:ext cx="200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https://www.infolaft.com/supersociedades-da-10-consejos-para-prevenir-el-la-ft-en-la-emergencia/</a:t>
            </a:r>
          </a:p>
        </p:txBody>
      </p:sp>
    </p:spTree>
    <p:extLst>
      <p:ext uri="{BB962C8B-B14F-4D97-AF65-F5344CB8AC3E}">
        <p14:creationId xmlns:p14="http://schemas.microsoft.com/office/powerpoint/2010/main" val="2233946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97A7F3-37B9-4E86-91AF-A246B4792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643" y="2782876"/>
            <a:ext cx="21944171" cy="9051337"/>
          </a:xfrm>
        </p:spPr>
        <p:txBody>
          <a:bodyPr>
            <a:normAutofit/>
          </a:bodyPr>
          <a:lstStyle/>
          <a:p>
            <a:pPr algn="just"/>
            <a:r>
              <a:rPr lang="es-MX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Buscar los soportes</a:t>
            </a: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Apoyarse en el uso de canales electrónicos y digitales con el fin de obtener los soportes de las operaciones, negocios y contratos.</a:t>
            </a:r>
          </a:p>
          <a:p>
            <a:pPr marL="0" indent="0" algn="just">
              <a:buNone/>
            </a:pP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MX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Documentar y documentar</a:t>
            </a:r>
            <a:endParaRPr lang="es-MX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Dejar documentado el análisis de cada situación que pueda ser una fuente de riesgo LA/FT asociado al Covid-19, con el fin de implementar los controles necesarios y facilitar su seguimiento.</a:t>
            </a:r>
          </a:p>
          <a:p>
            <a:pPr marL="0" indent="0">
              <a:buNone/>
            </a:pPr>
            <a:endParaRPr lang="es-MX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s-CO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76787FC-F74C-40EF-A122-6DF9143A592D}"/>
              </a:ext>
            </a:extLst>
          </p:cNvPr>
          <p:cNvSpPr/>
          <p:nvPr/>
        </p:nvSpPr>
        <p:spPr>
          <a:xfrm>
            <a:off x="980597" y="12203521"/>
            <a:ext cx="20035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https://www.infolaft.com/supersociedades-da-10-consejos-para-prevenir-el-la-ft-en-la-emergencia/</a:t>
            </a:r>
          </a:p>
        </p:txBody>
      </p:sp>
    </p:spTree>
    <p:extLst>
      <p:ext uri="{BB962C8B-B14F-4D97-AF65-F5344CB8AC3E}">
        <p14:creationId xmlns:p14="http://schemas.microsoft.com/office/powerpoint/2010/main" val="647645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E5ECD-8C3E-4622-AA09-B6A2946A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21" y="4602927"/>
            <a:ext cx="21944171" cy="2285851"/>
          </a:xfrm>
        </p:spPr>
        <p:txBody>
          <a:bodyPr>
            <a:normAutofit fontScale="90000"/>
          </a:bodyPr>
          <a:lstStyle/>
          <a:p>
            <a:r>
              <a:rPr lang="es-MX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Gafilat</a:t>
            </a:r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recomienda enfocar análisis en operaciones de las PEP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B4247D-A2F2-4DBA-BA0D-A9FFC21F6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1" y="7594407"/>
            <a:ext cx="21944171" cy="48698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Presidenta pro témpore del Grupo de Acción Financiera de Latinoamérica (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Gafilat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afirmó que se espera que los sujetos obligados enfoquen sus recursos en hacer una “verificación mayor cuando se trata de transacciones realizadas con esos clientes”.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4" name="Picture 4" descr="GAFILAT - UAFSITE">
            <a:extLst>
              <a:ext uri="{FF2B5EF4-FFF2-40B4-BE49-F238E27FC236}">
                <a16:creationId xmlns:a16="http://schemas.microsoft.com/office/drawing/2014/main" id="{972459D8-CC2A-43F5-997A-1484F9BD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460" y="858337"/>
            <a:ext cx="2212836" cy="30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9E7D740-C25A-4BCF-8DCC-4BE03F978B0A}"/>
              </a:ext>
            </a:extLst>
          </p:cNvPr>
          <p:cNvSpPr/>
          <p:nvPr/>
        </p:nvSpPr>
        <p:spPr>
          <a:xfrm>
            <a:off x="1219121" y="12345772"/>
            <a:ext cx="1219120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400" dirty="0">
                <a:solidFill>
                  <a:schemeClr val="bg1">
                    <a:lumMod val="50000"/>
                  </a:schemeClr>
                </a:solidFill>
              </a:rPr>
              <a:t>https://www.infolaft.com/gafilat-recomienda-enfocar-analisis-en-operaciones-de-las-pep/</a:t>
            </a:r>
          </a:p>
        </p:txBody>
      </p:sp>
    </p:spTree>
    <p:extLst>
      <p:ext uri="{BB962C8B-B14F-4D97-AF65-F5344CB8AC3E}">
        <p14:creationId xmlns:p14="http://schemas.microsoft.com/office/powerpoint/2010/main" val="4156347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do de coronavirus covid-19 con espacio de texto | Vector Gratis">
            <a:extLst>
              <a:ext uri="{FF2B5EF4-FFF2-40B4-BE49-F238E27FC236}">
                <a16:creationId xmlns:a16="http://schemas.microsoft.com/office/drawing/2014/main" id="{54A15BED-3A71-407F-B19E-BF5C9E2EE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2" b="5324"/>
          <a:stretch/>
        </p:blipFill>
        <p:spPr bwMode="auto">
          <a:xfrm>
            <a:off x="0" y="1"/>
            <a:ext cx="24382413" cy="137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ADFAD53-6C31-4D6D-A98E-570CA88F8EB8}"/>
              </a:ext>
            </a:extLst>
          </p:cNvPr>
          <p:cNvSpPr txBox="1">
            <a:spLocks/>
          </p:cNvSpPr>
          <p:nvPr/>
        </p:nvSpPr>
        <p:spPr>
          <a:xfrm>
            <a:off x="1310530" y="2338336"/>
            <a:ext cx="13807549" cy="5333649"/>
          </a:xfrm>
          <a:prstGeom prst="round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b="1" dirty="0">
                <a:solidFill>
                  <a:schemeClr val="bg1"/>
                </a:solidFill>
              </a:rPr>
              <a:t>Debido a la emergencia se presume la legitimidad de dichas transacciones, toda vez que pueden tener como finalidad la adquisición de insumos médicos para clínicas y hospitales o la compra de alimentos para poblaciones vulnerables.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3DF7CFD4-A2A9-4CD5-BE9A-EEB7E6184A0B}"/>
              </a:ext>
            </a:extLst>
          </p:cNvPr>
          <p:cNvSpPr txBox="1">
            <a:spLocks/>
          </p:cNvSpPr>
          <p:nvPr/>
        </p:nvSpPr>
        <p:spPr>
          <a:xfrm>
            <a:off x="1081274" y="9352211"/>
            <a:ext cx="14266059" cy="2644330"/>
          </a:xfrm>
          <a:prstGeom prst="rect">
            <a:avLst/>
          </a:prstGeom>
        </p:spPr>
        <p:txBody>
          <a:bodyPr vert="horz" lIns="182868" tIns="91434" rIns="182868" bIns="9143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4800" dirty="0">
                <a:solidFill>
                  <a:schemeClr val="bg1"/>
                </a:solidFill>
              </a:rPr>
              <a:t>Sin embargo, los oficiales de cumplimiento no pueden olvidar el riesgo asociado que tienen las PEP.</a:t>
            </a:r>
            <a:endParaRPr lang="es-CO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8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D7D63-F735-44A2-A96E-912A49D6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¿Qué dicen las recomendaciones del GAFI?</a:t>
            </a:r>
            <a:endParaRPr lang="es-CO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088209-F0B6-43B1-996C-DD750FA4C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1" y="4717916"/>
            <a:ext cx="21944171" cy="6413634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Recomendación 12 del Grupo de Acción Financiera Internacional (GAFI),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instituciones financieras deben aplicar medidas de control más estrictas a las operaciones realizadas por las contrapartes catalogadas como PEP.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68CAA55-30BE-4ABC-B9D1-C8EB577355A4}"/>
              </a:ext>
            </a:extLst>
          </p:cNvPr>
          <p:cNvSpPr/>
          <p:nvPr/>
        </p:nvSpPr>
        <p:spPr>
          <a:xfrm>
            <a:off x="1219121" y="12345772"/>
            <a:ext cx="1219120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https://www.infolaft.com/gafilat-recomienda-enfocar-analisis-en-operaciones-de-las-pep/</a:t>
            </a:r>
          </a:p>
        </p:txBody>
      </p:sp>
    </p:spTree>
    <p:extLst>
      <p:ext uri="{BB962C8B-B14F-4D97-AF65-F5344CB8AC3E}">
        <p14:creationId xmlns:p14="http://schemas.microsoft.com/office/powerpoint/2010/main" val="59019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601199" y="10671411"/>
            <a:ext cx="6585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1487C9"/>
                </a:solidFill>
              </a:rPr>
              <a:t>www.</a:t>
            </a:r>
            <a:r>
              <a:rPr lang="es-ES" sz="6000" b="1" u="sng" dirty="0">
                <a:solidFill>
                  <a:srgbClr val="1487C9"/>
                </a:solidFill>
              </a:rPr>
              <a:t>infolaft</a:t>
            </a:r>
            <a:r>
              <a:rPr lang="es-ES" sz="6000" b="1" dirty="0">
                <a:solidFill>
                  <a:srgbClr val="1487C9"/>
                </a:solidFill>
              </a:rPr>
              <a:t>.com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3C2861-96EB-483D-891E-F08E831572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5194" y="12278721"/>
            <a:ext cx="6957219" cy="848031"/>
          </a:xfrm>
          <a:prstGeom prst="rect">
            <a:avLst/>
          </a:prstGeom>
        </p:spPr>
      </p:pic>
      <p:pic>
        <p:nvPicPr>
          <p:cNvPr id="4" name="Imagen 3" descr="Captura de pantalla 2020-07-30 a las 10.15.51 a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41" y="447"/>
            <a:ext cx="10231688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4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37410-B4B9-4555-ABA0-49D4467A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Mayor cuidado: el mensaje del </a:t>
            </a:r>
            <a:r>
              <a:rPr lang="es-MX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Gafilat</a:t>
            </a:r>
            <a:endParaRPr lang="es-CO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7E9F17-2037-4D51-9851-E58534174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261" y="4691412"/>
            <a:ext cx="19267410" cy="7560566"/>
          </a:xfrm>
        </p:spPr>
        <p:txBody>
          <a:bodyPr/>
          <a:lstStyle/>
          <a:p>
            <a:pPr marL="0" indent="0" algn="ctr">
              <a:buNone/>
            </a:pP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espera que los sujetos obligados enfoquen sus recursos en hacer una “verificación mayor cuando se trata de transacciones realizadas con esos clientes”.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FE1D079-1153-46E6-B131-24EFF5EE339A}"/>
              </a:ext>
            </a:extLst>
          </p:cNvPr>
          <p:cNvSpPr/>
          <p:nvPr/>
        </p:nvSpPr>
        <p:spPr>
          <a:xfrm>
            <a:off x="1219121" y="12345772"/>
            <a:ext cx="1219120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https://www.infolaft.com/gafilat-recomienda-enfocar-analisis-en-operaciones-de-las-pep/</a:t>
            </a:r>
          </a:p>
        </p:txBody>
      </p:sp>
    </p:spTree>
    <p:extLst>
      <p:ext uri="{BB962C8B-B14F-4D97-AF65-F5344CB8AC3E}">
        <p14:creationId xmlns:p14="http://schemas.microsoft.com/office/powerpoint/2010/main" val="3034405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44136B-8486-4E5E-8762-870EEA02C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03" y="1663489"/>
            <a:ext cx="21944171" cy="905133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propio </a:t>
            </a:r>
            <a:r>
              <a:rPr lang="es-MX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Gafilat</a:t>
            </a:r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emitió el pasado 8 de abril un informe en que alertó de “un posible repunte en delitos relacionados con corrupción”.</a:t>
            </a:r>
          </a:p>
          <a:p>
            <a:pPr marL="0" indent="0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hecho, el organismo regional manifestó que ante la crisis actual y “por la necesidad y urgencia que supone un estado de emergencia nacional, los procedimientos de adquisición de bienes son flexibilizados, lo que supone un mayor riesgo de corrupción”.</a:t>
            </a:r>
          </a:p>
          <a:p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FC7BF0F-6437-40BF-AC4F-04360ED77A77}"/>
              </a:ext>
            </a:extLst>
          </p:cNvPr>
          <p:cNvSpPr/>
          <p:nvPr/>
        </p:nvSpPr>
        <p:spPr>
          <a:xfrm>
            <a:off x="1219121" y="12345772"/>
            <a:ext cx="1219120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828709"/>
            <a:r>
              <a:rPr lang="es-CO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https://www.infolaft.com/gafilat-recomienda-enfocar-analisis-en-operaciones-de-las-pep/</a:t>
            </a:r>
          </a:p>
        </p:txBody>
      </p:sp>
    </p:spTree>
    <p:extLst>
      <p:ext uri="{BB962C8B-B14F-4D97-AF65-F5344CB8AC3E}">
        <p14:creationId xmlns:p14="http://schemas.microsoft.com/office/powerpoint/2010/main" val="1196638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005ED9-973E-49EC-941C-77E6D9657DA3}"/>
              </a:ext>
            </a:extLst>
          </p:cNvPr>
          <p:cNvSpPr txBox="1">
            <a:spLocks/>
          </p:cNvSpPr>
          <p:nvPr/>
        </p:nvSpPr>
        <p:spPr>
          <a:xfrm>
            <a:off x="5929951" y="5532524"/>
            <a:ext cx="12783928" cy="2650953"/>
          </a:xfrm>
          <a:prstGeom prst="rect">
            <a:avLst/>
          </a:prstGeom>
        </p:spPr>
        <p:txBody>
          <a:bodyPr vert="horz" lIns="182868" tIns="91434" rIns="182868" bIns="9143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09"/>
            <a:r>
              <a:rPr lang="es-MX" sz="8800" b="1" dirty="0">
                <a:solidFill>
                  <a:prstClr val="black"/>
                </a:solidFill>
                <a:latin typeface="Calibri"/>
              </a:rPr>
              <a:t>Manipular los mercados (acciones, dólar)</a:t>
            </a:r>
            <a:endParaRPr lang="es-CO" sz="8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2D649A-6A2F-4B61-9BA3-4BDD6D8828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88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ómo Las Manos Fuertes Manipulan El Mercado Forex">
            <a:extLst>
              <a:ext uri="{FF2B5EF4-FFF2-40B4-BE49-F238E27FC236}">
                <a16:creationId xmlns:a16="http://schemas.microsoft.com/office/drawing/2014/main" id="{95B598DB-835A-46BF-8CD4-0FC69ECB9E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2968"/>
          <a:stretch/>
        </p:blipFill>
        <p:spPr bwMode="auto">
          <a:xfrm>
            <a:off x="39" y="3010"/>
            <a:ext cx="24382373" cy="137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475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005ED9-973E-49EC-941C-77E6D9657DA3}"/>
              </a:ext>
            </a:extLst>
          </p:cNvPr>
          <p:cNvSpPr txBox="1">
            <a:spLocks/>
          </p:cNvSpPr>
          <p:nvPr/>
        </p:nvSpPr>
        <p:spPr>
          <a:xfrm>
            <a:off x="5929951" y="5532524"/>
            <a:ext cx="12783928" cy="2650953"/>
          </a:xfrm>
          <a:prstGeom prst="rect">
            <a:avLst/>
          </a:prstGeom>
        </p:spPr>
        <p:txBody>
          <a:bodyPr vert="horz" lIns="182868" tIns="91434" rIns="182868" bIns="9143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800" b="1" dirty="0">
                <a:latin typeface="+mn-lt"/>
              </a:rPr>
              <a:t>Robar información (varias modalidades)</a:t>
            </a:r>
            <a:endParaRPr lang="es-CO" sz="8800" b="1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A3EACE-068E-4A58-8E22-2E12F5F3D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96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53C08E-43B3-494D-9979-9AD5EB19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334" y="5089453"/>
            <a:ext cx="7096216" cy="29016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19E8BD-8F09-4FB3-97FF-E508F7BB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86" y="8083662"/>
            <a:ext cx="6304312" cy="40899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CA45120-EBEC-482F-90C2-D736AC1A3CDF}"/>
              </a:ext>
            </a:extLst>
          </p:cNvPr>
          <p:cNvSpPr/>
          <p:nvPr/>
        </p:nvSpPr>
        <p:spPr>
          <a:xfrm>
            <a:off x="657892" y="12962897"/>
            <a:ext cx="2124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>
                    <a:lumMod val="65000"/>
                  </a:schemeClr>
                </a:solidFill>
              </a:rPr>
              <a:t>https://cnnespanol.cnn.com/2020/07/16/hackers-rusos-atacan-a-organizaciones-involucradas-en-el-desarrollo-de-la-vacuna-contra-el-coronavirus-dicen-funcionarios-de-seguridad-del-reino-unido/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F5A148D-C435-4CA7-B9BD-D760EF9CC25C}"/>
              </a:ext>
            </a:extLst>
          </p:cNvPr>
          <p:cNvSpPr/>
          <p:nvPr/>
        </p:nvSpPr>
        <p:spPr>
          <a:xfrm>
            <a:off x="1" y="0"/>
            <a:ext cx="24382412" cy="2332675"/>
          </a:xfrm>
          <a:prstGeom prst="rect">
            <a:avLst/>
          </a:prstGeo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/>
          <a:p>
            <a:pPr algn="ctr" defTabSz="914354">
              <a:spcBef>
                <a:spcPct val="0"/>
              </a:spcBef>
            </a:pPr>
            <a:r>
              <a:rPr lang="es-CO" sz="8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Ejemplos de hackeo… ingeniería social…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7F292F-380E-45DA-96C5-57087220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2" y="4375182"/>
            <a:ext cx="6378935" cy="61521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46F1F8-C0F9-49DF-862B-91595B2E6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4057" y="4375182"/>
            <a:ext cx="7413533" cy="615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1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005ED9-973E-49EC-941C-77E6D9657DA3}"/>
              </a:ext>
            </a:extLst>
          </p:cNvPr>
          <p:cNvSpPr txBox="1">
            <a:spLocks/>
          </p:cNvSpPr>
          <p:nvPr/>
        </p:nvSpPr>
        <p:spPr>
          <a:xfrm>
            <a:off x="5929951" y="5532524"/>
            <a:ext cx="12783928" cy="2650953"/>
          </a:xfrm>
          <a:prstGeom prst="rect">
            <a:avLst/>
          </a:prstGeom>
        </p:spPr>
        <p:txBody>
          <a:bodyPr vert="horz" lIns="182868" tIns="91434" rIns="182868" bIns="9143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800" b="1" dirty="0">
                <a:latin typeface="+mn-lt"/>
              </a:rPr>
              <a:t>Desviar recursos públicos</a:t>
            </a:r>
            <a:endParaRPr lang="es-CO" sz="8800" b="1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8C177D-2BD9-490E-B08F-9E452F0399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12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B952C-A745-4092-B98F-C5CA261E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7"/>
            <a:ext cx="24382413" cy="2285851"/>
          </a:xfr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Ayudas, subsidios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4ED36C-EC41-435F-8DE1-251FF8E8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814" y="4572148"/>
            <a:ext cx="9695819" cy="569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005ED9-973E-49EC-941C-77E6D9657DA3}"/>
              </a:ext>
            </a:extLst>
          </p:cNvPr>
          <p:cNvSpPr txBox="1">
            <a:spLocks/>
          </p:cNvSpPr>
          <p:nvPr/>
        </p:nvSpPr>
        <p:spPr>
          <a:xfrm>
            <a:off x="5929951" y="5532524"/>
            <a:ext cx="12783928" cy="2650953"/>
          </a:xfrm>
          <a:prstGeom prst="rect">
            <a:avLst/>
          </a:prstGeom>
        </p:spPr>
        <p:txBody>
          <a:bodyPr vert="horz" lIns="182868" tIns="91434" rIns="182868" bIns="9143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800" b="1" dirty="0">
                <a:latin typeface="+mn-lt"/>
              </a:rPr>
              <a:t>No pagar o no cumplir</a:t>
            </a:r>
            <a:endParaRPr lang="es-CO" sz="8800" b="1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4AF3DC-59B8-43F6-A9FB-E0DF3EB17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52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02783-2398-4897-9464-DB785105D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7"/>
            <a:ext cx="24382413" cy="2285851"/>
          </a:xfr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Usan la crisis como excusa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D0FCC5-5963-474F-B86A-E24378833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797" y="2605157"/>
            <a:ext cx="18200265" cy="107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0BE4-BCCB-2840-B5EC-4DC986C7202F}" type="slidenum">
              <a:rPr lang="es-ES" smtClean="0"/>
              <a:t>4</a:t>
            </a:fld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7605DB9-1B40-4BF2-ADEB-953A9931C96A}"/>
              </a:ext>
            </a:extLst>
          </p:cNvPr>
          <p:cNvSpPr/>
          <p:nvPr/>
        </p:nvSpPr>
        <p:spPr>
          <a:xfrm>
            <a:off x="4455000" y="3170200"/>
            <a:ext cx="5843459" cy="1057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1200"/>
              </a:spcBef>
            </a:pPr>
            <a:r>
              <a:rPr lang="es-CO" sz="6000" b="1" dirty="0">
                <a:cs typeface="Arial" panose="020B0604020202020204" pitchFamily="34" charset="0"/>
              </a:rPr>
              <a:t>Agenda Temática: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E1CF537-E1BA-4D69-BA1E-2B871277E12D}"/>
              </a:ext>
            </a:extLst>
          </p:cNvPr>
          <p:cNvSpPr txBox="1">
            <a:spLocks/>
          </p:cNvSpPr>
          <p:nvPr/>
        </p:nvSpPr>
        <p:spPr>
          <a:xfrm>
            <a:off x="2123630" y="4227412"/>
            <a:ext cx="20351449" cy="8484910"/>
          </a:xfrm>
          <a:prstGeom prst="rect">
            <a:avLst/>
          </a:prstGeom>
          <a:noFill/>
        </p:spPr>
        <p:txBody>
          <a:bodyPr vert="horz" lIns="182868" tIns="91434" rIns="182868" bIns="9143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54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Font typeface="+mj-lt"/>
              <a:buAutoNum type="arabicPeriod"/>
            </a:pPr>
            <a:endParaRPr lang="es-CO" sz="4800" dirty="0">
              <a:solidFill>
                <a:srgbClr val="4F5A5F"/>
              </a:solidFill>
              <a:cs typeface="Arial" panose="020B0604020202020204" pitchFamily="34" charset="0"/>
            </a:endParaRPr>
          </a:p>
          <a:p>
            <a:pPr marL="914354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CO" sz="4800" b="1" dirty="0">
                <a:solidFill>
                  <a:srgbClr val="4F5A5F"/>
                </a:solidFill>
                <a:latin typeface="Calibri"/>
              </a:rPr>
              <a:t>Covid-19 y su impacto.</a:t>
            </a:r>
          </a:p>
          <a:p>
            <a:pPr marL="914354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48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¿Cómo retomar el SARLAFT con el levantamiento gradual de la cuarentena?</a:t>
            </a:r>
            <a:endParaRPr lang="es-CO" sz="48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pPr marL="914354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Font typeface="+mj-lt"/>
              <a:buAutoNum type="arabicPeriod"/>
            </a:pPr>
            <a:endParaRPr lang="es-CO" sz="4800" dirty="0">
              <a:solidFill>
                <a:srgbClr val="4F5A5F"/>
              </a:solidFill>
              <a:cs typeface="Arial" panose="020B0604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187C4C7-9DB7-4D00-9A44-7FC505F6863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325433" cy="2651760"/>
          </a:xfrm>
          <a:prstGeom prst="rect">
            <a:avLst/>
          </a:prstGeom>
          <a:solidFill>
            <a:srgbClr val="001E3D"/>
          </a:solidFill>
          <a:ln>
            <a:solidFill>
              <a:srgbClr val="001E3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Congreso Virtual LAFT AMÉRICA - 2020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s-CO" b="1" dirty="0">
                <a:solidFill>
                  <a:prstClr val="white"/>
                </a:solidFill>
                <a:latin typeface="Calibri Light" panose="020F0302020204030204"/>
              </a:rPr>
              <a:t>Cero tolerancia con el Lavado de Activos</a:t>
            </a:r>
            <a:br>
              <a:rPr kumimoji="0" lang="es-CO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 de septiembre de 2020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443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005ED9-973E-49EC-941C-77E6D9657DA3}"/>
              </a:ext>
            </a:extLst>
          </p:cNvPr>
          <p:cNvSpPr txBox="1">
            <a:spLocks/>
          </p:cNvSpPr>
          <p:nvPr/>
        </p:nvSpPr>
        <p:spPr>
          <a:xfrm>
            <a:off x="5929951" y="5532524"/>
            <a:ext cx="12783928" cy="2650953"/>
          </a:xfrm>
          <a:prstGeom prst="rect">
            <a:avLst/>
          </a:prstGeom>
        </p:spPr>
        <p:txBody>
          <a:bodyPr vert="horz" lIns="182868" tIns="91434" rIns="182868" bIns="9143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800" b="1" dirty="0">
                <a:latin typeface="+mn-lt"/>
              </a:rPr>
              <a:t>Crear problemas donde no existen</a:t>
            </a:r>
            <a:endParaRPr lang="es-CO" sz="8800" b="1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AC193-C067-423C-8C8C-8FD4D7D5B1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7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416D2-4B8F-4030-9F60-B5C4181D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7"/>
            <a:ext cx="24382413" cy="2285851"/>
          </a:xfr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Cifras falsas, enfermos falsos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19B2F6-1BBC-41CC-A3E8-E635B48AC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64" y="3305406"/>
            <a:ext cx="11664885" cy="908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5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otronitech SE HAN DETECTADO CARTELES DE LA HEMOFILIA, ENFERMOS ...">
            <a:extLst>
              <a:ext uri="{FF2B5EF4-FFF2-40B4-BE49-F238E27FC236}">
                <a16:creationId xmlns:a16="http://schemas.microsoft.com/office/drawing/2014/main" id="{4965B991-4D4D-4AC4-AC46-8626EDE8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2888"/>
          <a:stretch/>
        </p:blipFill>
        <p:spPr bwMode="auto">
          <a:xfrm>
            <a:off x="6887445" y="448"/>
            <a:ext cx="10095843" cy="137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12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E005ED9-973E-49EC-941C-77E6D9657DA3}"/>
              </a:ext>
            </a:extLst>
          </p:cNvPr>
          <p:cNvSpPr txBox="1">
            <a:spLocks/>
          </p:cNvSpPr>
          <p:nvPr/>
        </p:nvSpPr>
        <p:spPr>
          <a:xfrm>
            <a:off x="5929951" y="5532524"/>
            <a:ext cx="12783928" cy="2650953"/>
          </a:xfrm>
          <a:prstGeom prst="rect">
            <a:avLst/>
          </a:prstGeom>
        </p:spPr>
        <p:txBody>
          <a:bodyPr vert="horz" lIns="182868" tIns="91434" rIns="182868" bIns="9143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800" b="1" dirty="0">
                <a:latin typeface="+mn-lt"/>
              </a:rPr>
              <a:t>Canalizar las ayudas y manejar los recursos</a:t>
            </a:r>
            <a:endParaRPr lang="es-CO" sz="8800" b="1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35C471-0BFB-4479-8C63-93CAC569C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36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2740C7-B9F9-7B40-8662-11C04631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21" y="3893642"/>
            <a:ext cx="21944171" cy="8090619"/>
          </a:xfrm>
        </p:spPr>
        <p:txBody>
          <a:bodyPr/>
          <a:lstStyle/>
          <a:p>
            <a:pPr algn="ctr"/>
            <a:r>
              <a:rPr lang="es-CO" dirty="0"/>
              <a:t>Montar empresas o entidades sin ánimo de lucro (ESAL) para apropiarse de los recursos.</a:t>
            </a:r>
          </a:p>
          <a:p>
            <a:pPr algn="ctr"/>
            <a:r>
              <a:rPr lang="es-CO" dirty="0"/>
              <a:t>Se trata de una especie de empresa fachada.</a:t>
            </a:r>
          </a:p>
          <a:p>
            <a:pPr algn="ctr"/>
            <a:r>
              <a:rPr lang="es-CO" dirty="0"/>
              <a:t>Así pueden hacer todas las anteriores.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0799AD-7335-40A3-B55D-1F985390C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1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CED51E-616C-4D34-BB6F-ACA3CD79B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99" y="730650"/>
            <a:ext cx="15448544" cy="105339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77BC8C9-043C-4D02-A660-350891B0DFE3}"/>
              </a:ext>
            </a:extLst>
          </p:cNvPr>
          <p:cNvSpPr/>
          <p:nvPr/>
        </p:nvSpPr>
        <p:spPr>
          <a:xfrm>
            <a:off x="821580" y="12168795"/>
            <a:ext cx="2252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https://www.eltiempo.com/politica/gobierno/coronavirus-posibles-irregularidades-en-contratos-para-la-pandemia-498348</a:t>
            </a:r>
            <a:endParaRPr lang="es-CO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36C7FC-14F5-4AE6-9CA2-2A575C134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339" y="5191234"/>
            <a:ext cx="7143285" cy="33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46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A1F6E-0357-0848-B19F-5C2E2EF4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7"/>
            <a:ext cx="24382413" cy="2285851"/>
          </a:xfr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Resumen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64E9E-5D11-4940-9925-85128BE53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Vender productos milagrosos</a:t>
            </a:r>
          </a:p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Comprar con sobreprecio</a:t>
            </a:r>
          </a:p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Manipular los mercados (acciones, dólar)</a:t>
            </a:r>
          </a:p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Robar información (varias modalidades)</a:t>
            </a:r>
          </a:p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Desviar recursos públicos</a:t>
            </a:r>
          </a:p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No pagar o no cumplir</a:t>
            </a:r>
          </a:p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Crear problemas donde no existen</a:t>
            </a:r>
          </a:p>
          <a:p>
            <a:pPr marL="1828709" lvl="1" indent="-914354" algn="just">
              <a:lnSpc>
                <a:spcPct val="110000"/>
              </a:lnSpc>
              <a:spcBef>
                <a:spcPts val="1200"/>
              </a:spcBef>
              <a:buClr>
                <a:srgbClr val="4F5A5F"/>
              </a:buClr>
              <a:buSzPct val="150000"/>
              <a:buFont typeface="+mj-lt"/>
              <a:buAutoNum type="arabicPeriod"/>
            </a:pPr>
            <a:r>
              <a:rPr lang="es-MX" sz="5400" dirty="0">
                <a:solidFill>
                  <a:srgbClr val="4F5A5F"/>
                </a:solidFill>
              </a:rPr>
              <a:t>Canalizar las ayudas y manejar los recursos</a:t>
            </a:r>
          </a:p>
          <a:p>
            <a:pPr marL="0" indent="0">
              <a:buNone/>
            </a:pPr>
            <a:endParaRPr lang="es-CO" sz="8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0EF819-43E0-4AD3-A320-61958801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1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B9D213-C4B6-47BC-B3B9-B7696A63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59" y="8879426"/>
            <a:ext cx="7253999" cy="36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3394B1-4DF7-4D6C-A0D2-B9B89BC2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1726" y="4863015"/>
            <a:ext cx="7035179" cy="360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26D202-C591-49DE-907E-BC692BB09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726" y="978386"/>
            <a:ext cx="7102703" cy="360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AE3DF8-1455-452F-B38A-382C77AF3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982" y="8879426"/>
            <a:ext cx="6519620" cy="36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881F720-BF1B-46FA-BD56-86B9FDCFE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1726" y="8747645"/>
            <a:ext cx="7182221" cy="3600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15C90B-4A29-4A0F-9112-DA85337881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5194" y="12479426"/>
            <a:ext cx="6957219" cy="848031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63FC4138-1BEE-4244-9A12-58500FD8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210" y="978386"/>
            <a:ext cx="11457842" cy="6658348"/>
          </a:xfrm>
        </p:spPr>
        <p:txBody>
          <a:bodyPr>
            <a:normAutofit fontScale="90000"/>
          </a:bodyPr>
          <a:lstStyle/>
          <a:p>
            <a:pPr algn="ctr"/>
            <a:r>
              <a:rPr lang="es-CO" sz="6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es-CO" sz="67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urante este tiempo de emergencia por el Covid-19, en Infolaft hemos elaborado y publicado 70 artículos, entrevistas y material especializado para prevenir el LA/FT en medio de esta nueva realidad.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59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5A3F0D-9738-4987-9DF7-5CBF41F6A8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70061" y="4535638"/>
            <a:ext cx="17042290" cy="4644724"/>
          </a:xfrm>
        </p:spPr>
        <p:txBody>
          <a:bodyPr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s-CO" sz="27599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8A98DE-9C1F-4555-B1ED-820882527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31"/>
          <a:stretch/>
        </p:blipFill>
        <p:spPr>
          <a:xfrm>
            <a:off x="22482502" y="-190996"/>
            <a:ext cx="2370906" cy="19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59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24382413" cy="13715107"/>
          </a:xfrm>
          <a:prstGeom prst="rect">
            <a:avLst/>
          </a:prstGeom>
          <a:gradFill>
            <a:gsLst>
              <a:gs pos="70000">
                <a:srgbClr val="021B2B">
                  <a:lumMod val="95000"/>
                </a:srgb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rgbClr val="021B2B"/>
            </a:solidFill>
          </a:ln>
        </p:spPr>
        <p:txBody>
          <a:bodyPr vert="horz" lIns="182868" tIns="91434" rIns="182868" bIns="91434" rtlCol="0" anchor="ctr">
            <a:normAutofit/>
          </a:bodyPr>
          <a:lstStyle>
            <a:lvl1pPr indent="0" algn="ct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6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CO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Alberto Lozano Vila</a:t>
            </a:r>
          </a:p>
          <a:p>
            <a:endParaRPr lang="es-CO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s-CO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s-CO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s-CO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0F60A1-CCB1-4017-A4AE-E02173CF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0AD71075-6918-4227-A524-2F37B89AB063}" type="slidenum">
              <a:rPr lang="es-CO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54">
                <a:defRPr/>
              </a:pPr>
              <a:t>49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08CAF8-43D6-40DA-9CAE-9AE61ACF2295}"/>
              </a:ext>
            </a:extLst>
          </p:cNvPr>
          <p:cNvSpPr/>
          <p:nvPr/>
        </p:nvSpPr>
        <p:spPr>
          <a:xfrm>
            <a:off x="6776187" y="9747212"/>
            <a:ext cx="113679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3200" b="1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Twitter: </a:t>
            </a:r>
            <a:r>
              <a:rPr lang="es-CO" sz="3200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@infolaft</a:t>
            </a:r>
            <a:endParaRPr lang="es-CO" sz="3200" dirty="0">
              <a:solidFill>
                <a:srgbClr val="1F497D">
                  <a:lumMod val="20000"/>
                  <a:lumOff val="80000"/>
                </a:srgbClr>
              </a:solidFill>
              <a:ea typeface="Calibri" panose="020F0502020204030204" pitchFamily="34" charset="0"/>
            </a:endParaRPr>
          </a:p>
          <a:p>
            <a:pPr algn="ctr">
              <a:defRPr/>
            </a:pPr>
            <a:r>
              <a:rPr lang="es-CO" sz="3200" b="1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Facebook: </a:t>
            </a:r>
            <a:r>
              <a:rPr lang="es-CO" sz="3200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Infolaft</a:t>
            </a:r>
            <a:endParaRPr lang="es-CO" sz="3200" dirty="0">
              <a:solidFill>
                <a:srgbClr val="1F497D">
                  <a:lumMod val="20000"/>
                  <a:lumOff val="80000"/>
                </a:srgbClr>
              </a:solidFill>
              <a:ea typeface="Calibri" panose="020F0502020204030204" pitchFamily="34" charset="0"/>
            </a:endParaRPr>
          </a:p>
          <a:p>
            <a:pPr algn="ctr">
              <a:defRPr/>
            </a:pPr>
            <a:r>
              <a:rPr lang="es-CO" sz="3200" b="1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Linkedin: </a:t>
            </a:r>
            <a:r>
              <a:rPr lang="es-CO" sz="3200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Infolaft  </a:t>
            </a:r>
            <a:r>
              <a:rPr lang="es-CO" sz="2400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 </a:t>
            </a:r>
          </a:p>
          <a:p>
            <a:pPr algn="ctr">
              <a:defRPr/>
            </a:pPr>
            <a:r>
              <a:rPr lang="es-CO" sz="3200" u="sng" dirty="0">
                <a:solidFill>
                  <a:srgbClr val="1F497D">
                    <a:lumMod val="20000"/>
                    <a:lumOff val="80000"/>
                  </a:srgbClr>
                </a:solidFill>
                <a:ea typeface="Times New Roman" panose="02020603050405020304" pitchFamily="18" charset="0"/>
              </a:rPr>
              <a:t>https://www.linkedin.com/company/infolaft</a:t>
            </a:r>
          </a:p>
          <a:p>
            <a:pPr algn="ctr">
              <a:defRPr/>
            </a:pPr>
            <a:r>
              <a:rPr lang="es-CO" sz="3200" dirty="0">
                <a:solidFill>
                  <a:srgbClr val="1F497D">
                    <a:lumMod val="20000"/>
                    <a:lumOff val="80000"/>
                  </a:srgbClr>
                </a:solidFill>
                <a:ea typeface="Calibri" panose="020F0502020204030204" pitchFamily="34" charset="0"/>
              </a:rPr>
              <a:t>www.infolaft.com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520B72-43E1-44BD-8419-874F073BD2F8}"/>
              </a:ext>
            </a:extLst>
          </p:cNvPr>
          <p:cNvSpPr txBox="1"/>
          <p:nvPr/>
        </p:nvSpPr>
        <p:spPr>
          <a:xfrm>
            <a:off x="8482790" y="5721504"/>
            <a:ext cx="6577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comunicaciones@infolaft.com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Carrera 4 #72A-35 Oficina 701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Bogotá, D.C. – Colombia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T. (571) 317 5563</a:t>
            </a:r>
          </a:p>
        </p:txBody>
      </p:sp>
      <p:pic>
        <p:nvPicPr>
          <p:cNvPr id="10" name="Marcador de contenido 1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FFADD71-63F6-4093-8A61-99F441C5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1" y="411861"/>
            <a:ext cx="4632960" cy="1643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71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22107-92ED-44B4-87E8-EC8AA6DB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832" y="4412060"/>
            <a:ext cx="14695488" cy="3520282"/>
          </a:xfrm>
          <a:noFill/>
        </p:spPr>
        <p:txBody>
          <a:bodyPr anchor="t">
            <a:normAutofit fontScale="90000"/>
          </a:bodyPr>
          <a:lstStyle/>
          <a:p>
            <a:r>
              <a:rPr lang="es-MX" sz="26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s-MX" sz="26100" b="1" dirty="0">
                <a:solidFill>
                  <a:srgbClr val="05D2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s-MX" sz="26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VID-19</a:t>
            </a:r>
            <a:br>
              <a:rPr lang="es-MX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s-C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8" name="Picture 4" descr="La COVID-19 y el mundo del trabajo (La COVID-19 y el mundo del trabajo)">
            <a:extLst>
              <a:ext uri="{FF2B5EF4-FFF2-40B4-BE49-F238E27FC236}">
                <a16:creationId xmlns:a16="http://schemas.microsoft.com/office/drawing/2014/main" id="{70D0A65C-8231-439B-B23F-A5D7F39A9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0" b="97772" l="0" r="89961">
                        <a14:foregroundMark x1="1434" y1="5850" x2="1434" y2="5850"/>
                        <a14:foregroundMark x1="9126" y1="97772" x2="9126" y2="97772"/>
                        <a14:foregroundMark x1="5997" y1="70752" x2="5997" y2="70752"/>
                        <a14:foregroundMark x1="522" y1="82730" x2="522" y2="82730"/>
                        <a14:foregroundMark x1="0" y1="91365" x2="0" y2="91365"/>
                        <a14:foregroundMark x1="2477" y1="47632" x2="2477" y2="47632"/>
                        <a14:foregroundMark x1="1043" y1="35376" x2="1043" y2="35376"/>
                        <a14:foregroundMark x1="2738" y1="20613" x2="2738" y2="20613"/>
                        <a14:foregroundMark x1="7432" y1="35097" x2="7432" y2="35097"/>
                        <a14:foregroundMark x1="8735" y1="54318" x2="8735" y2="54318"/>
                        <a14:foregroundMark x1="1304" y1="71309" x2="1304" y2="71309"/>
                        <a14:backgroundMark x1="31421" y1="13928" x2="31421" y2="13928"/>
                        <a14:backgroundMark x1="29857" y1="18942" x2="29857" y2="18942"/>
                        <a14:backgroundMark x1="28814" y1="29526" x2="28814" y2="29526"/>
                        <a14:backgroundMark x1="10300" y1="5850" x2="10300" y2="5850"/>
                        <a14:backgroundMark x1="2738" y1="28969" x2="2738" y2="28969"/>
                        <a14:backgroundMark x1="3259" y1="31755" x2="5997" y2="40669"/>
                        <a14:backgroundMark x1="9518" y1="10028" x2="10952" y2="6685"/>
                        <a14:backgroundMark x1="10952" y1="6685" x2="12907" y2="4178"/>
                        <a14:backgroundMark x1="12907" y1="4178" x2="17210" y2="5014"/>
                        <a14:backgroundMark x1="17210" y1="5014" x2="19296" y2="7799"/>
                        <a14:backgroundMark x1="19296" y1="7799" x2="20730" y2="11421"/>
                        <a14:backgroundMark x1="20730" y1="11421" x2="21382" y2="16156"/>
                        <a14:backgroundMark x1="21382" y1="16156" x2="21121" y2="21727"/>
                        <a14:backgroundMark x1="21121" y1="21727" x2="20078" y2="25070"/>
                        <a14:backgroundMark x1="20078" y1="25070" x2="16688" y2="31755"/>
                        <a14:backgroundMark x1="16688" y1="31755" x2="15776" y2="34540"/>
                        <a14:backgroundMark x1="13559" y1="37047" x2="11995" y2="31476"/>
                        <a14:backgroundMark x1="11995" y1="31476" x2="11864" y2="30084"/>
                        <a14:backgroundMark x1="8866" y1="15042" x2="5997" y2="11699"/>
                        <a14:backgroundMark x1="5997" y1="11699" x2="5737" y2="5292"/>
                        <a14:backgroundMark x1="5737" y1="5292" x2="6780" y2="3064"/>
                        <a14:backgroundMark x1="4563" y1="67967" x2="5606" y2="63788"/>
                        <a14:backgroundMark x1="5606" y1="63788" x2="6258" y2="42618"/>
                        <a14:backgroundMark x1="2999" y1="28969" x2="0" y2="24513"/>
                        <a14:backgroundMark x1="10039" y1="43733" x2="7953" y2="43733"/>
                        <a14:backgroundMark x1="7953" y1="43733" x2="7953" y2="43733"/>
                        <a14:backgroundMark x1="1304" y1="14763" x2="1304" y2="14763"/>
                        <a14:backgroundMark x1="2216" y1="15877" x2="2216" y2="15877"/>
                        <a14:backgroundMark x1="5606" y1="23677" x2="5606" y2="23677"/>
                        <a14:backgroundMark x1="8735" y1="35933" x2="8735" y2="35933"/>
                        <a14:backgroundMark x1="10430" y1="51532" x2="10430" y2="51532"/>
                        <a14:backgroundMark x1="8475" y1="32869" x2="8475" y2="32869"/>
                        <a14:backgroundMark x1="10300" y1="54596" x2="10300" y2="54596"/>
                        <a14:backgroundMark x1="391" y1="47354" x2="391" y2="47354"/>
                        <a14:backgroundMark x1="261" y1="57382" x2="261" y2="57382"/>
                        <a14:backgroundMark x1="652" y1="47632" x2="652" y2="47632"/>
                        <a14:backgroundMark x1="14342" y1="51253" x2="14342" y2="51253"/>
                        <a14:backgroundMark x1="1043" y1="557" x2="1043" y2="557"/>
                        <a14:backgroundMark x1="14733" y1="16992" x2="14733" y2="16992"/>
                        <a14:backgroundMark x1="19166" y1="45682" x2="19166" y2="45682"/>
                        <a14:backgroundMark x1="17340" y1="75487" x2="17340" y2="75487"/>
                        <a14:backgroundMark x1="8605" y1="99443" x2="8605" y2="99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12"/>
          <a:stretch/>
        </p:blipFill>
        <p:spPr bwMode="auto">
          <a:xfrm>
            <a:off x="0" y="0"/>
            <a:ext cx="661916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04E9C0-9DF2-40A6-865B-9179B2430514}"/>
              </a:ext>
            </a:extLst>
          </p:cNvPr>
          <p:cNvSpPr txBox="1"/>
          <p:nvPr/>
        </p:nvSpPr>
        <p:spPr>
          <a:xfrm>
            <a:off x="9055510" y="6545305"/>
            <a:ext cx="1117812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su impacto</a:t>
            </a:r>
          </a:p>
        </p:txBody>
      </p:sp>
      <p:pic>
        <p:nvPicPr>
          <p:cNvPr id="3" name="Picture 4" descr="Cartoon encapsulated coronavirus virus | Free SVG">
            <a:extLst>
              <a:ext uri="{FF2B5EF4-FFF2-40B4-BE49-F238E27FC236}">
                <a16:creationId xmlns:a16="http://schemas.microsoft.com/office/drawing/2014/main" id="{E271EA73-16CD-44D5-ADC6-85847D0C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32" y="4834341"/>
            <a:ext cx="2169845" cy="21698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1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9CA0F-96FE-B342-9F53-5E259A26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848" y="5552050"/>
            <a:ext cx="14264837" cy="2650953"/>
          </a:xfrm>
        </p:spPr>
        <p:txBody>
          <a:bodyPr/>
          <a:lstStyle/>
          <a:p>
            <a:r>
              <a:rPr lang="es-CO" b="1" dirty="0">
                <a:latin typeface="+mn-lt"/>
              </a:rPr>
              <a:t>Vender productos milagrosos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DF1DEE-A098-4220-9F3A-C93EFE599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7514" y="12278721"/>
            <a:ext cx="6957219" cy="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139A3A5-2D30-7E4B-A92C-B4AED0D25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485" y="978721"/>
            <a:ext cx="20877441" cy="1175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90EE49-9BD6-AA47-8151-A6929D7F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759" y="1105036"/>
            <a:ext cx="17258893" cy="115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0D5D22C7-D30C-184A-BFB8-CAF153DC2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>
          <a:xfrm>
            <a:off x="5406535" y="301913"/>
            <a:ext cx="13700910" cy="131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264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Blank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657</TotalTime>
  <Words>1577</Words>
  <Application>Microsoft Office PowerPoint</Application>
  <PresentationFormat>Personalizado</PresentationFormat>
  <Paragraphs>147</Paragraphs>
  <Slides>49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NotoSans</vt:lpstr>
      <vt:lpstr>Tema de Office</vt:lpstr>
      <vt:lpstr>1_Tema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COVID-19 </vt:lpstr>
      <vt:lpstr>Vender productos milagrosos</vt:lpstr>
      <vt:lpstr>Presentación de PowerPoint</vt:lpstr>
      <vt:lpstr>Presentación de PowerPoint</vt:lpstr>
      <vt:lpstr>Presentación de PowerPoint</vt:lpstr>
      <vt:lpstr>La UIF estadounidense (Fincen por su sigla en inglés)</vt:lpstr>
      <vt:lpstr> </vt:lpstr>
      <vt:lpstr>Presentación de PowerPoint</vt:lpstr>
      <vt:lpstr>Tipologías de fraude  relacionadas con el  Covid-19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un reciente reporte, el Grupo de Acción Financiera Internacional (GAFI) reconoce que, debido a la crisis, se requieren “soluciones innovadoras” para identificar a los clientes.</vt:lpstr>
      <vt:lpstr>Debida diligencia: medidas simplificadas</vt:lpstr>
      <vt:lpstr>Debida diligencia y documentos vencidos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Gafilat recomienda enfocar análisis en operaciones de las PEP</vt:lpstr>
      <vt:lpstr>Presentación de PowerPoint</vt:lpstr>
      <vt:lpstr>¿Qué dicen las recomendaciones del GAFI?</vt:lpstr>
      <vt:lpstr>Mayor cuidado: el mensaje del Gafilat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Ayudas, subsidios</vt:lpstr>
      <vt:lpstr>Presentación de PowerPoint</vt:lpstr>
      <vt:lpstr>Usan la crisis como excusa</vt:lpstr>
      <vt:lpstr>Presentación de PowerPoint</vt:lpstr>
      <vt:lpstr>Cifras falsas, enfermos falsos</vt:lpstr>
      <vt:lpstr>Presentación de PowerPoint</vt:lpstr>
      <vt:lpstr>Presentación de PowerPoint</vt:lpstr>
      <vt:lpstr>Presentación de PowerPoint</vt:lpstr>
      <vt:lpstr>Presentación de PowerPoint</vt:lpstr>
      <vt:lpstr>Resumen</vt:lpstr>
      <vt:lpstr>Durante este tiempo de emergencia por el Covid-19, en Infolaft hemos elaborado y publicado 70 artículos, entrevistas y material especializado para prevenir el LA/FT en medio de esta nueva realidad.</vt:lpstr>
      <vt:lpstr>Gracias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Juliana Lopez</cp:lastModifiedBy>
  <cp:revision>33</cp:revision>
  <dcterms:created xsi:type="dcterms:W3CDTF">2020-07-28T13:02:10Z</dcterms:created>
  <dcterms:modified xsi:type="dcterms:W3CDTF">2020-08-31T19:30:19Z</dcterms:modified>
</cp:coreProperties>
</file>